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3" r:id="rId4"/>
    <p:sldId id="280" r:id="rId5"/>
    <p:sldId id="274" r:id="rId6"/>
    <p:sldId id="276" r:id="rId7"/>
    <p:sldId id="275" r:id="rId8"/>
    <p:sldId id="277" r:id="rId9"/>
    <p:sldId id="281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31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5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9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0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29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3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FUNÇÕES POLINOMIAIS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2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Função de Grau Superior</a:t>
            </a:r>
            <a:endParaRPr sz="2820"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519402" y="524326"/>
            <a:ext cx="7743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Função f, de R em R:</a:t>
            </a:r>
            <a:endParaRPr lang="pt-BR" sz="2400"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08885E6C-FB7C-404D-A6EF-C5936067D6ED}"/>
              </a:ext>
            </a:extLst>
          </p:cNvPr>
          <p:cNvSpPr txBox="1">
            <a:spLocks/>
          </p:cNvSpPr>
          <p:nvPr/>
        </p:nvSpPr>
        <p:spPr>
          <a:xfrm>
            <a:off x="519402" y="976367"/>
            <a:ext cx="7489861" cy="144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Terceiro Grau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f(x) = y = ax</a:t>
            </a:r>
            <a:r>
              <a:rPr lang="pt-BR" sz="2400" b="1" baseline="30000" dirty="0">
                <a:solidFill>
                  <a:schemeClr val="dk1"/>
                </a:solidFill>
              </a:rPr>
              <a:t>3 </a:t>
            </a:r>
            <a:r>
              <a:rPr lang="pt-BR" sz="2400" b="1" dirty="0">
                <a:solidFill>
                  <a:schemeClr val="dk1"/>
                </a:solidFill>
              </a:rPr>
              <a:t>+ bx</a:t>
            </a:r>
            <a:r>
              <a:rPr lang="pt-BR" sz="2400" b="1" baseline="30000" dirty="0">
                <a:solidFill>
                  <a:schemeClr val="dk1"/>
                </a:solidFill>
              </a:rPr>
              <a:t>2</a:t>
            </a:r>
            <a:r>
              <a:rPr lang="pt-BR" sz="2400" b="1" dirty="0">
                <a:solidFill>
                  <a:schemeClr val="dk1"/>
                </a:solidFill>
              </a:rPr>
              <a:t> + </a:t>
            </a:r>
            <a:r>
              <a:rPr lang="pt-BR" sz="2400" b="1" dirty="0" err="1">
                <a:solidFill>
                  <a:schemeClr val="dk1"/>
                </a:solidFill>
              </a:rPr>
              <a:t>cx</a:t>
            </a:r>
            <a:r>
              <a:rPr lang="pt-BR" sz="2400" b="1" dirty="0">
                <a:solidFill>
                  <a:schemeClr val="dk1"/>
                </a:solidFill>
              </a:rPr>
              <a:t> + d</a:t>
            </a:r>
            <a:r>
              <a:rPr lang="pt-BR" sz="2400" dirty="0">
                <a:solidFill>
                  <a:schemeClr val="dk1"/>
                </a:solidFill>
              </a:rPr>
              <a:t>, a ≠ 0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a, b, c, d = coeficientes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81F0990D-2C84-47EC-A21F-F52B9893998A}"/>
              </a:ext>
            </a:extLst>
          </p:cNvPr>
          <p:cNvSpPr txBox="1">
            <a:spLocks/>
          </p:cNvSpPr>
          <p:nvPr/>
        </p:nvSpPr>
        <p:spPr>
          <a:xfrm>
            <a:off x="519402" y="2520189"/>
            <a:ext cx="7489861" cy="144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Quarto Grau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f(x) = y = ax</a:t>
            </a:r>
            <a:r>
              <a:rPr lang="pt-BR" sz="2400" b="1" baseline="30000" dirty="0">
                <a:solidFill>
                  <a:schemeClr val="dk1"/>
                </a:solidFill>
              </a:rPr>
              <a:t>4</a:t>
            </a:r>
            <a:r>
              <a:rPr lang="pt-BR" sz="2400" b="1" dirty="0">
                <a:solidFill>
                  <a:schemeClr val="dk1"/>
                </a:solidFill>
              </a:rPr>
              <a:t> + bx</a:t>
            </a:r>
            <a:r>
              <a:rPr lang="pt-BR" sz="2400" b="1" baseline="30000" dirty="0">
                <a:solidFill>
                  <a:schemeClr val="dk1"/>
                </a:solidFill>
              </a:rPr>
              <a:t>3 </a:t>
            </a:r>
            <a:r>
              <a:rPr lang="pt-BR" sz="2400" b="1" dirty="0">
                <a:solidFill>
                  <a:schemeClr val="dk1"/>
                </a:solidFill>
              </a:rPr>
              <a:t>+ cx</a:t>
            </a:r>
            <a:r>
              <a:rPr lang="pt-BR" sz="2400" b="1" baseline="30000" dirty="0">
                <a:solidFill>
                  <a:schemeClr val="dk1"/>
                </a:solidFill>
              </a:rPr>
              <a:t>2</a:t>
            </a:r>
            <a:r>
              <a:rPr lang="pt-BR" sz="2400" b="1" dirty="0">
                <a:solidFill>
                  <a:schemeClr val="dk1"/>
                </a:solidFill>
              </a:rPr>
              <a:t> + </a:t>
            </a:r>
            <a:r>
              <a:rPr lang="pt-BR" sz="2400" b="1" dirty="0" err="1">
                <a:solidFill>
                  <a:schemeClr val="dk1"/>
                </a:solidFill>
              </a:rPr>
              <a:t>dx</a:t>
            </a:r>
            <a:r>
              <a:rPr lang="pt-BR" sz="2400" b="1" dirty="0">
                <a:solidFill>
                  <a:schemeClr val="dk1"/>
                </a:solidFill>
              </a:rPr>
              <a:t> + e</a:t>
            </a:r>
            <a:r>
              <a:rPr lang="pt-BR" sz="2400" dirty="0">
                <a:solidFill>
                  <a:schemeClr val="dk1"/>
                </a:solidFill>
              </a:rPr>
              <a:t>, a ≠ 0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a, b, c, d, e = coeficientes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8FE280-7480-4FE9-8BC9-F1B6C5DD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" y="712135"/>
            <a:ext cx="3714750" cy="2771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D89BB2-AB26-4E61-8708-F29E957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48" y="712135"/>
            <a:ext cx="3886200" cy="2733675"/>
          </a:xfrm>
          <a:prstGeom prst="rect">
            <a:avLst/>
          </a:prstGeom>
        </p:spPr>
      </p:pic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51B0E0-0F28-475E-AD72-2CEE65407655}"/>
              </a:ext>
            </a:extLst>
          </p:cNvPr>
          <p:cNvSpPr txBox="1">
            <a:spLocks/>
          </p:cNvSpPr>
          <p:nvPr/>
        </p:nvSpPr>
        <p:spPr>
          <a:xfrm>
            <a:off x="541435" y="82106"/>
            <a:ext cx="2333967" cy="5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Terceiro Grau</a:t>
            </a: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C19CEAB1-7DB3-4687-945D-1FB4B86F1C02}"/>
              </a:ext>
            </a:extLst>
          </p:cNvPr>
          <p:cNvSpPr txBox="1">
            <a:spLocks/>
          </p:cNvSpPr>
          <p:nvPr/>
        </p:nvSpPr>
        <p:spPr>
          <a:xfrm>
            <a:off x="4935329" y="82105"/>
            <a:ext cx="2333967" cy="5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Quarto Grau</a:t>
            </a: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Função de Primeiro Grau</a:t>
            </a:r>
            <a:endParaRPr sz="2820"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519402" y="656525"/>
            <a:ext cx="7743244" cy="12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Função f, de R em R, que a todo número x associa o número </a:t>
            </a:r>
            <a:r>
              <a:rPr lang="pt-BR" sz="2400" dirty="0" err="1">
                <a:solidFill>
                  <a:schemeClr val="dk1"/>
                </a:solidFill>
              </a:rPr>
              <a:t>ax</a:t>
            </a:r>
            <a:r>
              <a:rPr lang="pt-BR" sz="2400" dirty="0">
                <a:solidFill>
                  <a:schemeClr val="dk1"/>
                </a:solidFill>
              </a:rPr>
              <a:t> + b, sendo a e b números reais.</a:t>
            </a:r>
            <a:endParaRPr lang="pt-BR" sz="2400"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08885E6C-FB7C-404D-A6EF-C5936067D6ED}"/>
              </a:ext>
            </a:extLst>
          </p:cNvPr>
          <p:cNvSpPr txBox="1">
            <a:spLocks/>
          </p:cNvSpPr>
          <p:nvPr/>
        </p:nvSpPr>
        <p:spPr>
          <a:xfrm>
            <a:off x="519402" y="1574475"/>
            <a:ext cx="5424999" cy="258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f(x) = y = </a:t>
            </a:r>
            <a:r>
              <a:rPr lang="pt-BR" sz="2400" b="1" dirty="0" err="1">
                <a:solidFill>
                  <a:schemeClr val="dk1"/>
                </a:solidFill>
              </a:rPr>
              <a:t>ax</a:t>
            </a:r>
            <a:r>
              <a:rPr lang="pt-BR" sz="2400" b="1" dirty="0">
                <a:solidFill>
                  <a:schemeClr val="dk1"/>
                </a:solidFill>
              </a:rPr>
              <a:t> + b </a:t>
            </a:r>
            <a:r>
              <a:rPr lang="pt-BR" sz="2400" dirty="0">
                <a:solidFill>
                  <a:schemeClr val="dk1"/>
                </a:solidFill>
              </a:rPr>
              <a:t>, a ≠ 0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 = coeficiente angular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b = coeficiente linear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68725" y="773443"/>
            <a:ext cx="7858800" cy="745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a</a:t>
            </a:r>
            <a:r>
              <a:rPr lang="pt-BR" sz="2400" b="0" dirty="0">
                <a:solidFill>
                  <a:schemeClr val="dk1"/>
                </a:solidFill>
              </a:rPr>
              <a:t>) f(x) = 3x + 1</a:t>
            </a:r>
            <a:endParaRPr lang="pt-BR" sz="2400" dirty="0"/>
          </a:p>
        </p:txBody>
      </p:sp>
      <p:sp>
        <p:nvSpPr>
          <p:cNvPr id="20" name="Google Shape;94;p17">
            <a:extLst>
              <a:ext uri="{FF2B5EF4-FFF2-40B4-BE49-F238E27FC236}">
                <a16:creationId xmlns:a16="http://schemas.microsoft.com/office/drawing/2014/main" id="{7A206C8F-9894-47C8-8537-DC1FE5273A21}"/>
              </a:ext>
            </a:extLst>
          </p:cNvPr>
          <p:cNvSpPr txBox="1">
            <a:spLocks/>
          </p:cNvSpPr>
          <p:nvPr/>
        </p:nvSpPr>
        <p:spPr>
          <a:xfrm>
            <a:off x="568727" y="1794438"/>
            <a:ext cx="7858800" cy="7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b) f(x) = - 4x + 3</a:t>
            </a:r>
            <a:endParaRPr lang="pt-BR" sz="2400" dirty="0"/>
          </a:p>
        </p:txBody>
      </p:sp>
      <p:sp>
        <p:nvSpPr>
          <p:cNvPr id="21" name="Google Shape;94;p17">
            <a:extLst>
              <a:ext uri="{FF2B5EF4-FFF2-40B4-BE49-F238E27FC236}">
                <a16:creationId xmlns:a16="http://schemas.microsoft.com/office/drawing/2014/main" id="{95766414-50CD-4A5A-97DF-BB385CE14631}"/>
              </a:ext>
            </a:extLst>
          </p:cNvPr>
          <p:cNvSpPr txBox="1">
            <a:spLocks/>
          </p:cNvSpPr>
          <p:nvPr/>
        </p:nvSpPr>
        <p:spPr>
          <a:xfrm>
            <a:off x="568725" y="2622012"/>
            <a:ext cx="7858800" cy="166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c) f(x) = x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0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d) f(x) = 4</a:t>
            </a:r>
          </a:p>
        </p:txBody>
      </p:sp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05F827A4-DE57-43A6-A56D-1667FE2C1C4D}"/>
              </a:ext>
            </a:extLst>
          </p:cNvPr>
          <p:cNvSpPr txBox="1">
            <a:spLocks/>
          </p:cNvSpPr>
          <p:nvPr/>
        </p:nvSpPr>
        <p:spPr>
          <a:xfrm>
            <a:off x="568725" y="19430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</a:rPr>
              <a:t>Exemplos: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750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05F827A4-DE57-43A6-A56D-1667FE2C1C4D}"/>
              </a:ext>
            </a:extLst>
          </p:cNvPr>
          <p:cNvSpPr txBox="1">
            <a:spLocks/>
          </p:cNvSpPr>
          <p:nvPr/>
        </p:nvSpPr>
        <p:spPr>
          <a:xfrm>
            <a:off x="253388" y="228750"/>
            <a:ext cx="8637224" cy="338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pt-BR" sz="2400" b="1" i="0" u="none" strike="noStrike" baseline="0" dirty="0">
                <a:solidFill>
                  <a:srgbClr val="FF0000"/>
                </a:solidFill>
                <a:latin typeface="+mj-lt"/>
              </a:rPr>
              <a:t>Aplicação</a:t>
            </a:r>
            <a:r>
              <a:rPr lang="pt-BR" sz="2400" b="0" i="0" u="none" strike="noStrike" baseline="0" dirty="0">
                <a:solidFill>
                  <a:schemeClr val="tx1"/>
                </a:solidFill>
                <a:latin typeface="+mj-lt"/>
              </a:rPr>
              <a:t>: Uma pequena empresa que fabrica blusas tem um custo fixo mensal de R$ 4.000,00.O custo de produção de uma blusa é de R$ 20,00 e cada blusa é vendida por R$70,00. Considere que todas as 𝑥 unidades produzidas mensalmente são vendidas. 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Determine a função que </a:t>
            </a:r>
            <a:r>
              <a:rPr lang="pt-BR" sz="2400" b="0" i="0" u="none" strike="noStrike" baseline="0" dirty="0">
                <a:solidFill>
                  <a:schemeClr val="tx1"/>
                </a:solidFill>
                <a:latin typeface="+mj-lt"/>
              </a:rPr>
              <a:t>representa o lucro mensal desta empresa. Construa um gráfico desta função.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2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Função de Segundo Grau</a:t>
            </a:r>
            <a:endParaRPr sz="2820"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519402" y="667542"/>
            <a:ext cx="7743244" cy="12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Função f, de R em R, que a todo número x associa o número ax</a:t>
            </a:r>
            <a:r>
              <a:rPr lang="pt-BR" sz="2400" baseline="30000" dirty="0">
                <a:solidFill>
                  <a:schemeClr val="dk1"/>
                </a:solidFill>
              </a:rPr>
              <a:t>2</a:t>
            </a:r>
            <a:r>
              <a:rPr lang="pt-BR" sz="2400" dirty="0">
                <a:solidFill>
                  <a:schemeClr val="dk1"/>
                </a:solidFill>
              </a:rPr>
              <a:t> + </a:t>
            </a:r>
            <a:r>
              <a:rPr lang="pt-BR" sz="2400" dirty="0" err="1">
                <a:solidFill>
                  <a:schemeClr val="dk1"/>
                </a:solidFill>
              </a:rPr>
              <a:t>bx</a:t>
            </a:r>
            <a:r>
              <a:rPr lang="pt-BR" sz="2400" dirty="0">
                <a:solidFill>
                  <a:schemeClr val="dk1"/>
                </a:solidFill>
              </a:rPr>
              <a:t> + c, sendo a, b e c números reais.</a:t>
            </a:r>
            <a:endParaRPr lang="pt-BR" sz="2400"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08885E6C-FB7C-404D-A6EF-C5936067D6ED}"/>
              </a:ext>
            </a:extLst>
          </p:cNvPr>
          <p:cNvSpPr txBox="1">
            <a:spLocks/>
          </p:cNvSpPr>
          <p:nvPr/>
        </p:nvSpPr>
        <p:spPr>
          <a:xfrm>
            <a:off x="519402" y="2004129"/>
            <a:ext cx="5424999" cy="15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f(x) = y = ax</a:t>
            </a:r>
            <a:r>
              <a:rPr lang="pt-BR" sz="2400" b="1" baseline="30000" dirty="0">
                <a:solidFill>
                  <a:schemeClr val="dk1"/>
                </a:solidFill>
              </a:rPr>
              <a:t>2</a:t>
            </a:r>
            <a:r>
              <a:rPr lang="pt-BR" sz="2400" b="1" dirty="0">
                <a:solidFill>
                  <a:schemeClr val="dk1"/>
                </a:solidFill>
              </a:rPr>
              <a:t> + </a:t>
            </a:r>
            <a:r>
              <a:rPr lang="pt-BR" sz="2400" b="1" dirty="0" err="1">
                <a:solidFill>
                  <a:schemeClr val="dk1"/>
                </a:solidFill>
              </a:rPr>
              <a:t>bx</a:t>
            </a:r>
            <a:r>
              <a:rPr lang="pt-BR" sz="2400" b="1" dirty="0">
                <a:solidFill>
                  <a:schemeClr val="dk1"/>
                </a:solidFill>
              </a:rPr>
              <a:t> + c</a:t>
            </a:r>
            <a:r>
              <a:rPr lang="pt-BR" sz="2400" dirty="0">
                <a:solidFill>
                  <a:schemeClr val="dk1"/>
                </a:solidFill>
              </a:rPr>
              <a:t>, a ≠ 0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a, b e c = coeficientes</a:t>
            </a:r>
          </a:p>
          <a:p>
            <a:pPr marL="0" indent="0">
              <a:buNone/>
            </a:pPr>
            <a:endParaRPr lang="pt-B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2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Equações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3A340C-C7C3-495B-8264-1830F1E71819}"/>
                  </a:ext>
                </a:extLst>
              </p:cNvPr>
              <p:cNvSpPr txBox="1"/>
              <p:nvPr/>
            </p:nvSpPr>
            <p:spPr>
              <a:xfrm>
                <a:off x="1151267" y="685924"/>
                <a:ext cx="25173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−4.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3A340C-C7C3-495B-8264-1830F1E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7" y="685924"/>
                <a:ext cx="25173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23CC7A-F06E-4FD1-8625-B1B4560444E2}"/>
                  </a:ext>
                </a:extLst>
              </p:cNvPr>
              <p:cNvSpPr txBox="1"/>
              <p:nvPr/>
            </p:nvSpPr>
            <p:spPr>
              <a:xfrm>
                <a:off x="774858" y="1255704"/>
                <a:ext cx="3003933" cy="1015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23CC7A-F06E-4FD1-8625-B1B456044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8" y="1255704"/>
                <a:ext cx="3003933" cy="1015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5298812-B3D8-415E-8FBD-B0B6173EC3F5}"/>
                  </a:ext>
                </a:extLst>
              </p:cNvPr>
              <p:cNvSpPr txBox="1"/>
              <p:nvPr/>
            </p:nvSpPr>
            <p:spPr>
              <a:xfrm>
                <a:off x="716097" y="2428997"/>
                <a:ext cx="5155893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𝑟𝑡𝑖𝑐𝑒𝑠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−</m:t>
                          </m:r>
                          <m:f>
                            <m:fPr>
                              <m:ctrlP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pt-BR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5298812-B3D8-415E-8FBD-B0B6173E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7" y="2428997"/>
                <a:ext cx="5155893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8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68725" y="784461"/>
            <a:ext cx="7858800" cy="745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a</a:t>
            </a:r>
            <a:r>
              <a:rPr lang="pt-BR" sz="2400" b="0" dirty="0">
                <a:solidFill>
                  <a:schemeClr val="dk1"/>
                </a:solidFill>
              </a:rPr>
              <a:t>) f(x) = x</a:t>
            </a:r>
            <a:r>
              <a:rPr lang="pt-BR" sz="2400" b="0" baseline="30000" dirty="0">
                <a:solidFill>
                  <a:schemeClr val="dk1"/>
                </a:solidFill>
              </a:rPr>
              <a:t>2</a:t>
            </a:r>
            <a:r>
              <a:rPr lang="pt-BR" sz="2400" b="0" dirty="0">
                <a:solidFill>
                  <a:schemeClr val="dk1"/>
                </a:solidFill>
              </a:rPr>
              <a:t> </a:t>
            </a:r>
            <a:r>
              <a:rPr lang="pt-BR" sz="2400" dirty="0">
                <a:solidFill>
                  <a:schemeClr val="dk1"/>
                </a:solidFill>
              </a:rPr>
              <a:t>– 2x – 3 </a:t>
            </a:r>
            <a:endParaRPr lang="pt-BR" sz="2400" dirty="0"/>
          </a:p>
        </p:txBody>
      </p:sp>
      <p:sp>
        <p:nvSpPr>
          <p:cNvPr id="20" name="Google Shape;94;p17">
            <a:extLst>
              <a:ext uri="{FF2B5EF4-FFF2-40B4-BE49-F238E27FC236}">
                <a16:creationId xmlns:a16="http://schemas.microsoft.com/office/drawing/2014/main" id="{7A206C8F-9894-47C8-8537-DC1FE5273A21}"/>
              </a:ext>
            </a:extLst>
          </p:cNvPr>
          <p:cNvSpPr txBox="1">
            <a:spLocks/>
          </p:cNvSpPr>
          <p:nvPr/>
        </p:nvSpPr>
        <p:spPr>
          <a:xfrm>
            <a:off x="568725" y="1641540"/>
            <a:ext cx="7858800" cy="7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b) f(x) = - </a:t>
            </a:r>
            <a:r>
              <a:rPr lang="pt-BR" sz="2400" b="0" dirty="0">
                <a:solidFill>
                  <a:schemeClr val="dk1"/>
                </a:solidFill>
              </a:rPr>
              <a:t>x</a:t>
            </a:r>
            <a:r>
              <a:rPr lang="pt-BR" sz="2400" b="0" baseline="30000" dirty="0">
                <a:solidFill>
                  <a:schemeClr val="dk1"/>
                </a:solidFill>
              </a:rPr>
              <a:t>2</a:t>
            </a:r>
            <a:r>
              <a:rPr lang="pt-BR" sz="2400" b="0" dirty="0">
                <a:solidFill>
                  <a:schemeClr val="dk1"/>
                </a:solidFill>
              </a:rPr>
              <a:t> + </a:t>
            </a:r>
            <a:r>
              <a:rPr lang="pt-BR" sz="2400" dirty="0">
                <a:solidFill>
                  <a:schemeClr val="dk1"/>
                </a:solidFill>
              </a:rPr>
              <a:t>2x – 2 </a:t>
            </a:r>
            <a:endParaRPr lang="pt-BR" sz="2400" dirty="0"/>
          </a:p>
        </p:txBody>
      </p:sp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05F827A4-DE57-43A6-A56D-1667FE2C1C4D}"/>
              </a:ext>
            </a:extLst>
          </p:cNvPr>
          <p:cNvSpPr txBox="1">
            <a:spLocks/>
          </p:cNvSpPr>
          <p:nvPr/>
        </p:nvSpPr>
        <p:spPr>
          <a:xfrm>
            <a:off x="568725" y="30448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</a:rPr>
              <a:t>Exemplos: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320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C77A8A-FEC9-4C99-B033-F21363AB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9" y="8675"/>
            <a:ext cx="6224030" cy="51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0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05F827A4-DE57-43A6-A56D-1667FE2C1C4D}"/>
              </a:ext>
            </a:extLst>
          </p:cNvPr>
          <p:cNvSpPr txBox="1">
            <a:spLocks/>
          </p:cNvSpPr>
          <p:nvPr/>
        </p:nvSpPr>
        <p:spPr>
          <a:xfrm>
            <a:off x="253388" y="63494"/>
            <a:ext cx="8637224" cy="381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pt-BR" sz="2300" b="1" i="0" u="none" strike="noStrike" baseline="0" dirty="0">
                <a:solidFill>
                  <a:srgbClr val="FF0000"/>
                </a:solidFill>
                <a:latin typeface="+mj-lt"/>
              </a:rPr>
              <a:t>Aplicação</a:t>
            </a:r>
            <a:r>
              <a:rPr lang="pt-BR" sz="2300" b="0" i="0" u="none" strike="noStrike" baseline="0" dirty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300" dirty="0">
                <a:solidFill>
                  <a:schemeClr val="tx1"/>
                </a:solidFill>
              </a:rPr>
              <a:t>Uma pessoa começa a receber um medicamento através de um soro e a quantidade Q, em mg, do mesmo em sua corrente sanguínea varia de acordo com a função:</a:t>
            </a:r>
          </a:p>
          <a:p>
            <a:pPr marL="114300" indent="0" algn="l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114300" indent="0" algn="l">
              <a:buNone/>
            </a:pPr>
            <a:r>
              <a:rPr lang="pt-BR" sz="2300" dirty="0">
                <a:solidFill>
                  <a:schemeClr val="tx1"/>
                </a:solidFill>
              </a:rPr>
              <a:t>sendo t o tempo em horas desde o início da aplicação do soro.</a:t>
            </a:r>
          </a:p>
          <a:p>
            <a:pPr marL="571500" indent="-457200" algn="l">
              <a:buAutoNum type="alphaLcParenR"/>
            </a:pPr>
            <a:r>
              <a:rPr lang="pt-BR" sz="2300" dirty="0">
                <a:solidFill>
                  <a:schemeClr val="tx1"/>
                </a:solidFill>
              </a:rPr>
              <a:t>Após quanto tempo do início da aplicação do soro, a quantidade do medicamento na corrente sanguínea é máxima?</a:t>
            </a:r>
          </a:p>
          <a:p>
            <a:pPr marL="571500" indent="-457200" algn="l">
              <a:buAutoNum type="alphaLcParenR"/>
            </a:pPr>
            <a:r>
              <a:rPr lang="pt-BR" sz="2300" dirty="0">
                <a:solidFill>
                  <a:schemeClr val="tx1"/>
                </a:solidFill>
              </a:rPr>
              <a:t>Qual é essa quantidade máxima de medicamento?</a:t>
            </a:r>
            <a:endParaRPr lang="pt-BR" sz="23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8AF66D9-F828-F415-5DEA-CBC926023336}"/>
                  </a:ext>
                </a:extLst>
              </p:cNvPr>
              <p:cNvSpPr txBox="1"/>
              <p:nvPr/>
            </p:nvSpPr>
            <p:spPr>
              <a:xfrm>
                <a:off x="2440239" y="1357950"/>
                <a:ext cx="40597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8AF66D9-F828-F415-5DEA-CBC92602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39" y="1357950"/>
                <a:ext cx="40597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966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431</Words>
  <Application>Microsoft Office PowerPoint</Application>
  <PresentationFormat>Apresentação na tela (16:9)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Simple Light</vt:lpstr>
      <vt:lpstr>FUNÇÕES POLINOMIAIS</vt:lpstr>
      <vt:lpstr>Função de Primeiro Grau</vt:lpstr>
      <vt:lpstr>Apresentação do PowerPoint</vt:lpstr>
      <vt:lpstr>Apresentação do PowerPoint</vt:lpstr>
      <vt:lpstr>Função de Segundo Grau</vt:lpstr>
      <vt:lpstr>Equações</vt:lpstr>
      <vt:lpstr>Apresentação do PowerPoint</vt:lpstr>
      <vt:lpstr>Apresentação do PowerPoint</vt:lpstr>
      <vt:lpstr>Apresentação do PowerPoint</vt:lpstr>
      <vt:lpstr>Função de Grau Superior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RELAÇÃO E FUNÇÃO</dc:title>
  <cp:lastModifiedBy>LUCIANO GALDINO</cp:lastModifiedBy>
  <cp:revision>17</cp:revision>
  <dcterms:modified xsi:type="dcterms:W3CDTF">2023-09-09T22:59:31Z</dcterms:modified>
</cp:coreProperties>
</file>