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notesMasterIdLst>
    <p:notesMasterId r:id="rId30"/>
  </p:notesMasterIdLst>
  <p:sldIdLst>
    <p:sldId id="805" r:id="rId2"/>
    <p:sldId id="806" r:id="rId3"/>
    <p:sldId id="938" r:id="rId4"/>
    <p:sldId id="979" r:id="rId5"/>
    <p:sldId id="980" r:id="rId6"/>
    <p:sldId id="981" r:id="rId7"/>
    <p:sldId id="982" r:id="rId8"/>
    <p:sldId id="983" r:id="rId9"/>
    <p:sldId id="988" r:id="rId10"/>
    <p:sldId id="984" r:id="rId11"/>
    <p:sldId id="987" r:id="rId12"/>
    <p:sldId id="986" r:id="rId13"/>
    <p:sldId id="994" r:id="rId14"/>
    <p:sldId id="993" r:id="rId15"/>
    <p:sldId id="992" r:id="rId16"/>
    <p:sldId id="991" r:id="rId17"/>
    <p:sldId id="990" r:id="rId18"/>
    <p:sldId id="997" r:id="rId19"/>
    <p:sldId id="995" r:id="rId20"/>
    <p:sldId id="996" r:id="rId21"/>
    <p:sldId id="989" r:id="rId22"/>
    <p:sldId id="985" r:id="rId23"/>
    <p:sldId id="1000" r:id="rId24"/>
    <p:sldId id="999" r:id="rId25"/>
    <p:sldId id="1002" r:id="rId26"/>
    <p:sldId id="1006" r:id="rId27"/>
    <p:sldId id="1004" r:id="rId28"/>
    <p:sldId id="812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A3AD"/>
    <a:srgbClr val="EC1164"/>
    <a:srgbClr val="1A1C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026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83E8C-F892-4084-B8DB-C2A70542D1A9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B04F-7FFE-40CC-BCE1-84915818FA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8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rgbClr val="1A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>
            <a:extLst>
              <a:ext uri="{FF2B5EF4-FFF2-40B4-BE49-F238E27FC236}">
                <a16:creationId xmlns:a16="http://schemas.microsoft.com/office/drawing/2014/main" id="{B3A86944-2876-C3C2-D998-B895273DD5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1700" y="292781"/>
            <a:ext cx="11588600" cy="6272437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CCEEAAB1-0C62-795D-C7AF-472ACE40D4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1366" y="2854782"/>
            <a:ext cx="4269268" cy="11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1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ogo + Black">
    <p:bg>
      <p:bgPr>
        <a:solidFill>
          <a:srgbClr val="1A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3DEA367-075F-9F8E-A12D-25F0DE26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017044"/>
            <a:ext cx="10515600" cy="823912"/>
          </a:xfrm>
        </p:spPr>
        <p:txBody>
          <a:bodyPr anchor="ctr">
            <a:normAutofit/>
          </a:bodyPr>
          <a:lstStyle>
            <a:lvl1pPr algn="l">
              <a:defRPr sz="4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8879AF3-457D-5B0A-B995-D23A0EF570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53799" y="5485606"/>
            <a:ext cx="838201" cy="582612"/>
          </a:xfrm>
          <a:prstGeom prst="rect">
            <a:avLst/>
          </a:prstGeom>
        </p:spPr>
      </p:pic>
      <p:pic>
        <p:nvPicPr>
          <p:cNvPr id="9" name="Imagem 1">
            <a:extLst>
              <a:ext uri="{FF2B5EF4-FFF2-40B4-BE49-F238E27FC236}">
                <a16:creationId xmlns:a16="http://schemas.microsoft.com/office/drawing/2014/main" id="{06E25364-16E9-C821-E2AF-2330D354FF4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7839" y="364886"/>
            <a:ext cx="1579539" cy="424896"/>
          </a:xfrm>
          <a:prstGeom prst="rect">
            <a:avLst/>
          </a:prstGeom>
        </p:spPr>
      </p:pic>
      <p:sp>
        <p:nvSpPr>
          <p:cNvPr id="10" name="Espaço Reservado para Número de Slide 5">
            <a:extLst>
              <a:ext uri="{FF2B5EF4-FFF2-40B4-BE49-F238E27FC236}">
                <a16:creationId xmlns:a16="http://schemas.microsoft.com/office/drawing/2014/main" id="{F72D8261-E29D-7133-0ECE-FFF549BC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8" y="5594349"/>
            <a:ext cx="838201" cy="365125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951EF7-2A75-44A0-8045-6A6595E5FF16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3260DFE-6E17-C3E0-80C3-71DA56EF7E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9100" y="0"/>
            <a:ext cx="11353798" cy="16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1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75643"/>
            <a:ext cx="12191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3528"/>
            <a:ext cx="10515600" cy="823912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BDD4D3-445B-FBBF-2CF2-49BB01550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967290"/>
            <a:ext cx="10515600" cy="642143"/>
          </a:xfrm>
        </p:spPr>
        <p:txBody>
          <a:bodyPr anchor="ctr">
            <a:normAutofit/>
          </a:bodyPr>
          <a:lstStyle>
            <a:lvl1pPr marL="0" indent="0" algn="l">
              <a:buNone/>
              <a:defRPr sz="3600" b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0094" y="2039437"/>
            <a:ext cx="199158" cy="2592933"/>
          </a:xfrm>
          <a:prstGeom prst="rect">
            <a:avLst/>
          </a:prstGeom>
        </p:spPr>
      </p:pic>
      <p:pic>
        <p:nvPicPr>
          <p:cNvPr id="13" name="Imagem 1">
            <a:extLst>
              <a:ext uri="{FF2B5EF4-FFF2-40B4-BE49-F238E27FC236}">
                <a16:creationId xmlns:a16="http://schemas.microsoft.com/office/drawing/2014/main" id="{C385B13C-258D-672E-0F77-17F364D27C8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361" y="145018"/>
            <a:ext cx="1579539" cy="42489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05DD32D-751D-7808-477E-A37AAB1025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53799" y="5485606"/>
            <a:ext cx="838201" cy="582612"/>
          </a:xfrm>
          <a:prstGeom prst="rect">
            <a:avLst/>
          </a:prstGeom>
        </p:spPr>
      </p:pic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AE2E5909-D467-30B7-C433-12DEF08FA3D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1850" y="3960557"/>
            <a:ext cx="10515600" cy="642143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15" name="Espaço Reservado para Número de Slide 5">
            <a:extLst>
              <a:ext uri="{FF2B5EF4-FFF2-40B4-BE49-F238E27FC236}">
                <a16:creationId xmlns:a16="http://schemas.microsoft.com/office/drawing/2014/main" id="{0A672FAE-454F-6E87-30F1-87748FDF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8" y="5594349"/>
            <a:ext cx="838201" cy="365125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951EF7-2A75-44A0-8045-6A6595E5FF1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F848CEC-72A4-B047-8D34-157DAAA751A8}"/>
              </a:ext>
            </a:extLst>
          </p:cNvPr>
          <p:cNvSpPr txBox="1"/>
          <p:nvPr userDrawn="1"/>
        </p:nvSpPr>
        <p:spPr>
          <a:xfrm>
            <a:off x="219075" y="6088030"/>
            <a:ext cx="338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Fevereiro 2023 / versão 1</a:t>
            </a:r>
          </a:p>
        </p:txBody>
      </p:sp>
    </p:spTree>
    <p:extLst>
      <p:ext uri="{BB962C8B-B14F-4D97-AF65-F5344CB8AC3E}">
        <p14:creationId xmlns:p14="http://schemas.microsoft.com/office/powerpoint/2010/main" val="233631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0A14283-BF6B-C199-2ABD-6562AF3136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53799" y="5485606"/>
            <a:ext cx="838201" cy="58261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3CDEBF4-76B8-844D-C917-FDBFF4211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B2A248-EAC1-B9C0-8B08-F7412312B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521"/>
            <a:ext cx="10515600" cy="4976730"/>
          </a:xfrm>
        </p:spPr>
        <p:txBody>
          <a:bodyPr/>
          <a:lstStyle>
            <a:lvl1pPr algn="just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1F81DBA-1465-7924-A774-4A87CD54D9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7320" y="387750"/>
            <a:ext cx="121148" cy="988023"/>
          </a:xfrm>
          <a:prstGeom prst="rect">
            <a:avLst/>
          </a:prstGeom>
        </p:spPr>
      </p:pic>
      <p:pic>
        <p:nvPicPr>
          <p:cNvPr id="10" name="Imagem 1">
            <a:extLst>
              <a:ext uri="{FF2B5EF4-FFF2-40B4-BE49-F238E27FC236}">
                <a16:creationId xmlns:a16="http://schemas.microsoft.com/office/drawing/2014/main" id="{A35CD0C3-9EBB-1675-3AFC-94677C1E34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361" y="145018"/>
            <a:ext cx="1579539" cy="424896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F304E3-EF03-6264-1364-A0E6A192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8" y="5594349"/>
            <a:ext cx="838201" cy="365125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951EF7-2A75-44A0-8045-6A6595E5FF1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697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63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75643"/>
            <a:ext cx="12191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73528"/>
            <a:ext cx="11183471" cy="1234448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0094" y="2039437"/>
            <a:ext cx="199158" cy="2592933"/>
          </a:xfrm>
          <a:prstGeom prst="rect">
            <a:avLst/>
          </a:prstGeom>
        </p:spPr>
      </p:pic>
      <p:pic>
        <p:nvPicPr>
          <p:cNvPr id="13" name="Imagem 1">
            <a:extLst>
              <a:ext uri="{FF2B5EF4-FFF2-40B4-BE49-F238E27FC236}">
                <a16:creationId xmlns:a16="http://schemas.microsoft.com/office/drawing/2014/main" id="{C385B13C-258D-672E-0F77-17F364D27C8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361" y="145018"/>
            <a:ext cx="1579539" cy="42489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838199" y="3357951"/>
            <a:ext cx="10699378" cy="1234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2400" dirty="0">
                <a:effectLst/>
                <a:latin typeface="Arial" panose="020B0604020202020204" pitchFamily="34" charset="0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174652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345C28B-271B-56CF-5FAA-51CDAFCAD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798997-56FA-AA85-32B3-E2C38BFD0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68D380-BB49-1C59-1522-3BBB4D910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A1C1E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16FDB1-415F-1673-E4C5-918461D12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A1C1E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5DF252-24E3-7679-FF78-E51AE7C28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A1C1E"/>
                </a:solidFill>
              </a:defRPr>
            </a:lvl1pPr>
          </a:lstStyle>
          <a:p>
            <a:fld id="{3F951EF7-2A75-44A0-8045-6A6595E5FF1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9881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8" r:id="rId2"/>
    <p:sldLayoutId id="2147483769" r:id="rId3"/>
    <p:sldLayoutId id="2147483755" r:id="rId4"/>
    <p:sldLayoutId id="2147483770" r:id="rId5"/>
    <p:sldLayoutId id="2147483756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bg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bg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bg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bg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bg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3359EA-C849-242B-E52F-8E0E78B774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53800" y="5594350"/>
            <a:ext cx="838200" cy="365125"/>
          </a:xfrm>
        </p:spPr>
        <p:txBody>
          <a:bodyPr/>
          <a:lstStyle/>
          <a:p>
            <a:fld id="{3F951EF7-2A75-44A0-8045-6A6595E5FF16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3269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1179D-41AC-82FA-CA59-CB3F1E42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comunicação Serial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3F8038-EF1B-B8BD-850D-5AE5B040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10</a:t>
            </a:fld>
            <a:endParaRPr lang="pt-BR" dirty="0"/>
          </a:p>
        </p:txBody>
      </p:sp>
      <p:grpSp>
        <p:nvGrpSpPr>
          <p:cNvPr id="5" name="Google Shape;267;p10">
            <a:extLst>
              <a:ext uri="{FF2B5EF4-FFF2-40B4-BE49-F238E27FC236}">
                <a16:creationId xmlns:a16="http://schemas.microsoft.com/office/drawing/2014/main" id="{6811FF56-573A-7B0C-4AC4-154882AB9413}"/>
              </a:ext>
            </a:extLst>
          </p:cNvPr>
          <p:cNvGrpSpPr/>
          <p:nvPr/>
        </p:nvGrpSpPr>
        <p:grpSpPr>
          <a:xfrm>
            <a:off x="1497008" y="1524645"/>
            <a:ext cx="8496944" cy="637193"/>
            <a:chOff x="638714" y="3080501"/>
            <a:chExt cx="12272827" cy="3165599"/>
          </a:xfrm>
        </p:grpSpPr>
        <p:sp>
          <p:nvSpPr>
            <p:cNvPr id="6" name="Google Shape;268;p10">
              <a:extLst>
                <a:ext uri="{FF2B5EF4-FFF2-40B4-BE49-F238E27FC236}">
                  <a16:creationId xmlns:a16="http://schemas.microsoft.com/office/drawing/2014/main" id="{147F19C5-40AF-A602-7800-1B73B0433793}"/>
                </a:ext>
              </a:extLst>
            </p:cNvPr>
            <p:cNvSpPr/>
            <p:nvPr/>
          </p:nvSpPr>
          <p:spPr>
            <a:xfrm>
              <a:off x="1378422" y="3083256"/>
              <a:ext cx="11533119" cy="316284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324000" tIns="45700" rIns="432000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pt-BR" sz="2800" b="1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Métodos</a:t>
              </a: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9;p10">
              <a:extLst>
                <a:ext uri="{FF2B5EF4-FFF2-40B4-BE49-F238E27FC236}">
                  <a16:creationId xmlns:a16="http://schemas.microsoft.com/office/drawing/2014/main" id="{9F981278-66D1-C2F9-52E8-537B958FAD69}"/>
                </a:ext>
              </a:extLst>
            </p:cNvPr>
            <p:cNvSpPr/>
            <p:nvPr/>
          </p:nvSpPr>
          <p:spPr>
            <a:xfrm>
              <a:off x="638714" y="3080501"/>
              <a:ext cx="1088601" cy="3165599"/>
            </a:xfrm>
            <a:prstGeom prst="homePlate">
              <a:avLst>
                <a:gd name="adj" fmla="val 27321"/>
              </a:avLst>
            </a:prstGeom>
            <a:solidFill>
              <a:srgbClr val="ED1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" name="Google Shape;270;p10">
            <a:extLst>
              <a:ext uri="{FF2B5EF4-FFF2-40B4-BE49-F238E27FC236}">
                <a16:creationId xmlns:a16="http://schemas.microsoft.com/office/drawing/2014/main" id="{4331D6FD-2AAC-380A-DFB4-4312688CF92D}"/>
              </a:ext>
            </a:extLst>
          </p:cNvPr>
          <p:cNvSpPr txBox="1"/>
          <p:nvPr/>
        </p:nvSpPr>
        <p:spPr>
          <a:xfrm>
            <a:off x="1425000" y="4682119"/>
            <a:ext cx="3823818" cy="1788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Síncrono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o método de comunicação que depende de um sinal de clock, ou seja, para enviar cada bit é necessário um pulso de sincronismo para “avisar” da transmissão.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vantagem é que a comunicação pode atingir altas velocidades, com a desvantagem de precisar de uma via extra para o sinal de clock.</a:t>
            </a:r>
            <a:endParaRPr/>
          </a:p>
        </p:txBody>
      </p:sp>
      <p:cxnSp>
        <p:nvCxnSpPr>
          <p:cNvPr id="9" name="Google Shape;271;p10">
            <a:extLst>
              <a:ext uri="{FF2B5EF4-FFF2-40B4-BE49-F238E27FC236}">
                <a16:creationId xmlns:a16="http://schemas.microsoft.com/office/drawing/2014/main" id="{1132F947-034C-1774-C0BE-0252C40FD378}"/>
              </a:ext>
            </a:extLst>
          </p:cNvPr>
          <p:cNvCxnSpPr/>
          <p:nvPr/>
        </p:nvCxnSpPr>
        <p:spPr>
          <a:xfrm rot="5400000">
            <a:off x="4779405" y="5576184"/>
            <a:ext cx="1788131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Google Shape;272;p10">
            <a:extLst>
              <a:ext uri="{FF2B5EF4-FFF2-40B4-BE49-F238E27FC236}">
                <a16:creationId xmlns:a16="http://schemas.microsoft.com/office/drawing/2014/main" id="{6046159A-811A-391A-18E8-6049BCB33EBA}"/>
              </a:ext>
            </a:extLst>
          </p:cNvPr>
          <p:cNvSpPr txBox="1"/>
          <p:nvPr/>
        </p:nvSpPr>
        <p:spPr>
          <a:xfrm>
            <a:off x="6098124" y="4682119"/>
            <a:ext cx="3823817" cy="1788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Assíncrono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Envia os dados através de uma única via de transmissão e por não ter um sinal de sincronismo, requer um controle mais complicado e é susceptível a erros. Por isso utiliza como parâmetro o Baud Rate, que especifica a velocidade de recepção e envio dos bits.</a:t>
            </a:r>
            <a:endParaRPr/>
          </a:p>
        </p:txBody>
      </p:sp>
      <p:pic>
        <p:nvPicPr>
          <p:cNvPr id="11" name="Google Shape;273;p10">
            <a:extLst>
              <a:ext uri="{FF2B5EF4-FFF2-40B4-BE49-F238E27FC236}">
                <a16:creationId xmlns:a16="http://schemas.microsoft.com/office/drawing/2014/main" id="{2300A6B0-75C0-FD7C-99DC-D0E846AB971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92692" y="2305854"/>
            <a:ext cx="3810000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274;p10">
            <a:extLst>
              <a:ext uri="{FF2B5EF4-FFF2-40B4-BE49-F238E27FC236}">
                <a16:creationId xmlns:a16="http://schemas.microsoft.com/office/drawing/2014/main" id="{5382798E-9729-BFC3-9FDB-5B33DB643FDB}"/>
              </a:ext>
            </a:extLst>
          </p:cNvPr>
          <p:cNvSpPr/>
          <p:nvPr/>
        </p:nvSpPr>
        <p:spPr>
          <a:xfrm>
            <a:off x="1873848" y="4016043"/>
            <a:ext cx="317275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endParaRPr sz="700" b="0" i="0" u="none" strike="noStrike" cap="none">
              <a:solidFill>
                <a:srgbClr val="33333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700"/>
              <a:buFont typeface="Red Hat Display"/>
              <a:buNone/>
            </a:pPr>
            <a:r>
              <a:rPr lang="pt-BR" sz="700" b="0" i="0" u="none" strike="noStrike" cap="none">
                <a:solidFill>
                  <a:srgbClr val="33333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Fonte: https://learn.sparkfun.com/tutorials/serial-peripheral-interface-spi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br>
              <a:rPr lang="pt-BR" sz="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275;p10">
            <a:extLst>
              <a:ext uri="{FF2B5EF4-FFF2-40B4-BE49-F238E27FC236}">
                <a16:creationId xmlns:a16="http://schemas.microsoft.com/office/drawing/2014/main" id="{F80B12CB-516D-C07A-C011-F97FFAFAC51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88270" y="2401079"/>
            <a:ext cx="3810000" cy="1704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0344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B9615-1A6C-AF55-6707-8F5C2C53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comunicação Serial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420ED9-5601-CDD7-E09F-07672896D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11</a:t>
            </a:fld>
            <a:endParaRPr lang="pt-BR" dirty="0"/>
          </a:p>
        </p:txBody>
      </p:sp>
      <p:grpSp>
        <p:nvGrpSpPr>
          <p:cNvPr id="5" name="Google Shape;283;p11">
            <a:extLst>
              <a:ext uri="{FF2B5EF4-FFF2-40B4-BE49-F238E27FC236}">
                <a16:creationId xmlns:a16="http://schemas.microsoft.com/office/drawing/2014/main" id="{9080B470-4B58-EB7F-7E1D-F4E5F9CA4699}"/>
              </a:ext>
            </a:extLst>
          </p:cNvPr>
          <p:cNvGrpSpPr/>
          <p:nvPr/>
        </p:nvGrpSpPr>
        <p:grpSpPr>
          <a:xfrm>
            <a:off x="1542728" y="1541383"/>
            <a:ext cx="8496944" cy="637193"/>
            <a:chOff x="638714" y="3080501"/>
            <a:chExt cx="12272827" cy="3165599"/>
          </a:xfrm>
        </p:grpSpPr>
        <p:sp>
          <p:nvSpPr>
            <p:cNvPr id="6" name="Google Shape;284;p11">
              <a:extLst>
                <a:ext uri="{FF2B5EF4-FFF2-40B4-BE49-F238E27FC236}">
                  <a16:creationId xmlns:a16="http://schemas.microsoft.com/office/drawing/2014/main" id="{053DD27E-F423-E631-6AC0-47EB8F700C78}"/>
                </a:ext>
              </a:extLst>
            </p:cNvPr>
            <p:cNvSpPr/>
            <p:nvPr/>
          </p:nvSpPr>
          <p:spPr>
            <a:xfrm>
              <a:off x="1378422" y="3083256"/>
              <a:ext cx="11533119" cy="316284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324000" tIns="45700" rIns="432000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pt-BR" sz="2800" b="1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Sentido de transmissão</a:t>
              </a: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85;p11">
              <a:extLst>
                <a:ext uri="{FF2B5EF4-FFF2-40B4-BE49-F238E27FC236}">
                  <a16:creationId xmlns:a16="http://schemas.microsoft.com/office/drawing/2014/main" id="{F9F77855-6AF6-1DD8-F57E-84FF7DA35B0D}"/>
                </a:ext>
              </a:extLst>
            </p:cNvPr>
            <p:cNvSpPr/>
            <p:nvPr/>
          </p:nvSpPr>
          <p:spPr>
            <a:xfrm>
              <a:off x="638714" y="3080501"/>
              <a:ext cx="1088601" cy="3165599"/>
            </a:xfrm>
            <a:prstGeom prst="homePlate">
              <a:avLst>
                <a:gd name="adj" fmla="val 27321"/>
              </a:avLst>
            </a:prstGeom>
            <a:solidFill>
              <a:srgbClr val="ED1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" name="Google Shape;286;p11" descr="Simplex vs. Duplex Fibre">
            <a:extLst>
              <a:ext uri="{FF2B5EF4-FFF2-40B4-BE49-F238E27FC236}">
                <a16:creationId xmlns:a16="http://schemas.microsoft.com/office/drawing/2014/main" id="{93590599-108C-FF94-90F2-860A8807E6B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57128" y="2178576"/>
            <a:ext cx="6351702" cy="432048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87;p11">
            <a:extLst>
              <a:ext uri="{FF2B5EF4-FFF2-40B4-BE49-F238E27FC236}">
                <a16:creationId xmlns:a16="http://schemas.microsoft.com/office/drawing/2014/main" id="{6E610D78-9DBE-7280-5013-7E0F2FBCBBFE}"/>
              </a:ext>
            </a:extLst>
          </p:cNvPr>
          <p:cNvSpPr txBox="1"/>
          <p:nvPr/>
        </p:nvSpPr>
        <p:spPr>
          <a:xfrm>
            <a:off x="3991000" y="6345167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https://www.black-box.de/en-de/page/25078/Resources/Technical-Resources/Black-Box-Explains/Fibre-Optic-Cable/simplex-vs-duplex-fiber-patch-cable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37950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EA4F4-9B74-36B6-F1F0-AF2460D72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comunicação Serial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668D6B-79CD-81FC-23BC-DFFDF9FD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12</a:t>
            </a:fld>
            <a:endParaRPr lang="pt-BR" dirty="0"/>
          </a:p>
        </p:txBody>
      </p:sp>
      <p:grpSp>
        <p:nvGrpSpPr>
          <p:cNvPr id="5" name="Google Shape;294;p12">
            <a:extLst>
              <a:ext uri="{FF2B5EF4-FFF2-40B4-BE49-F238E27FC236}">
                <a16:creationId xmlns:a16="http://schemas.microsoft.com/office/drawing/2014/main" id="{7FC422AF-8282-1529-8222-A89BDEE371B2}"/>
              </a:ext>
            </a:extLst>
          </p:cNvPr>
          <p:cNvGrpSpPr/>
          <p:nvPr/>
        </p:nvGrpSpPr>
        <p:grpSpPr>
          <a:xfrm>
            <a:off x="1497008" y="1709023"/>
            <a:ext cx="8496944" cy="637193"/>
            <a:chOff x="638714" y="3080501"/>
            <a:chExt cx="12272827" cy="3165599"/>
          </a:xfrm>
        </p:grpSpPr>
        <p:sp>
          <p:nvSpPr>
            <p:cNvPr id="6" name="Google Shape;295;p12">
              <a:extLst>
                <a:ext uri="{FF2B5EF4-FFF2-40B4-BE49-F238E27FC236}">
                  <a16:creationId xmlns:a16="http://schemas.microsoft.com/office/drawing/2014/main" id="{58F90CB1-DCDB-B237-4E0D-CD713D291970}"/>
                </a:ext>
              </a:extLst>
            </p:cNvPr>
            <p:cNvSpPr/>
            <p:nvPr/>
          </p:nvSpPr>
          <p:spPr>
            <a:xfrm>
              <a:off x="1378422" y="3083256"/>
              <a:ext cx="11533119" cy="316284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324000" tIns="45700" rIns="432000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pt-BR" sz="2800" b="1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Terminologia</a:t>
              </a: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;p12">
              <a:extLst>
                <a:ext uri="{FF2B5EF4-FFF2-40B4-BE49-F238E27FC236}">
                  <a16:creationId xmlns:a16="http://schemas.microsoft.com/office/drawing/2014/main" id="{96627F7D-B12E-95C3-E897-EDB3EB2965BD}"/>
                </a:ext>
              </a:extLst>
            </p:cNvPr>
            <p:cNvSpPr/>
            <p:nvPr/>
          </p:nvSpPr>
          <p:spPr>
            <a:xfrm>
              <a:off x="638714" y="3080501"/>
              <a:ext cx="1088601" cy="3165599"/>
            </a:xfrm>
            <a:prstGeom prst="homePlate">
              <a:avLst>
                <a:gd name="adj" fmla="val 27321"/>
              </a:avLst>
            </a:prstGeom>
            <a:solidFill>
              <a:srgbClr val="ED1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" name="Google Shape;297;p12">
            <a:extLst>
              <a:ext uri="{FF2B5EF4-FFF2-40B4-BE49-F238E27FC236}">
                <a16:creationId xmlns:a16="http://schemas.microsoft.com/office/drawing/2014/main" id="{DB113E09-1827-7246-0413-BF51A11650F5}"/>
              </a:ext>
            </a:extLst>
          </p:cNvPr>
          <p:cNvSpPr/>
          <p:nvPr/>
        </p:nvSpPr>
        <p:spPr>
          <a:xfrm>
            <a:off x="1630679" y="2996677"/>
            <a:ext cx="2700000" cy="3339572"/>
          </a:xfrm>
          <a:custGeom>
            <a:avLst/>
            <a:gdLst/>
            <a:ahLst/>
            <a:cxnLst/>
            <a:rect l="l" t="t" r="r" b="b"/>
            <a:pathLst>
              <a:path w="3600000" h="3012602" extrusionOk="0">
                <a:moveTo>
                  <a:pt x="0" y="0"/>
                </a:moveTo>
                <a:lnTo>
                  <a:pt x="1800001" y="265125"/>
                </a:lnTo>
                <a:lnTo>
                  <a:pt x="3600000" y="0"/>
                </a:lnTo>
                <a:lnTo>
                  <a:pt x="3600000" y="3012602"/>
                </a:lnTo>
                <a:lnTo>
                  <a:pt x="0" y="3012602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66675" tIns="270000" rIns="66675" bIns="28575" anchor="t" anchorCtr="0">
            <a:noAutofit/>
          </a:bodyPr>
          <a:lstStyle/>
          <a:p>
            <a:pPr marL="214308" marR="0" lvl="0" indent="-21430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RX é o termo usado para o pino receptor;</a:t>
            </a:r>
            <a:endParaRPr/>
          </a:p>
          <a:p>
            <a:pPr marL="214308" marR="0" lvl="0" indent="-12540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4308" marR="0" lvl="0" indent="-21430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TX é o termo usado para o pino transmissor; </a:t>
            </a:r>
            <a:endParaRPr/>
          </a:p>
          <a:p>
            <a:pPr marL="214308" marR="0" lvl="0" indent="-12540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4308" marR="0" lvl="0" indent="-21430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 dois dispositivos, os pinos devem ser ligados da seguinte forma:</a:t>
            </a:r>
            <a:endParaRPr/>
          </a:p>
          <a:p>
            <a:pPr marL="214308" marR="0" lvl="0" indent="-12540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TX 🡪 RX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RX 🡪 TX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98;p12">
            <a:extLst>
              <a:ext uri="{FF2B5EF4-FFF2-40B4-BE49-F238E27FC236}">
                <a16:creationId xmlns:a16="http://schemas.microsoft.com/office/drawing/2014/main" id="{8D01F580-287C-DEE3-A317-B364F6FEA146}"/>
              </a:ext>
            </a:extLst>
          </p:cNvPr>
          <p:cNvSpPr/>
          <p:nvPr/>
        </p:nvSpPr>
        <p:spPr>
          <a:xfrm rot="5400000">
            <a:off x="2764337" y="1572599"/>
            <a:ext cx="432686" cy="2700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99;p12">
            <a:extLst>
              <a:ext uri="{FF2B5EF4-FFF2-40B4-BE49-F238E27FC236}">
                <a16:creationId xmlns:a16="http://schemas.microsoft.com/office/drawing/2014/main" id="{DF66B8D4-1628-C50E-0C71-34AD021D0F7E}"/>
              </a:ext>
            </a:extLst>
          </p:cNvPr>
          <p:cNvSpPr txBox="1"/>
          <p:nvPr/>
        </p:nvSpPr>
        <p:spPr>
          <a:xfrm>
            <a:off x="1630673" y="2706242"/>
            <a:ext cx="2700000" cy="32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RX/TX</a:t>
            </a:r>
            <a:endParaRPr/>
          </a:p>
        </p:txBody>
      </p:sp>
      <p:sp>
        <p:nvSpPr>
          <p:cNvPr id="11" name="Google Shape;300;p12">
            <a:extLst>
              <a:ext uri="{FF2B5EF4-FFF2-40B4-BE49-F238E27FC236}">
                <a16:creationId xmlns:a16="http://schemas.microsoft.com/office/drawing/2014/main" id="{1F57C999-C9DD-8ADB-2AA5-1FCA34E88169}"/>
              </a:ext>
            </a:extLst>
          </p:cNvPr>
          <p:cNvSpPr/>
          <p:nvPr/>
        </p:nvSpPr>
        <p:spPr>
          <a:xfrm rot="5400000">
            <a:off x="5529137" y="1572600"/>
            <a:ext cx="432686" cy="2700000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01;p12">
            <a:extLst>
              <a:ext uri="{FF2B5EF4-FFF2-40B4-BE49-F238E27FC236}">
                <a16:creationId xmlns:a16="http://schemas.microsoft.com/office/drawing/2014/main" id="{75165994-2D5B-940B-AF42-FDCFFAB0ABA7}"/>
              </a:ext>
            </a:extLst>
          </p:cNvPr>
          <p:cNvSpPr txBox="1"/>
          <p:nvPr/>
        </p:nvSpPr>
        <p:spPr>
          <a:xfrm>
            <a:off x="4395473" y="2706242"/>
            <a:ext cx="2700000" cy="32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Master e Slave</a:t>
            </a:r>
            <a:endParaRPr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302;p12">
            <a:extLst>
              <a:ext uri="{FF2B5EF4-FFF2-40B4-BE49-F238E27FC236}">
                <a16:creationId xmlns:a16="http://schemas.microsoft.com/office/drawing/2014/main" id="{31067D50-7C2C-6A2B-F64C-9020348532EC}"/>
              </a:ext>
            </a:extLst>
          </p:cNvPr>
          <p:cNvSpPr/>
          <p:nvPr/>
        </p:nvSpPr>
        <p:spPr>
          <a:xfrm>
            <a:off x="4395481" y="2996677"/>
            <a:ext cx="2699999" cy="3339572"/>
          </a:xfrm>
          <a:custGeom>
            <a:avLst/>
            <a:gdLst/>
            <a:ahLst/>
            <a:cxnLst/>
            <a:rect l="l" t="t" r="r" b="b"/>
            <a:pathLst>
              <a:path w="3599998" h="3012602" extrusionOk="0">
                <a:moveTo>
                  <a:pt x="0" y="0"/>
                </a:moveTo>
                <a:lnTo>
                  <a:pt x="1800000" y="265125"/>
                </a:lnTo>
                <a:lnTo>
                  <a:pt x="3599998" y="0"/>
                </a:lnTo>
                <a:lnTo>
                  <a:pt x="3599998" y="3012602"/>
                </a:lnTo>
                <a:lnTo>
                  <a:pt x="0" y="3012602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66675" tIns="270000" rIns="66675" bIns="28575" anchor="t" anchorCtr="0">
            <a:noAutofit/>
          </a:bodyPr>
          <a:lstStyle/>
          <a:p>
            <a:pPr marL="214308" marR="0" lvl="0" indent="-21430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o método de comunicação em que há vários dispositivos se comunicando;</a:t>
            </a:r>
            <a:endParaRPr/>
          </a:p>
          <a:p>
            <a:pPr marL="214308" marR="0" lvl="0" indent="-12540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4308" marR="0" lvl="0" indent="-21430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Apenas um dispositivo deve iniciar a comunicação, enviando comandos, controlando velocidades, etc. Sendo este responsável por coordenar a comunicação;</a:t>
            </a:r>
            <a:endParaRPr/>
          </a:p>
          <a:p>
            <a:pPr marL="214308" marR="0" lvl="0" indent="-12540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4308" marR="0" lvl="0" indent="-21430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transmissor é denominado Master, e os receptores denominados Slaves;</a:t>
            </a:r>
            <a:endParaRPr/>
          </a:p>
        </p:txBody>
      </p:sp>
      <p:sp>
        <p:nvSpPr>
          <p:cNvPr id="14" name="Google Shape;303;p12">
            <a:extLst>
              <a:ext uri="{FF2B5EF4-FFF2-40B4-BE49-F238E27FC236}">
                <a16:creationId xmlns:a16="http://schemas.microsoft.com/office/drawing/2014/main" id="{47D44FEB-4635-4BBA-194D-DF909597665A}"/>
              </a:ext>
            </a:extLst>
          </p:cNvPr>
          <p:cNvSpPr/>
          <p:nvPr/>
        </p:nvSpPr>
        <p:spPr>
          <a:xfrm rot="5400000">
            <a:off x="8293938" y="1572600"/>
            <a:ext cx="432686" cy="27000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04;p12">
            <a:extLst>
              <a:ext uri="{FF2B5EF4-FFF2-40B4-BE49-F238E27FC236}">
                <a16:creationId xmlns:a16="http://schemas.microsoft.com/office/drawing/2014/main" id="{E8A6274D-C84A-4341-CA26-3A7A5FE69E3C}"/>
              </a:ext>
            </a:extLst>
          </p:cNvPr>
          <p:cNvSpPr txBox="1"/>
          <p:nvPr/>
        </p:nvSpPr>
        <p:spPr>
          <a:xfrm>
            <a:off x="7160273" y="2706242"/>
            <a:ext cx="2700000" cy="32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Nível Lógico</a:t>
            </a:r>
            <a:endParaRPr/>
          </a:p>
        </p:txBody>
      </p:sp>
      <p:sp>
        <p:nvSpPr>
          <p:cNvPr id="16" name="Google Shape;305;p12">
            <a:extLst>
              <a:ext uri="{FF2B5EF4-FFF2-40B4-BE49-F238E27FC236}">
                <a16:creationId xmlns:a16="http://schemas.microsoft.com/office/drawing/2014/main" id="{F8CEF59A-56EE-F44A-20FE-4C330DB5E6C6}"/>
              </a:ext>
            </a:extLst>
          </p:cNvPr>
          <p:cNvSpPr/>
          <p:nvPr/>
        </p:nvSpPr>
        <p:spPr>
          <a:xfrm>
            <a:off x="7160281" y="2996677"/>
            <a:ext cx="2699999" cy="3339572"/>
          </a:xfrm>
          <a:custGeom>
            <a:avLst/>
            <a:gdLst/>
            <a:ahLst/>
            <a:cxnLst/>
            <a:rect l="l" t="t" r="r" b="b"/>
            <a:pathLst>
              <a:path w="3599999" h="3012602" extrusionOk="0">
                <a:moveTo>
                  <a:pt x="0" y="0"/>
                </a:moveTo>
                <a:lnTo>
                  <a:pt x="1800001" y="265125"/>
                </a:lnTo>
                <a:lnTo>
                  <a:pt x="3599999" y="0"/>
                </a:lnTo>
                <a:lnTo>
                  <a:pt x="3599999" y="3012602"/>
                </a:lnTo>
                <a:lnTo>
                  <a:pt x="0" y="3012602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66675" tIns="270000" rIns="66675" bIns="28575" anchor="t" anchorCtr="0">
            <a:noAutofit/>
          </a:bodyPr>
          <a:lstStyle/>
          <a:p>
            <a:pPr marL="214308" marR="0" lvl="0" indent="-21430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São os estados que um bit pode assumir, sendo nível alto (1) e nível baixo (0);</a:t>
            </a:r>
            <a:endParaRPr/>
          </a:p>
          <a:p>
            <a:pPr marL="214308" marR="0" lvl="0" indent="-12540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4308" marR="0" lvl="0" indent="-21430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níveis lógicos são interpretados de acordo com os protocolos e baseados nas tensões que recebe; </a:t>
            </a:r>
            <a:endParaRPr/>
          </a:p>
          <a:p>
            <a:pPr marL="214308" marR="0" lvl="0" indent="-12540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4308" marR="0" lvl="0" indent="-21430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exemplo, o protocolo TTL considera de 2V a 5V como nível lógico alto e de 0V a 0,8V como nível lógico baixo;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85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4CFEC-631B-31FB-F8D1-E6AEEDE1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UART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98777D-FB6F-D92C-5766-7F7145E87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13</a:t>
            </a:fld>
            <a:endParaRPr lang="pt-BR" dirty="0"/>
          </a:p>
        </p:txBody>
      </p:sp>
      <p:grpSp>
        <p:nvGrpSpPr>
          <p:cNvPr id="5" name="Google Shape;312;p13">
            <a:extLst>
              <a:ext uri="{FF2B5EF4-FFF2-40B4-BE49-F238E27FC236}">
                <a16:creationId xmlns:a16="http://schemas.microsoft.com/office/drawing/2014/main" id="{1792F25E-FBF3-0954-F584-6F529FFF0FB0}"/>
              </a:ext>
            </a:extLst>
          </p:cNvPr>
          <p:cNvGrpSpPr/>
          <p:nvPr/>
        </p:nvGrpSpPr>
        <p:grpSpPr>
          <a:xfrm>
            <a:off x="2367858" y="1373588"/>
            <a:ext cx="3393254" cy="623456"/>
            <a:chOff x="1063278" y="548680"/>
            <a:chExt cx="3393254" cy="623456"/>
          </a:xfrm>
        </p:grpSpPr>
        <p:sp>
          <p:nvSpPr>
            <p:cNvPr id="6" name="Google Shape;313;p13">
              <a:extLst>
                <a:ext uri="{FF2B5EF4-FFF2-40B4-BE49-F238E27FC236}">
                  <a16:creationId xmlns:a16="http://schemas.microsoft.com/office/drawing/2014/main" id="{304C3446-6724-ED70-BE3A-C8707CFAB479}"/>
                </a:ext>
              </a:extLst>
            </p:cNvPr>
            <p:cNvSpPr/>
            <p:nvPr/>
          </p:nvSpPr>
          <p:spPr>
            <a:xfrm>
              <a:off x="1276113" y="548680"/>
              <a:ext cx="3180419" cy="623456"/>
            </a:xfrm>
            <a:prstGeom prst="rect">
              <a:avLst/>
            </a:prstGeom>
            <a:solidFill>
              <a:srgbClr val="D8E2F3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Universal Asynchronous Receiver/Transmitter;</a:t>
              </a:r>
              <a:endParaRPr/>
            </a:p>
          </p:txBody>
        </p:sp>
        <p:sp>
          <p:nvSpPr>
            <p:cNvPr id="7" name="Google Shape;314;p13">
              <a:extLst>
                <a:ext uri="{FF2B5EF4-FFF2-40B4-BE49-F238E27FC236}">
                  <a16:creationId xmlns:a16="http://schemas.microsoft.com/office/drawing/2014/main" id="{2B388333-8915-9566-9FF8-9611F55C78A1}"/>
                </a:ext>
              </a:extLst>
            </p:cNvPr>
            <p:cNvSpPr/>
            <p:nvPr/>
          </p:nvSpPr>
          <p:spPr>
            <a:xfrm>
              <a:off x="1063278" y="548680"/>
              <a:ext cx="212834" cy="623456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" name="Google Shape;315;p13">
            <a:extLst>
              <a:ext uri="{FF2B5EF4-FFF2-40B4-BE49-F238E27FC236}">
                <a16:creationId xmlns:a16="http://schemas.microsoft.com/office/drawing/2014/main" id="{9A8D4FE7-57AE-F24D-5CEC-ABEA24C2D376}"/>
              </a:ext>
            </a:extLst>
          </p:cNvPr>
          <p:cNvGrpSpPr/>
          <p:nvPr/>
        </p:nvGrpSpPr>
        <p:grpSpPr>
          <a:xfrm>
            <a:off x="2367858" y="2452520"/>
            <a:ext cx="3393254" cy="623456"/>
            <a:chOff x="1063278" y="1818112"/>
            <a:chExt cx="3393254" cy="623456"/>
          </a:xfrm>
        </p:grpSpPr>
        <p:sp>
          <p:nvSpPr>
            <p:cNvPr id="9" name="Google Shape;316;p13">
              <a:extLst>
                <a:ext uri="{FF2B5EF4-FFF2-40B4-BE49-F238E27FC236}">
                  <a16:creationId xmlns:a16="http://schemas.microsoft.com/office/drawing/2014/main" id="{9578CC03-289B-8F3B-CD02-847107D41040}"/>
                </a:ext>
              </a:extLst>
            </p:cNvPr>
            <p:cNvSpPr/>
            <p:nvPr/>
          </p:nvSpPr>
          <p:spPr>
            <a:xfrm>
              <a:off x="1276113" y="1818112"/>
              <a:ext cx="3180419" cy="62345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Protocolo para troca de informações de forma serial entre dois dispositivos;</a:t>
              </a:r>
              <a:endParaRPr/>
            </a:p>
          </p:txBody>
        </p:sp>
        <p:sp>
          <p:nvSpPr>
            <p:cNvPr id="10" name="Google Shape;317;p13">
              <a:extLst>
                <a:ext uri="{FF2B5EF4-FFF2-40B4-BE49-F238E27FC236}">
                  <a16:creationId xmlns:a16="http://schemas.microsoft.com/office/drawing/2014/main" id="{84D33B53-3195-F8E3-7BA0-A22668300294}"/>
                </a:ext>
              </a:extLst>
            </p:cNvPr>
            <p:cNvSpPr/>
            <p:nvPr/>
          </p:nvSpPr>
          <p:spPr>
            <a:xfrm>
              <a:off x="1063278" y="1818112"/>
              <a:ext cx="212834" cy="623456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" name="Google Shape;318;p13">
            <a:extLst>
              <a:ext uri="{FF2B5EF4-FFF2-40B4-BE49-F238E27FC236}">
                <a16:creationId xmlns:a16="http://schemas.microsoft.com/office/drawing/2014/main" id="{A1700053-CEF3-A6C3-499F-5DE500BDDEB6}"/>
              </a:ext>
            </a:extLst>
          </p:cNvPr>
          <p:cNvGrpSpPr/>
          <p:nvPr/>
        </p:nvGrpSpPr>
        <p:grpSpPr>
          <a:xfrm>
            <a:off x="2367858" y="3531452"/>
            <a:ext cx="3393254" cy="623456"/>
            <a:chOff x="1063278" y="3087544"/>
            <a:chExt cx="3393254" cy="623456"/>
          </a:xfrm>
        </p:grpSpPr>
        <p:sp>
          <p:nvSpPr>
            <p:cNvPr id="12" name="Google Shape;319;p13">
              <a:extLst>
                <a:ext uri="{FF2B5EF4-FFF2-40B4-BE49-F238E27FC236}">
                  <a16:creationId xmlns:a16="http://schemas.microsoft.com/office/drawing/2014/main" id="{CBB5605F-A430-A8BD-43BA-E79FE0663A29}"/>
                </a:ext>
              </a:extLst>
            </p:cNvPr>
            <p:cNvSpPr/>
            <p:nvPr/>
          </p:nvSpPr>
          <p:spPr>
            <a:xfrm>
              <a:off x="1276113" y="3087544"/>
              <a:ext cx="3180419" cy="623456"/>
            </a:xfrm>
            <a:prstGeom prst="rect">
              <a:avLst/>
            </a:prstGeom>
            <a:solidFill>
              <a:srgbClr val="EDEDED"/>
            </a:solidFill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Usa apenas dois “fios”: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TX 🡪 RX em cada direção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320;p13">
              <a:extLst>
                <a:ext uri="{FF2B5EF4-FFF2-40B4-BE49-F238E27FC236}">
                  <a16:creationId xmlns:a16="http://schemas.microsoft.com/office/drawing/2014/main" id="{5C2E7A02-7898-86CE-7750-22B5CB1170D6}"/>
                </a:ext>
              </a:extLst>
            </p:cNvPr>
            <p:cNvSpPr/>
            <p:nvPr/>
          </p:nvSpPr>
          <p:spPr>
            <a:xfrm>
              <a:off x="1063278" y="3087544"/>
              <a:ext cx="212834" cy="623456"/>
            </a:xfrm>
            <a:prstGeom prst="rect">
              <a:avLst/>
            </a:prstGeom>
            <a:solidFill>
              <a:schemeClr val="accent3"/>
            </a:solidFill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Google Shape;321;p13">
            <a:extLst>
              <a:ext uri="{FF2B5EF4-FFF2-40B4-BE49-F238E27FC236}">
                <a16:creationId xmlns:a16="http://schemas.microsoft.com/office/drawing/2014/main" id="{DE14B6A7-DD55-DC6A-0805-DE998CDB5525}"/>
              </a:ext>
            </a:extLst>
          </p:cNvPr>
          <p:cNvGrpSpPr/>
          <p:nvPr/>
        </p:nvGrpSpPr>
        <p:grpSpPr>
          <a:xfrm>
            <a:off x="2367857" y="4610384"/>
            <a:ext cx="3393254" cy="623456"/>
            <a:chOff x="1063277" y="4356976"/>
            <a:chExt cx="3393254" cy="623456"/>
          </a:xfrm>
        </p:grpSpPr>
        <p:sp>
          <p:nvSpPr>
            <p:cNvPr id="15" name="Google Shape;322;p13">
              <a:extLst>
                <a:ext uri="{FF2B5EF4-FFF2-40B4-BE49-F238E27FC236}">
                  <a16:creationId xmlns:a16="http://schemas.microsoft.com/office/drawing/2014/main" id="{07444CDE-8705-32B1-A968-12F50688F265}"/>
                </a:ext>
              </a:extLst>
            </p:cNvPr>
            <p:cNvSpPr/>
            <p:nvPr/>
          </p:nvSpPr>
          <p:spPr>
            <a:xfrm>
              <a:off x="1276112" y="4356976"/>
              <a:ext cx="3180419" cy="623456"/>
            </a:xfrm>
            <a:prstGeom prst="rect">
              <a:avLst/>
            </a:prstGeom>
            <a:solidFill>
              <a:srgbClr val="FFF2CC"/>
            </a:solidFill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Pode operar em Simplex, Half-Duplex ou Full Duplex</a:t>
              </a:r>
              <a:endParaRPr/>
            </a:p>
          </p:txBody>
        </p:sp>
        <p:sp>
          <p:nvSpPr>
            <p:cNvPr id="16" name="Google Shape;323;p13">
              <a:extLst>
                <a:ext uri="{FF2B5EF4-FFF2-40B4-BE49-F238E27FC236}">
                  <a16:creationId xmlns:a16="http://schemas.microsoft.com/office/drawing/2014/main" id="{850125C0-D433-445D-BFD0-AFFE434BE88E}"/>
                </a:ext>
              </a:extLst>
            </p:cNvPr>
            <p:cNvSpPr/>
            <p:nvPr/>
          </p:nvSpPr>
          <p:spPr>
            <a:xfrm>
              <a:off x="1063277" y="4356976"/>
              <a:ext cx="212834" cy="623456"/>
            </a:xfrm>
            <a:prstGeom prst="rect">
              <a:avLst/>
            </a:prstGeom>
            <a:solidFill>
              <a:schemeClr val="accent4"/>
            </a:solidFill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" name="Google Shape;324;p13">
            <a:extLst>
              <a:ext uri="{FF2B5EF4-FFF2-40B4-BE49-F238E27FC236}">
                <a16:creationId xmlns:a16="http://schemas.microsoft.com/office/drawing/2014/main" id="{4ED81AD6-FAD2-DD8E-AA69-A6838A43AF97}"/>
              </a:ext>
            </a:extLst>
          </p:cNvPr>
          <p:cNvGrpSpPr/>
          <p:nvPr/>
        </p:nvGrpSpPr>
        <p:grpSpPr>
          <a:xfrm>
            <a:off x="2367857" y="5689315"/>
            <a:ext cx="3393254" cy="623456"/>
            <a:chOff x="1063277" y="5626407"/>
            <a:chExt cx="3393254" cy="623456"/>
          </a:xfrm>
        </p:grpSpPr>
        <p:sp>
          <p:nvSpPr>
            <p:cNvPr id="18" name="Google Shape;325;p13">
              <a:extLst>
                <a:ext uri="{FF2B5EF4-FFF2-40B4-BE49-F238E27FC236}">
                  <a16:creationId xmlns:a16="http://schemas.microsoft.com/office/drawing/2014/main" id="{C3B4D81C-129B-D54D-63F2-5CD7ED60ABC0}"/>
                </a:ext>
              </a:extLst>
            </p:cNvPr>
            <p:cNvSpPr/>
            <p:nvPr/>
          </p:nvSpPr>
          <p:spPr>
            <a:xfrm>
              <a:off x="1276112" y="5626407"/>
              <a:ext cx="3180419" cy="623456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 informação é transmitida no formato de </a:t>
              </a:r>
              <a:r>
                <a:rPr lang="pt-BR" sz="1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FRAMES</a:t>
              </a:r>
              <a:endParaRPr/>
            </a:p>
          </p:txBody>
        </p:sp>
        <p:sp>
          <p:nvSpPr>
            <p:cNvPr id="19" name="Google Shape;326;p13">
              <a:extLst>
                <a:ext uri="{FF2B5EF4-FFF2-40B4-BE49-F238E27FC236}">
                  <a16:creationId xmlns:a16="http://schemas.microsoft.com/office/drawing/2014/main" id="{012A6FB3-A9EF-0F3B-9B0F-A1C051BA9455}"/>
                </a:ext>
              </a:extLst>
            </p:cNvPr>
            <p:cNvSpPr/>
            <p:nvPr/>
          </p:nvSpPr>
          <p:spPr>
            <a:xfrm>
              <a:off x="1063277" y="5626407"/>
              <a:ext cx="212834" cy="623456"/>
            </a:xfrm>
            <a:prstGeom prst="rect">
              <a:avLst/>
            </a:prstGeom>
            <a:solidFill>
              <a:schemeClr val="accent5"/>
            </a:solidFill>
            <a:ln w="127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327;p13">
            <a:extLst>
              <a:ext uri="{FF2B5EF4-FFF2-40B4-BE49-F238E27FC236}">
                <a16:creationId xmlns:a16="http://schemas.microsoft.com/office/drawing/2014/main" id="{FC50BE1F-50B4-5C8B-47F2-A001B6303FDC}"/>
              </a:ext>
            </a:extLst>
          </p:cNvPr>
          <p:cNvGrpSpPr/>
          <p:nvPr/>
        </p:nvGrpSpPr>
        <p:grpSpPr>
          <a:xfrm>
            <a:off x="6685149" y="1056187"/>
            <a:ext cx="3252426" cy="5616624"/>
            <a:chOff x="4703949" y="548680"/>
            <a:chExt cx="3252426" cy="5616624"/>
          </a:xfrm>
        </p:grpSpPr>
        <p:grpSp>
          <p:nvGrpSpPr>
            <p:cNvPr id="21" name="Google Shape;328;p13">
              <a:extLst>
                <a:ext uri="{FF2B5EF4-FFF2-40B4-BE49-F238E27FC236}">
                  <a16:creationId xmlns:a16="http://schemas.microsoft.com/office/drawing/2014/main" id="{CB46B163-4941-FACF-2EC5-9356BCD81C59}"/>
                </a:ext>
              </a:extLst>
            </p:cNvPr>
            <p:cNvGrpSpPr/>
            <p:nvPr/>
          </p:nvGrpSpPr>
          <p:grpSpPr>
            <a:xfrm>
              <a:off x="4838490" y="548680"/>
              <a:ext cx="3117885" cy="5481098"/>
              <a:chOff x="4838491" y="928017"/>
              <a:chExt cx="2160240" cy="3797602"/>
            </a:xfrm>
          </p:grpSpPr>
          <p:pic>
            <p:nvPicPr>
              <p:cNvPr id="23" name="Google Shape;329;p13">
                <a:extLst>
                  <a:ext uri="{FF2B5EF4-FFF2-40B4-BE49-F238E27FC236}">
                    <a16:creationId xmlns:a16="http://schemas.microsoft.com/office/drawing/2014/main" id="{EA369705-C18D-C933-C9DA-66D7BB803156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</a:blip>
              <a:srcRect r="72120" b="38343"/>
              <a:stretch/>
            </p:blipFill>
            <p:spPr>
              <a:xfrm>
                <a:off x="4838491" y="928017"/>
                <a:ext cx="1872208" cy="108059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330;p13">
                <a:extLst>
                  <a:ext uri="{FF2B5EF4-FFF2-40B4-BE49-F238E27FC236}">
                    <a16:creationId xmlns:a16="http://schemas.microsoft.com/office/drawing/2014/main" id="{BDA62012-75A4-6D02-CEBB-581D9986AC54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</a:blip>
              <a:srcRect l="33242" r="34589" b="38343"/>
              <a:stretch/>
            </p:blipFill>
            <p:spPr>
              <a:xfrm>
                <a:off x="4838491" y="2286520"/>
                <a:ext cx="2160240" cy="108059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331;p13">
                <a:extLst>
                  <a:ext uri="{FF2B5EF4-FFF2-40B4-BE49-F238E27FC236}">
                    <a16:creationId xmlns:a16="http://schemas.microsoft.com/office/drawing/2014/main" id="{EC90F471-D304-C7CE-AB00-21375548802F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</a:blip>
              <a:srcRect l="67831" b="38343"/>
              <a:stretch/>
            </p:blipFill>
            <p:spPr>
              <a:xfrm>
                <a:off x="4838491" y="3645024"/>
                <a:ext cx="2160240" cy="108059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2" name="Google Shape;332;p13">
              <a:extLst>
                <a:ext uri="{FF2B5EF4-FFF2-40B4-BE49-F238E27FC236}">
                  <a16:creationId xmlns:a16="http://schemas.microsoft.com/office/drawing/2014/main" id="{EECB9943-75D7-A6C9-FEBE-D788B3AAB642}"/>
                </a:ext>
              </a:extLst>
            </p:cNvPr>
            <p:cNvSpPr txBox="1"/>
            <p:nvPr/>
          </p:nvSpPr>
          <p:spPr>
            <a:xfrm>
              <a:off x="4703949" y="5965249"/>
              <a:ext cx="3180419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Fonte: https://www.realdigital.org/img/ecc2afad2217f7584f5f4862c03acc21.svg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83145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A78E7-E260-E80C-74DC-C35ED2A89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UART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78BE55-5D6B-19FF-A28C-CDE9C42D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14</a:t>
            </a:fld>
            <a:endParaRPr lang="pt-BR" dirty="0"/>
          </a:p>
        </p:txBody>
      </p:sp>
      <p:grpSp>
        <p:nvGrpSpPr>
          <p:cNvPr id="5" name="Google Shape;339;p14">
            <a:extLst>
              <a:ext uri="{FF2B5EF4-FFF2-40B4-BE49-F238E27FC236}">
                <a16:creationId xmlns:a16="http://schemas.microsoft.com/office/drawing/2014/main" id="{1127A891-5061-8CC3-A3A2-C20AFB40F6E6}"/>
              </a:ext>
            </a:extLst>
          </p:cNvPr>
          <p:cNvGrpSpPr/>
          <p:nvPr/>
        </p:nvGrpSpPr>
        <p:grpSpPr>
          <a:xfrm>
            <a:off x="1758258" y="1413193"/>
            <a:ext cx="3393254" cy="623456"/>
            <a:chOff x="1063278" y="548680"/>
            <a:chExt cx="3393254" cy="623456"/>
          </a:xfrm>
        </p:grpSpPr>
        <p:sp>
          <p:nvSpPr>
            <p:cNvPr id="6" name="Google Shape;340;p14">
              <a:extLst>
                <a:ext uri="{FF2B5EF4-FFF2-40B4-BE49-F238E27FC236}">
                  <a16:creationId xmlns:a16="http://schemas.microsoft.com/office/drawing/2014/main" id="{5E1EA3A0-CB6C-9A8C-B26D-06D9583403F0}"/>
                </a:ext>
              </a:extLst>
            </p:cNvPr>
            <p:cNvSpPr/>
            <p:nvPr/>
          </p:nvSpPr>
          <p:spPr>
            <a:xfrm>
              <a:off x="1276113" y="548680"/>
              <a:ext cx="3180419" cy="623456"/>
            </a:xfrm>
            <a:prstGeom prst="rect">
              <a:avLst/>
            </a:prstGeom>
            <a:solidFill>
              <a:srgbClr val="D8E2F3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Foi um dos primeiros protocolos de comunicação utilizados</a:t>
              </a:r>
              <a:endParaRPr/>
            </a:p>
          </p:txBody>
        </p:sp>
        <p:sp>
          <p:nvSpPr>
            <p:cNvPr id="7" name="Google Shape;341;p14">
              <a:extLst>
                <a:ext uri="{FF2B5EF4-FFF2-40B4-BE49-F238E27FC236}">
                  <a16:creationId xmlns:a16="http://schemas.microsoft.com/office/drawing/2014/main" id="{67026AB3-4532-BBDB-4C67-A3E2773789E4}"/>
                </a:ext>
              </a:extLst>
            </p:cNvPr>
            <p:cNvSpPr/>
            <p:nvPr/>
          </p:nvSpPr>
          <p:spPr>
            <a:xfrm>
              <a:off x="1063278" y="548680"/>
              <a:ext cx="212834" cy="623456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" name="Google Shape;342;p14">
            <a:extLst>
              <a:ext uri="{FF2B5EF4-FFF2-40B4-BE49-F238E27FC236}">
                <a16:creationId xmlns:a16="http://schemas.microsoft.com/office/drawing/2014/main" id="{D22A4E53-CC5D-3450-F411-F734E97BE11D}"/>
              </a:ext>
            </a:extLst>
          </p:cNvPr>
          <p:cNvGrpSpPr/>
          <p:nvPr/>
        </p:nvGrpSpPr>
        <p:grpSpPr>
          <a:xfrm>
            <a:off x="1758258" y="2492125"/>
            <a:ext cx="3393254" cy="623456"/>
            <a:chOff x="1063278" y="1818112"/>
            <a:chExt cx="3393254" cy="623456"/>
          </a:xfrm>
        </p:grpSpPr>
        <p:sp>
          <p:nvSpPr>
            <p:cNvPr id="9" name="Google Shape;343;p14">
              <a:extLst>
                <a:ext uri="{FF2B5EF4-FFF2-40B4-BE49-F238E27FC236}">
                  <a16:creationId xmlns:a16="http://schemas.microsoft.com/office/drawing/2014/main" id="{A2297210-C36B-A106-6260-D24534058007}"/>
                </a:ext>
              </a:extLst>
            </p:cNvPr>
            <p:cNvSpPr/>
            <p:nvPr/>
          </p:nvSpPr>
          <p:spPr>
            <a:xfrm>
              <a:off x="1276113" y="1818112"/>
              <a:ext cx="3180419" cy="62345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Aplicado em Serial (COM) Ports, RS-232, Modems, etc.</a:t>
              </a:r>
              <a:endParaRPr/>
            </a:p>
          </p:txBody>
        </p:sp>
        <p:sp>
          <p:nvSpPr>
            <p:cNvPr id="10" name="Google Shape;344;p14">
              <a:extLst>
                <a:ext uri="{FF2B5EF4-FFF2-40B4-BE49-F238E27FC236}">
                  <a16:creationId xmlns:a16="http://schemas.microsoft.com/office/drawing/2014/main" id="{2DE4B1B5-4116-E941-9E7F-A409D182CD7F}"/>
                </a:ext>
              </a:extLst>
            </p:cNvPr>
            <p:cNvSpPr/>
            <p:nvPr/>
          </p:nvSpPr>
          <p:spPr>
            <a:xfrm>
              <a:off x="1063278" y="1818112"/>
              <a:ext cx="212834" cy="623456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" name="Google Shape;345;p14">
            <a:extLst>
              <a:ext uri="{FF2B5EF4-FFF2-40B4-BE49-F238E27FC236}">
                <a16:creationId xmlns:a16="http://schemas.microsoft.com/office/drawing/2014/main" id="{0A35E564-F6A1-B7BA-C03B-AB48021A8886}"/>
              </a:ext>
            </a:extLst>
          </p:cNvPr>
          <p:cNvGrpSpPr/>
          <p:nvPr/>
        </p:nvGrpSpPr>
        <p:grpSpPr>
          <a:xfrm>
            <a:off x="1758258" y="3571057"/>
            <a:ext cx="3393254" cy="623456"/>
            <a:chOff x="1063278" y="3087544"/>
            <a:chExt cx="3393254" cy="623456"/>
          </a:xfrm>
        </p:grpSpPr>
        <p:sp>
          <p:nvSpPr>
            <p:cNvPr id="12" name="Google Shape;346;p14">
              <a:extLst>
                <a:ext uri="{FF2B5EF4-FFF2-40B4-BE49-F238E27FC236}">
                  <a16:creationId xmlns:a16="http://schemas.microsoft.com/office/drawing/2014/main" id="{F5CD4D2E-13B3-D3F1-EA23-3BCF89809F22}"/>
                </a:ext>
              </a:extLst>
            </p:cNvPr>
            <p:cNvSpPr/>
            <p:nvPr/>
          </p:nvSpPr>
          <p:spPr>
            <a:xfrm>
              <a:off x="1276113" y="3087544"/>
              <a:ext cx="3180419" cy="623456"/>
            </a:xfrm>
            <a:prstGeom prst="rect">
              <a:avLst/>
            </a:prstGeom>
            <a:solidFill>
              <a:srgbClr val="EDEDED"/>
            </a:solidFill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Seu uso tem decaído devido a outros protocolos como SPI, I2C, USB e mesmo Ethernet</a:t>
              </a:r>
              <a:endParaRPr/>
            </a:p>
          </p:txBody>
        </p:sp>
        <p:sp>
          <p:nvSpPr>
            <p:cNvPr id="13" name="Google Shape;347;p14">
              <a:extLst>
                <a:ext uri="{FF2B5EF4-FFF2-40B4-BE49-F238E27FC236}">
                  <a16:creationId xmlns:a16="http://schemas.microsoft.com/office/drawing/2014/main" id="{C46D9CD8-18E6-0A2F-CF4E-AC00A2FF3A07}"/>
                </a:ext>
              </a:extLst>
            </p:cNvPr>
            <p:cNvSpPr/>
            <p:nvPr/>
          </p:nvSpPr>
          <p:spPr>
            <a:xfrm>
              <a:off x="1063278" y="3087544"/>
              <a:ext cx="212834" cy="623456"/>
            </a:xfrm>
            <a:prstGeom prst="rect">
              <a:avLst/>
            </a:prstGeom>
            <a:solidFill>
              <a:schemeClr val="accent3"/>
            </a:solidFill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Google Shape;348;p14">
            <a:extLst>
              <a:ext uri="{FF2B5EF4-FFF2-40B4-BE49-F238E27FC236}">
                <a16:creationId xmlns:a16="http://schemas.microsoft.com/office/drawing/2014/main" id="{970BB6DE-FCF0-7C42-4FDB-6B6F4BB5570B}"/>
              </a:ext>
            </a:extLst>
          </p:cNvPr>
          <p:cNvGrpSpPr/>
          <p:nvPr/>
        </p:nvGrpSpPr>
        <p:grpSpPr>
          <a:xfrm>
            <a:off x="1758257" y="4649989"/>
            <a:ext cx="3393254" cy="623456"/>
            <a:chOff x="1063277" y="4356976"/>
            <a:chExt cx="3393254" cy="623456"/>
          </a:xfrm>
        </p:grpSpPr>
        <p:sp>
          <p:nvSpPr>
            <p:cNvPr id="15" name="Google Shape;349;p14">
              <a:extLst>
                <a:ext uri="{FF2B5EF4-FFF2-40B4-BE49-F238E27FC236}">
                  <a16:creationId xmlns:a16="http://schemas.microsoft.com/office/drawing/2014/main" id="{0C78765C-6F0A-117D-61F7-C872157826ED}"/>
                </a:ext>
              </a:extLst>
            </p:cNvPr>
            <p:cNvSpPr/>
            <p:nvPr/>
          </p:nvSpPr>
          <p:spPr>
            <a:xfrm>
              <a:off x="1276112" y="4356976"/>
              <a:ext cx="3180419" cy="623456"/>
            </a:xfrm>
            <a:prstGeom prst="rect">
              <a:avLst/>
            </a:prstGeom>
            <a:solidFill>
              <a:srgbClr val="FFF2CC"/>
            </a:solidFill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Ainda é importante para aplicações de baixa velocidade (115200 bps), e baixo throughput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350;p14">
              <a:extLst>
                <a:ext uri="{FF2B5EF4-FFF2-40B4-BE49-F238E27FC236}">
                  <a16:creationId xmlns:a16="http://schemas.microsoft.com/office/drawing/2014/main" id="{5CD6BD72-DB7E-0638-5523-61E51C595E3B}"/>
                </a:ext>
              </a:extLst>
            </p:cNvPr>
            <p:cNvSpPr/>
            <p:nvPr/>
          </p:nvSpPr>
          <p:spPr>
            <a:xfrm>
              <a:off x="1063277" y="4356976"/>
              <a:ext cx="212834" cy="623456"/>
            </a:xfrm>
            <a:prstGeom prst="rect">
              <a:avLst/>
            </a:prstGeom>
            <a:solidFill>
              <a:schemeClr val="accent4"/>
            </a:solidFill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" name="Google Shape;351;p14">
            <a:extLst>
              <a:ext uri="{FF2B5EF4-FFF2-40B4-BE49-F238E27FC236}">
                <a16:creationId xmlns:a16="http://schemas.microsoft.com/office/drawing/2014/main" id="{9828F278-2A38-28ED-26F4-4FBA825FDA32}"/>
              </a:ext>
            </a:extLst>
          </p:cNvPr>
          <p:cNvGrpSpPr/>
          <p:nvPr/>
        </p:nvGrpSpPr>
        <p:grpSpPr>
          <a:xfrm>
            <a:off x="1758257" y="5728920"/>
            <a:ext cx="3393254" cy="623456"/>
            <a:chOff x="1063277" y="5626407"/>
            <a:chExt cx="3393254" cy="623456"/>
          </a:xfrm>
        </p:grpSpPr>
        <p:sp>
          <p:nvSpPr>
            <p:cNvPr id="18" name="Google Shape;352;p14">
              <a:extLst>
                <a:ext uri="{FF2B5EF4-FFF2-40B4-BE49-F238E27FC236}">
                  <a16:creationId xmlns:a16="http://schemas.microsoft.com/office/drawing/2014/main" id="{561C6F04-0F24-2880-921A-6FCE313AC2B4}"/>
                </a:ext>
              </a:extLst>
            </p:cNvPr>
            <p:cNvSpPr/>
            <p:nvPr/>
          </p:nvSpPr>
          <p:spPr>
            <a:xfrm>
              <a:off x="1276112" y="5626407"/>
              <a:ext cx="3180419" cy="623456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Usamos UART para Mandar mensagens no Console do Arduino</a:t>
              </a:r>
              <a:endPara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353;p14">
              <a:extLst>
                <a:ext uri="{FF2B5EF4-FFF2-40B4-BE49-F238E27FC236}">
                  <a16:creationId xmlns:a16="http://schemas.microsoft.com/office/drawing/2014/main" id="{494AEE0F-F63F-B6A5-4D67-C5FC1AEB8B95}"/>
                </a:ext>
              </a:extLst>
            </p:cNvPr>
            <p:cNvSpPr/>
            <p:nvPr/>
          </p:nvSpPr>
          <p:spPr>
            <a:xfrm>
              <a:off x="1063277" y="5626407"/>
              <a:ext cx="212834" cy="623456"/>
            </a:xfrm>
            <a:prstGeom prst="rect">
              <a:avLst/>
            </a:prstGeom>
            <a:solidFill>
              <a:schemeClr val="accent5"/>
            </a:solidFill>
            <a:ln w="127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" name="Google Shape;354;p14" descr="StarTech. com Cabo de modem nulo serial DB9 RS232 3 m F/M - Cabo de modem  nulo - DB-9 (M) para DB-9 (F) - 3 m - SCNM9FM Cinza | Amazon.com.br">
            <a:extLst>
              <a:ext uri="{FF2B5EF4-FFF2-40B4-BE49-F238E27FC236}">
                <a16:creationId xmlns:a16="http://schemas.microsoft.com/office/drawing/2014/main" id="{881EF5B7-2D88-81C2-FD5F-F74BC819BA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75648" y="1095792"/>
            <a:ext cx="3669578" cy="2269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355;p14" descr="Vetor de Arduino Uno board used for robotic coding training do Stock |  Adobe Stock">
            <a:extLst>
              <a:ext uri="{FF2B5EF4-FFF2-40B4-BE49-F238E27FC236}">
                <a16:creationId xmlns:a16="http://schemas.microsoft.com/office/drawing/2014/main" id="{FE9B378F-12EE-8F2C-4BDB-4758CF6F8FC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3600" y="4194513"/>
            <a:ext cx="3503848" cy="249466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356;p14">
            <a:extLst>
              <a:ext uri="{FF2B5EF4-FFF2-40B4-BE49-F238E27FC236}">
                <a16:creationId xmlns:a16="http://schemas.microsoft.com/office/drawing/2014/main" id="{C7D300B3-B0DB-6C46-889C-CB9611EFAF3E}"/>
              </a:ext>
            </a:extLst>
          </p:cNvPr>
          <p:cNvSpPr/>
          <p:nvPr/>
        </p:nvSpPr>
        <p:spPr>
          <a:xfrm>
            <a:off x="8992480" y="4069039"/>
            <a:ext cx="335496" cy="699161"/>
          </a:xfrm>
          <a:prstGeom prst="rect">
            <a:avLst/>
          </a:prstGeom>
          <a:noFill/>
          <a:ln w="57150" cap="flat" cmpd="sng">
            <a:solidFill>
              <a:srgbClr val="ED265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357;p14">
            <a:extLst>
              <a:ext uri="{FF2B5EF4-FFF2-40B4-BE49-F238E27FC236}">
                <a16:creationId xmlns:a16="http://schemas.microsoft.com/office/drawing/2014/main" id="{53DDE8BF-9F59-EF65-CA18-9BF4008BD4F8}"/>
              </a:ext>
            </a:extLst>
          </p:cNvPr>
          <p:cNvSpPr txBox="1"/>
          <p:nvPr/>
        </p:nvSpPr>
        <p:spPr>
          <a:xfrm>
            <a:off x="8757288" y="3641152"/>
            <a:ext cx="9170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rgbClr val="ED145B"/>
                </a:solidFill>
                <a:latin typeface="Arial"/>
                <a:ea typeface="Arial"/>
                <a:cs typeface="Arial"/>
                <a:sym typeface="Arial"/>
              </a:rPr>
              <a:t>UART</a:t>
            </a:r>
            <a:endParaRPr sz="1800" b="1" dirty="0">
              <a:solidFill>
                <a:srgbClr val="ED14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0403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D1033-3EBF-9EEB-A6E3-6920DBC47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UART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DB11E7-1A95-D333-C205-1413DC20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15</a:t>
            </a:fld>
            <a:endParaRPr lang="pt-BR" dirty="0"/>
          </a:p>
        </p:txBody>
      </p:sp>
      <p:grpSp>
        <p:nvGrpSpPr>
          <p:cNvPr id="5" name="Google Shape;364;p15">
            <a:extLst>
              <a:ext uri="{FF2B5EF4-FFF2-40B4-BE49-F238E27FC236}">
                <a16:creationId xmlns:a16="http://schemas.microsoft.com/office/drawing/2014/main" id="{87D57A70-0C8A-DC20-27E6-A63554F27570}"/>
              </a:ext>
            </a:extLst>
          </p:cNvPr>
          <p:cNvGrpSpPr/>
          <p:nvPr/>
        </p:nvGrpSpPr>
        <p:grpSpPr>
          <a:xfrm>
            <a:off x="1895418" y="2317681"/>
            <a:ext cx="3393254" cy="623456"/>
            <a:chOff x="1063278" y="548680"/>
            <a:chExt cx="3393254" cy="623456"/>
          </a:xfrm>
        </p:grpSpPr>
        <p:sp>
          <p:nvSpPr>
            <p:cNvPr id="6" name="Google Shape;365;p15">
              <a:extLst>
                <a:ext uri="{FF2B5EF4-FFF2-40B4-BE49-F238E27FC236}">
                  <a16:creationId xmlns:a16="http://schemas.microsoft.com/office/drawing/2014/main" id="{2A6F8195-A6CB-E791-961B-184328407008}"/>
                </a:ext>
              </a:extLst>
            </p:cNvPr>
            <p:cNvSpPr/>
            <p:nvPr/>
          </p:nvSpPr>
          <p:spPr>
            <a:xfrm>
              <a:off x="1276113" y="548680"/>
              <a:ext cx="3180419" cy="623456"/>
            </a:xfrm>
            <a:prstGeom prst="rect">
              <a:avLst/>
            </a:prstGeom>
            <a:solidFill>
              <a:srgbClr val="D8E2F3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 é Assíncrona, ou seja, não depende de uma fonte de clock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366;p15">
              <a:extLst>
                <a:ext uri="{FF2B5EF4-FFF2-40B4-BE49-F238E27FC236}">
                  <a16:creationId xmlns:a16="http://schemas.microsoft.com/office/drawing/2014/main" id="{E9F0A514-41BD-A025-0043-6DC4DC03D5A4}"/>
                </a:ext>
              </a:extLst>
            </p:cNvPr>
            <p:cNvSpPr/>
            <p:nvPr/>
          </p:nvSpPr>
          <p:spPr>
            <a:xfrm>
              <a:off x="1063278" y="548680"/>
              <a:ext cx="212834" cy="623456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" name="Google Shape;367;p15">
            <a:extLst>
              <a:ext uri="{FF2B5EF4-FFF2-40B4-BE49-F238E27FC236}">
                <a16:creationId xmlns:a16="http://schemas.microsoft.com/office/drawing/2014/main" id="{26187031-4EDD-745A-41FF-0A24AC615BA6}"/>
              </a:ext>
            </a:extLst>
          </p:cNvPr>
          <p:cNvGrpSpPr/>
          <p:nvPr/>
        </p:nvGrpSpPr>
        <p:grpSpPr>
          <a:xfrm>
            <a:off x="1895418" y="3719461"/>
            <a:ext cx="3393254" cy="623456"/>
            <a:chOff x="1063278" y="1818112"/>
            <a:chExt cx="3393254" cy="623456"/>
          </a:xfrm>
        </p:grpSpPr>
        <p:sp>
          <p:nvSpPr>
            <p:cNvPr id="9" name="Google Shape;368;p15">
              <a:extLst>
                <a:ext uri="{FF2B5EF4-FFF2-40B4-BE49-F238E27FC236}">
                  <a16:creationId xmlns:a16="http://schemas.microsoft.com/office/drawing/2014/main" id="{F34F7251-81DD-2709-6D02-52B9F7E3EA87}"/>
                </a:ext>
              </a:extLst>
            </p:cNvPr>
            <p:cNvSpPr/>
            <p:nvPr/>
          </p:nvSpPr>
          <p:spPr>
            <a:xfrm>
              <a:off x="1276113" y="1818112"/>
              <a:ext cx="3180419" cy="62345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 Receptor e o Transmissor devem operar na mesma velocidade (Baud rate)</a:t>
              </a:r>
              <a:endParaRPr/>
            </a:p>
          </p:txBody>
        </p:sp>
        <p:sp>
          <p:nvSpPr>
            <p:cNvPr id="10" name="Google Shape;369;p15">
              <a:extLst>
                <a:ext uri="{FF2B5EF4-FFF2-40B4-BE49-F238E27FC236}">
                  <a16:creationId xmlns:a16="http://schemas.microsoft.com/office/drawing/2014/main" id="{4266FF61-8B91-FCCC-6E5F-D9302481A6A9}"/>
                </a:ext>
              </a:extLst>
            </p:cNvPr>
            <p:cNvSpPr/>
            <p:nvPr/>
          </p:nvSpPr>
          <p:spPr>
            <a:xfrm>
              <a:off x="1063278" y="1818112"/>
              <a:ext cx="212834" cy="623456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" name="Google Shape;370;p15">
            <a:extLst>
              <a:ext uri="{FF2B5EF4-FFF2-40B4-BE49-F238E27FC236}">
                <a16:creationId xmlns:a16="http://schemas.microsoft.com/office/drawing/2014/main" id="{3E000A2B-BABD-102B-F42D-7DC730EF0C84}"/>
              </a:ext>
            </a:extLst>
          </p:cNvPr>
          <p:cNvGrpSpPr/>
          <p:nvPr/>
        </p:nvGrpSpPr>
        <p:grpSpPr>
          <a:xfrm>
            <a:off x="1895418" y="5121240"/>
            <a:ext cx="3393254" cy="623456"/>
            <a:chOff x="1063278" y="3087544"/>
            <a:chExt cx="3393254" cy="623456"/>
          </a:xfrm>
        </p:grpSpPr>
        <p:sp>
          <p:nvSpPr>
            <p:cNvPr id="12" name="Google Shape;371;p15">
              <a:extLst>
                <a:ext uri="{FF2B5EF4-FFF2-40B4-BE49-F238E27FC236}">
                  <a16:creationId xmlns:a16="http://schemas.microsoft.com/office/drawing/2014/main" id="{9FF54034-DF44-03EC-D522-8B83B756B13C}"/>
                </a:ext>
              </a:extLst>
            </p:cNvPr>
            <p:cNvSpPr/>
            <p:nvPr/>
          </p:nvSpPr>
          <p:spPr>
            <a:xfrm>
              <a:off x="1276113" y="3087544"/>
              <a:ext cx="3180419" cy="623456"/>
            </a:xfrm>
            <a:prstGeom prst="rect">
              <a:avLst/>
            </a:prstGeom>
            <a:solidFill>
              <a:srgbClr val="EDEDED"/>
            </a:solidFill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Eles também devem usar a mesma estrutura de Frame</a:t>
              </a:r>
              <a:endParaRPr/>
            </a:p>
          </p:txBody>
        </p:sp>
        <p:sp>
          <p:nvSpPr>
            <p:cNvPr id="13" name="Google Shape;372;p15">
              <a:extLst>
                <a:ext uri="{FF2B5EF4-FFF2-40B4-BE49-F238E27FC236}">
                  <a16:creationId xmlns:a16="http://schemas.microsoft.com/office/drawing/2014/main" id="{8986B3D7-A5AE-7FF3-1B34-02AD429E994A}"/>
                </a:ext>
              </a:extLst>
            </p:cNvPr>
            <p:cNvSpPr/>
            <p:nvPr/>
          </p:nvSpPr>
          <p:spPr>
            <a:xfrm>
              <a:off x="1063278" y="3087544"/>
              <a:ext cx="212834" cy="623456"/>
            </a:xfrm>
            <a:prstGeom prst="rect">
              <a:avLst/>
            </a:prstGeom>
            <a:solidFill>
              <a:schemeClr val="accent3"/>
            </a:solidFill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4" name="Google Shape;373;p15">
            <a:extLst>
              <a:ext uri="{FF2B5EF4-FFF2-40B4-BE49-F238E27FC236}">
                <a16:creationId xmlns:a16="http://schemas.microsoft.com/office/drawing/2014/main" id="{5A59F219-EA94-6B7B-7515-DFA982FAE9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9440761"/>
              </p:ext>
            </p:extLst>
          </p:nvPr>
        </p:nvGraphicFramePr>
        <p:xfrm>
          <a:off x="6494311" y="2295471"/>
          <a:ext cx="3552050" cy="344921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55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Baud Rates Comuns em uma comunicação UART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4800 bps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9600 bps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19200 bps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57600 bps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115200 bps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912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79337-4A6D-3B85-DDDA-E9294637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UART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A91353-0760-98DA-4ED7-1149F7D5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5" name="Google Shape;380;p16">
            <a:extLst>
              <a:ext uri="{FF2B5EF4-FFF2-40B4-BE49-F238E27FC236}">
                <a16:creationId xmlns:a16="http://schemas.microsoft.com/office/drawing/2014/main" id="{635CE723-B980-5261-04C8-56E034D58E6D}"/>
              </a:ext>
            </a:extLst>
          </p:cNvPr>
          <p:cNvSpPr/>
          <p:nvPr/>
        </p:nvSpPr>
        <p:spPr>
          <a:xfrm flipH="1">
            <a:off x="1292032" y="1525176"/>
            <a:ext cx="1024758" cy="724163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381;p16">
            <a:extLst>
              <a:ext uri="{FF2B5EF4-FFF2-40B4-BE49-F238E27FC236}">
                <a16:creationId xmlns:a16="http://schemas.microsoft.com/office/drawing/2014/main" id="{0EF75C78-E817-91E5-D20C-3037E73EB3EE}"/>
              </a:ext>
            </a:extLst>
          </p:cNvPr>
          <p:cNvSpPr/>
          <p:nvPr/>
        </p:nvSpPr>
        <p:spPr>
          <a:xfrm flipH="1">
            <a:off x="2123663" y="1525176"/>
            <a:ext cx="4221216" cy="724163"/>
          </a:xfrm>
          <a:custGeom>
            <a:avLst/>
            <a:gdLst/>
            <a:ahLst/>
            <a:cxnLst/>
            <a:rect l="l" t="t" r="r" b="b"/>
            <a:pathLst>
              <a:path w="5628288" h="965551" extrusionOk="0">
                <a:moveTo>
                  <a:pt x="5145513" y="0"/>
                </a:moveTo>
                <a:lnTo>
                  <a:pt x="4908331" y="0"/>
                </a:lnTo>
                <a:lnTo>
                  <a:pt x="4261944" y="0"/>
                </a:lnTo>
                <a:lnTo>
                  <a:pt x="0" y="0"/>
                </a:lnTo>
                <a:lnTo>
                  <a:pt x="0" y="965551"/>
                </a:lnTo>
                <a:lnTo>
                  <a:pt x="4261944" y="965551"/>
                </a:lnTo>
                <a:lnTo>
                  <a:pt x="4908331" y="965551"/>
                </a:lnTo>
                <a:lnTo>
                  <a:pt x="5145513" y="965551"/>
                </a:lnTo>
                <a:lnTo>
                  <a:pt x="5628288" y="482776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432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Bits de START e STOP:</a:t>
            </a:r>
            <a:endParaRPr/>
          </a:p>
        </p:txBody>
      </p:sp>
      <p:grpSp>
        <p:nvGrpSpPr>
          <p:cNvPr id="7" name="Google Shape;382;p16">
            <a:extLst>
              <a:ext uri="{FF2B5EF4-FFF2-40B4-BE49-F238E27FC236}">
                <a16:creationId xmlns:a16="http://schemas.microsoft.com/office/drawing/2014/main" id="{44B451A0-AE88-E57A-0FCA-87B9032BF9C9}"/>
              </a:ext>
            </a:extLst>
          </p:cNvPr>
          <p:cNvGrpSpPr/>
          <p:nvPr/>
        </p:nvGrpSpPr>
        <p:grpSpPr>
          <a:xfrm>
            <a:off x="1580064" y="3583587"/>
            <a:ext cx="3393254" cy="623456"/>
            <a:chOff x="1063278" y="548680"/>
            <a:chExt cx="3393254" cy="623456"/>
          </a:xfrm>
        </p:grpSpPr>
        <p:sp>
          <p:nvSpPr>
            <p:cNvPr id="8" name="Google Shape;383;p16">
              <a:extLst>
                <a:ext uri="{FF2B5EF4-FFF2-40B4-BE49-F238E27FC236}">
                  <a16:creationId xmlns:a16="http://schemas.microsoft.com/office/drawing/2014/main" id="{3D349087-CFF7-2ED5-09BB-5DEA3E83B155}"/>
                </a:ext>
              </a:extLst>
            </p:cNvPr>
            <p:cNvSpPr/>
            <p:nvPr/>
          </p:nvSpPr>
          <p:spPr>
            <a:xfrm>
              <a:off x="1276113" y="548680"/>
              <a:ext cx="3180419" cy="623456"/>
            </a:xfrm>
            <a:prstGeom prst="rect">
              <a:avLst/>
            </a:prstGeom>
            <a:solidFill>
              <a:srgbClr val="D8E2F3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1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Start bit: Indica informação a caminho;</a:t>
              </a:r>
              <a:endParaRPr/>
            </a:p>
          </p:txBody>
        </p:sp>
        <p:sp>
          <p:nvSpPr>
            <p:cNvPr id="9" name="Google Shape;384;p16">
              <a:extLst>
                <a:ext uri="{FF2B5EF4-FFF2-40B4-BE49-F238E27FC236}">
                  <a16:creationId xmlns:a16="http://schemas.microsoft.com/office/drawing/2014/main" id="{12B2AF1D-49A5-0152-7B69-C8AD29A04303}"/>
                </a:ext>
              </a:extLst>
            </p:cNvPr>
            <p:cNvSpPr/>
            <p:nvPr/>
          </p:nvSpPr>
          <p:spPr>
            <a:xfrm>
              <a:off x="1063278" y="548680"/>
              <a:ext cx="212834" cy="623456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" name="Google Shape;385;p16">
            <a:extLst>
              <a:ext uri="{FF2B5EF4-FFF2-40B4-BE49-F238E27FC236}">
                <a16:creationId xmlns:a16="http://schemas.microsoft.com/office/drawing/2014/main" id="{5BF5C5D2-3C13-CDDD-BD9D-A1B4C97FD6DD}"/>
              </a:ext>
            </a:extLst>
          </p:cNvPr>
          <p:cNvGrpSpPr/>
          <p:nvPr/>
        </p:nvGrpSpPr>
        <p:grpSpPr>
          <a:xfrm>
            <a:off x="6683130" y="3583587"/>
            <a:ext cx="3393254" cy="623456"/>
            <a:chOff x="1063278" y="548680"/>
            <a:chExt cx="3393254" cy="623456"/>
          </a:xfrm>
        </p:grpSpPr>
        <p:sp>
          <p:nvSpPr>
            <p:cNvPr id="11" name="Google Shape;386;p16">
              <a:extLst>
                <a:ext uri="{FF2B5EF4-FFF2-40B4-BE49-F238E27FC236}">
                  <a16:creationId xmlns:a16="http://schemas.microsoft.com/office/drawing/2014/main" id="{ABB4DFAB-1540-A318-9A76-E8D7A07C2722}"/>
                </a:ext>
              </a:extLst>
            </p:cNvPr>
            <p:cNvSpPr/>
            <p:nvPr/>
          </p:nvSpPr>
          <p:spPr>
            <a:xfrm>
              <a:off x="1276113" y="548680"/>
              <a:ext cx="3180419" cy="623456"/>
            </a:xfrm>
            <a:prstGeom prst="rect">
              <a:avLst/>
            </a:prstGeom>
            <a:solidFill>
              <a:srgbClr val="D8E2F3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1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Stop bit: Indica termino da informação</a:t>
              </a:r>
              <a:endParaRPr/>
            </a:p>
          </p:txBody>
        </p:sp>
        <p:sp>
          <p:nvSpPr>
            <p:cNvPr id="12" name="Google Shape;387;p16">
              <a:extLst>
                <a:ext uri="{FF2B5EF4-FFF2-40B4-BE49-F238E27FC236}">
                  <a16:creationId xmlns:a16="http://schemas.microsoft.com/office/drawing/2014/main" id="{7737DD71-4E06-B5E1-9BF2-AF54B02D3F81}"/>
                </a:ext>
              </a:extLst>
            </p:cNvPr>
            <p:cNvSpPr/>
            <p:nvPr/>
          </p:nvSpPr>
          <p:spPr>
            <a:xfrm>
              <a:off x="1063278" y="548680"/>
              <a:ext cx="212834" cy="623456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" name="Google Shape;388;p16">
            <a:extLst>
              <a:ext uri="{FF2B5EF4-FFF2-40B4-BE49-F238E27FC236}">
                <a16:creationId xmlns:a16="http://schemas.microsoft.com/office/drawing/2014/main" id="{8A499927-DE32-5145-AA22-7795339898D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80064" y="4837544"/>
            <a:ext cx="8496320" cy="17624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9738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F8205-6537-72B5-E148-12E925BEB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UART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986D45-370F-6C1C-7888-88677B9E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5" name="Google Shape;394;p17">
            <a:extLst>
              <a:ext uri="{FF2B5EF4-FFF2-40B4-BE49-F238E27FC236}">
                <a16:creationId xmlns:a16="http://schemas.microsoft.com/office/drawing/2014/main" id="{D3D03B64-D8EF-1C99-AA7D-7AC33A1DC848}"/>
              </a:ext>
            </a:extLst>
          </p:cNvPr>
          <p:cNvSpPr/>
          <p:nvPr/>
        </p:nvSpPr>
        <p:spPr>
          <a:xfrm flipH="1">
            <a:off x="1200592" y="1521093"/>
            <a:ext cx="1024758" cy="724163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395;p17">
            <a:extLst>
              <a:ext uri="{FF2B5EF4-FFF2-40B4-BE49-F238E27FC236}">
                <a16:creationId xmlns:a16="http://schemas.microsoft.com/office/drawing/2014/main" id="{F2AAB735-9F78-1184-9F2A-F65F34BDBC3B}"/>
              </a:ext>
            </a:extLst>
          </p:cNvPr>
          <p:cNvSpPr/>
          <p:nvPr/>
        </p:nvSpPr>
        <p:spPr>
          <a:xfrm flipH="1">
            <a:off x="2032223" y="1521093"/>
            <a:ext cx="4221216" cy="724163"/>
          </a:xfrm>
          <a:custGeom>
            <a:avLst/>
            <a:gdLst/>
            <a:ahLst/>
            <a:cxnLst/>
            <a:rect l="l" t="t" r="r" b="b"/>
            <a:pathLst>
              <a:path w="5628288" h="965551" extrusionOk="0">
                <a:moveTo>
                  <a:pt x="5145513" y="0"/>
                </a:moveTo>
                <a:lnTo>
                  <a:pt x="4908331" y="0"/>
                </a:lnTo>
                <a:lnTo>
                  <a:pt x="4261944" y="0"/>
                </a:lnTo>
                <a:lnTo>
                  <a:pt x="0" y="0"/>
                </a:lnTo>
                <a:lnTo>
                  <a:pt x="0" y="965551"/>
                </a:lnTo>
                <a:lnTo>
                  <a:pt x="4261944" y="965551"/>
                </a:lnTo>
                <a:lnTo>
                  <a:pt x="4908331" y="965551"/>
                </a:lnTo>
                <a:lnTo>
                  <a:pt x="5145513" y="965551"/>
                </a:lnTo>
                <a:lnTo>
                  <a:pt x="5628288" y="482776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432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Bits de informação 🡪 Data Bits</a:t>
            </a:r>
            <a:endParaRPr/>
          </a:p>
        </p:txBody>
      </p:sp>
      <p:grpSp>
        <p:nvGrpSpPr>
          <p:cNvPr id="7" name="Google Shape;397;p17">
            <a:extLst>
              <a:ext uri="{FF2B5EF4-FFF2-40B4-BE49-F238E27FC236}">
                <a16:creationId xmlns:a16="http://schemas.microsoft.com/office/drawing/2014/main" id="{632D80B6-BDF3-292E-DEFF-2C7B7CA5F595}"/>
              </a:ext>
            </a:extLst>
          </p:cNvPr>
          <p:cNvGrpSpPr/>
          <p:nvPr/>
        </p:nvGrpSpPr>
        <p:grpSpPr>
          <a:xfrm>
            <a:off x="6448298" y="1093128"/>
            <a:ext cx="3393254" cy="623456"/>
            <a:chOff x="1063278" y="1818112"/>
            <a:chExt cx="3393254" cy="623456"/>
          </a:xfrm>
        </p:grpSpPr>
        <p:sp>
          <p:nvSpPr>
            <p:cNvPr id="8" name="Google Shape;398;p17">
              <a:extLst>
                <a:ext uri="{FF2B5EF4-FFF2-40B4-BE49-F238E27FC236}">
                  <a16:creationId xmlns:a16="http://schemas.microsoft.com/office/drawing/2014/main" id="{F7003BEB-6C66-17D8-00A3-939DB26E70C7}"/>
                </a:ext>
              </a:extLst>
            </p:cNvPr>
            <p:cNvSpPr/>
            <p:nvPr/>
          </p:nvSpPr>
          <p:spPr>
            <a:xfrm>
              <a:off x="1276113" y="1818112"/>
              <a:ext cx="3180419" cy="62345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1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Podem ser de 5 a 9 bits.</a:t>
              </a:r>
              <a:endParaRPr/>
            </a:p>
          </p:txBody>
        </p:sp>
        <p:sp>
          <p:nvSpPr>
            <p:cNvPr id="9" name="Google Shape;399;p17">
              <a:extLst>
                <a:ext uri="{FF2B5EF4-FFF2-40B4-BE49-F238E27FC236}">
                  <a16:creationId xmlns:a16="http://schemas.microsoft.com/office/drawing/2014/main" id="{0D2F3EE8-0B23-97D3-36D9-56982B24D14B}"/>
                </a:ext>
              </a:extLst>
            </p:cNvPr>
            <p:cNvSpPr/>
            <p:nvPr/>
          </p:nvSpPr>
          <p:spPr>
            <a:xfrm>
              <a:off x="1063278" y="1818112"/>
              <a:ext cx="212834" cy="623456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" name="Google Shape;400;p17">
            <a:extLst>
              <a:ext uri="{FF2B5EF4-FFF2-40B4-BE49-F238E27FC236}">
                <a16:creationId xmlns:a16="http://schemas.microsoft.com/office/drawing/2014/main" id="{5D4022DF-7A75-82D2-D656-8A4EE68F0EBD}"/>
              </a:ext>
            </a:extLst>
          </p:cNvPr>
          <p:cNvGrpSpPr/>
          <p:nvPr/>
        </p:nvGrpSpPr>
        <p:grpSpPr>
          <a:xfrm>
            <a:off x="6448298" y="1713019"/>
            <a:ext cx="3393254" cy="623456"/>
            <a:chOff x="1063278" y="1818112"/>
            <a:chExt cx="3393254" cy="623456"/>
          </a:xfrm>
        </p:grpSpPr>
        <p:sp>
          <p:nvSpPr>
            <p:cNvPr id="11" name="Google Shape;401;p17">
              <a:extLst>
                <a:ext uri="{FF2B5EF4-FFF2-40B4-BE49-F238E27FC236}">
                  <a16:creationId xmlns:a16="http://schemas.microsoft.com/office/drawing/2014/main" id="{C468F142-34E0-C101-76B7-3B9C14E4CC26}"/>
                </a:ext>
              </a:extLst>
            </p:cNvPr>
            <p:cNvSpPr/>
            <p:nvPr/>
          </p:nvSpPr>
          <p:spPr>
            <a:xfrm>
              <a:off x="1276113" y="1818112"/>
              <a:ext cx="3180419" cy="62345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1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Normalmente usamos de 7 a 8 bits;</a:t>
              </a:r>
              <a:endParaRPr/>
            </a:p>
          </p:txBody>
        </p:sp>
        <p:sp>
          <p:nvSpPr>
            <p:cNvPr id="12" name="Google Shape;402;p17">
              <a:extLst>
                <a:ext uri="{FF2B5EF4-FFF2-40B4-BE49-F238E27FC236}">
                  <a16:creationId xmlns:a16="http://schemas.microsoft.com/office/drawing/2014/main" id="{A9B7C207-D9C2-6578-F6CE-CB659962A369}"/>
                </a:ext>
              </a:extLst>
            </p:cNvPr>
            <p:cNvSpPr/>
            <p:nvPr/>
          </p:nvSpPr>
          <p:spPr>
            <a:xfrm>
              <a:off x="1063278" y="1818112"/>
              <a:ext cx="212834" cy="623456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" name="Google Shape;403;p17">
            <a:extLst>
              <a:ext uri="{FF2B5EF4-FFF2-40B4-BE49-F238E27FC236}">
                <a16:creationId xmlns:a16="http://schemas.microsoft.com/office/drawing/2014/main" id="{D8DA174F-6115-B3C1-7B82-1973FA5EADE9}"/>
              </a:ext>
            </a:extLst>
          </p:cNvPr>
          <p:cNvGrpSpPr/>
          <p:nvPr/>
        </p:nvGrpSpPr>
        <p:grpSpPr>
          <a:xfrm>
            <a:off x="6448298" y="2289083"/>
            <a:ext cx="3393254" cy="623456"/>
            <a:chOff x="1063278" y="1818112"/>
            <a:chExt cx="3393254" cy="623456"/>
          </a:xfrm>
        </p:grpSpPr>
        <p:sp>
          <p:nvSpPr>
            <p:cNvPr id="14" name="Google Shape;404;p17">
              <a:extLst>
                <a:ext uri="{FF2B5EF4-FFF2-40B4-BE49-F238E27FC236}">
                  <a16:creationId xmlns:a16="http://schemas.microsoft.com/office/drawing/2014/main" id="{0AC84255-BA07-70A2-4931-C7D66A48FF8D}"/>
                </a:ext>
              </a:extLst>
            </p:cNvPr>
            <p:cNvSpPr/>
            <p:nvPr/>
          </p:nvSpPr>
          <p:spPr>
            <a:xfrm>
              <a:off x="1276113" y="1818112"/>
              <a:ext cx="3180419" cy="62345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1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Bit menos significativo primeiro (LSB);</a:t>
              </a:r>
              <a:endParaRPr/>
            </a:p>
          </p:txBody>
        </p:sp>
        <p:sp>
          <p:nvSpPr>
            <p:cNvPr id="15" name="Google Shape;405;p17">
              <a:extLst>
                <a:ext uri="{FF2B5EF4-FFF2-40B4-BE49-F238E27FC236}">
                  <a16:creationId xmlns:a16="http://schemas.microsoft.com/office/drawing/2014/main" id="{EA74B6C7-14C0-02F0-E56A-D94ECAFF1EDA}"/>
                </a:ext>
              </a:extLst>
            </p:cNvPr>
            <p:cNvSpPr/>
            <p:nvPr/>
          </p:nvSpPr>
          <p:spPr>
            <a:xfrm>
              <a:off x="1063278" y="1818112"/>
              <a:ext cx="212834" cy="623456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" name="Google Shape;406;p17">
            <a:extLst>
              <a:ext uri="{FF2B5EF4-FFF2-40B4-BE49-F238E27FC236}">
                <a16:creationId xmlns:a16="http://schemas.microsoft.com/office/drawing/2014/main" id="{2B713D3D-7A29-3DF7-D205-CDD8003ACE5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88624" y="4875318"/>
            <a:ext cx="8496320" cy="1762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oogle Shape;407;p17">
            <a:extLst>
              <a:ext uri="{FF2B5EF4-FFF2-40B4-BE49-F238E27FC236}">
                <a16:creationId xmlns:a16="http://schemas.microsoft.com/office/drawing/2014/main" id="{D5F4DE4F-9764-4E87-B614-F7CD5EA1557F}"/>
              </a:ext>
            </a:extLst>
          </p:cNvPr>
          <p:cNvGrpSpPr/>
          <p:nvPr/>
        </p:nvGrpSpPr>
        <p:grpSpPr>
          <a:xfrm>
            <a:off x="1344608" y="3253368"/>
            <a:ext cx="8496320" cy="1512168"/>
            <a:chOff x="638714" y="1308295"/>
            <a:chExt cx="10971395" cy="1901011"/>
          </a:xfrm>
        </p:grpSpPr>
        <p:sp>
          <p:nvSpPr>
            <p:cNvPr id="18" name="Google Shape;408;p17">
              <a:extLst>
                <a:ext uri="{FF2B5EF4-FFF2-40B4-BE49-F238E27FC236}">
                  <a16:creationId xmlns:a16="http://schemas.microsoft.com/office/drawing/2014/main" id="{A2B0AAE4-809E-E9A3-4E49-2474D2C738DB}"/>
                </a:ext>
              </a:extLst>
            </p:cNvPr>
            <p:cNvSpPr/>
            <p:nvPr/>
          </p:nvSpPr>
          <p:spPr>
            <a:xfrm>
              <a:off x="1378423" y="1308295"/>
              <a:ext cx="10231686" cy="190101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32400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Por Exemplo:</a:t>
              </a:r>
              <a:endParaRPr/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-"/>
              </a:pPr>
              <a:r>
                <a:rPr lang="pt-BR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 letra ‘S’ = 0x52 = 1010011</a:t>
              </a:r>
              <a:endParaRPr/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-"/>
              </a:pPr>
              <a:r>
                <a:rPr lang="pt-BR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Na Ordem LSB     = 1100101</a:t>
              </a:r>
              <a:endParaRPr/>
            </a:p>
          </p:txBody>
        </p:sp>
        <p:sp>
          <p:nvSpPr>
            <p:cNvPr id="19" name="Google Shape;409;p17">
              <a:extLst>
                <a:ext uri="{FF2B5EF4-FFF2-40B4-BE49-F238E27FC236}">
                  <a16:creationId xmlns:a16="http://schemas.microsoft.com/office/drawing/2014/main" id="{7ABAEDAE-4961-1D24-C587-9F50085EA950}"/>
                </a:ext>
              </a:extLst>
            </p:cNvPr>
            <p:cNvSpPr/>
            <p:nvPr/>
          </p:nvSpPr>
          <p:spPr>
            <a:xfrm>
              <a:off x="638714" y="1308295"/>
              <a:ext cx="1075481" cy="1901011"/>
            </a:xfrm>
            <a:prstGeom prst="homePlate">
              <a:avLst>
                <a:gd name="adj" fmla="val 2732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4681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C96EE-A638-FFA8-51E5-1343EC4D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UART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2F9EDF-6E4D-2832-E4E3-DA29C5B6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5" name="Google Shape;415;p18">
            <a:extLst>
              <a:ext uri="{FF2B5EF4-FFF2-40B4-BE49-F238E27FC236}">
                <a16:creationId xmlns:a16="http://schemas.microsoft.com/office/drawing/2014/main" id="{F8624C94-F176-D7CD-1E88-8C94B13E9EFB}"/>
              </a:ext>
            </a:extLst>
          </p:cNvPr>
          <p:cNvSpPr/>
          <p:nvPr/>
        </p:nvSpPr>
        <p:spPr>
          <a:xfrm flipH="1">
            <a:off x="1231072" y="1373588"/>
            <a:ext cx="1024758" cy="724163"/>
          </a:xfrm>
          <a:prstGeom prst="chevron">
            <a:avLst>
              <a:gd name="adj" fmla="val 50000"/>
            </a:avLst>
          </a:prstGeom>
          <a:solidFill>
            <a:srgbClr val="5B9B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416;p18">
            <a:extLst>
              <a:ext uri="{FF2B5EF4-FFF2-40B4-BE49-F238E27FC236}">
                <a16:creationId xmlns:a16="http://schemas.microsoft.com/office/drawing/2014/main" id="{B9DFBABC-8F1E-3F6E-61C5-E5613B6B6FC7}"/>
              </a:ext>
            </a:extLst>
          </p:cNvPr>
          <p:cNvSpPr/>
          <p:nvPr/>
        </p:nvSpPr>
        <p:spPr>
          <a:xfrm flipH="1">
            <a:off x="2062704" y="1373588"/>
            <a:ext cx="4221216" cy="724163"/>
          </a:xfrm>
          <a:custGeom>
            <a:avLst/>
            <a:gdLst/>
            <a:ahLst/>
            <a:cxnLst/>
            <a:rect l="l" t="t" r="r" b="b"/>
            <a:pathLst>
              <a:path w="5628288" h="965551" extrusionOk="0">
                <a:moveTo>
                  <a:pt x="5145513" y="0"/>
                </a:moveTo>
                <a:lnTo>
                  <a:pt x="4908331" y="0"/>
                </a:lnTo>
                <a:lnTo>
                  <a:pt x="4261944" y="0"/>
                </a:lnTo>
                <a:lnTo>
                  <a:pt x="0" y="0"/>
                </a:lnTo>
                <a:lnTo>
                  <a:pt x="0" y="965551"/>
                </a:lnTo>
                <a:lnTo>
                  <a:pt x="4261944" y="965551"/>
                </a:lnTo>
                <a:lnTo>
                  <a:pt x="4908331" y="965551"/>
                </a:lnTo>
                <a:lnTo>
                  <a:pt x="5145513" y="965551"/>
                </a:lnTo>
                <a:lnTo>
                  <a:pt x="5628288" y="482776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432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solidFill>
                  <a:srgbClr val="5B9BD5"/>
                </a:solidFill>
                <a:latin typeface="Calibri"/>
                <a:ea typeface="Calibri"/>
                <a:cs typeface="Calibri"/>
                <a:sym typeface="Calibri"/>
              </a:rPr>
              <a:t>Bits de Paridade 🡪 Opcional</a:t>
            </a:r>
            <a:endParaRPr sz="1350" b="1">
              <a:solidFill>
                <a:srgbClr val="5B9B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Google Shape;418;p18">
            <a:extLst>
              <a:ext uri="{FF2B5EF4-FFF2-40B4-BE49-F238E27FC236}">
                <a16:creationId xmlns:a16="http://schemas.microsoft.com/office/drawing/2014/main" id="{2455E538-1DA5-CB82-7ADC-E2B02EE79375}"/>
              </a:ext>
            </a:extLst>
          </p:cNvPr>
          <p:cNvGrpSpPr/>
          <p:nvPr/>
        </p:nvGrpSpPr>
        <p:grpSpPr>
          <a:xfrm>
            <a:off x="6487656" y="1085556"/>
            <a:ext cx="3393254" cy="623456"/>
            <a:chOff x="1063277" y="5626407"/>
            <a:chExt cx="3393254" cy="623456"/>
          </a:xfrm>
        </p:grpSpPr>
        <p:sp>
          <p:nvSpPr>
            <p:cNvPr id="8" name="Google Shape;419;p18">
              <a:extLst>
                <a:ext uri="{FF2B5EF4-FFF2-40B4-BE49-F238E27FC236}">
                  <a16:creationId xmlns:a16="http://schemas.microsoft.com/office/drawing/2014/main" id="{7D9FFC4C-52DB-6747-7431-AF5F047AAE69}"/>
                </a:ext>
              </a:extLst>
            </p:cNvPr>
            <p:cNvSpPr/>
            <p:nvPr/>
          </p:nvSpPr>
          <p:spPr>
            <a:xfrm>
              <a:off x="1276112" y="5626407"/>
              <a:ext cx="3180419" cy="623456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1">
                  <a:solidFill>
                    <a:srgbClr val="5B9BD5"/>
                  </a:solidFill>
                  <a:latin typeface="Calibri"/>
                  <a:ea typeface="Calibri"/>
                  <a:cs typeface="Calibri"/>
                  <a:sym typeface="Calibri"/>
                </a:rPr>
                <a:t>Usado para detectar erros</a:t>
              </a:r>
              <a:endParaRPr/>
            </a:p>
          </p:txBody>
        </p:sp>
        <p:sp>
          <p:nvSpPr>
            <p:cNvPr id="9" name="Google Shape;420;p18">
              <a:extLst>
                <a:ext uri="{FF2B5EF4-FFF2-40B4-BE49-F238E27FC236}">
                  <a16:creationId xmlns:a16="http://schemas.microsoft.com/office/drawing/2014/main" id="{6544978A-005E-EC93-B1AA-288E7F53FD01}"/>
                </a:ext>
              </a:extLst>
            </p:cNvPr>
            <p:cNvSpPr/>
            <p:nvPr/>
          </p:nvSpPr>
          <p:spPr>
            <a:xfrm>
              <a:off x="1063277" y="5626407"/>
              <a:ext cx="212834" cy="623456"/>
            </a:xfrm>
            <a:prstGeom prst="rect">
              <a:avLst/>
            </a:prstGeom>
            <a:solidFill>
              <a:schemeClr val="accent5"/>
            </a:solidFill>
            <a:ln w="127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" name="Google Shape;421;p18">
            <a:extLst>
              <a:ext uri="{FF2B5EF4-FFF2-40B4-BE49-F238E27FC236}">
                <a16:creationId xmlns:a16="http://schemas.microsoft.com/office/drawing/2014/main" id="{01DB0E4F-BEF6-E595-4D7A-647DAB8A4CE3}"/>
              </a:ext>
            </a:extLst>
          </p:cNvPr>
          <p:cNvGrpSpPr/>
          <p:nvPr/>
        </p:nvGrpSpPr>
        <p:grpSpPr>
          <a:xfrm>
            <a:off x="6487683" y="1704929"/>
            <a:ext cx="3393254" cy="623456"/>
            <a:chOff x="1063277" y="5626407"/>
            <a:chExt cx="3393254" cy="623456"/>
          </a:xfrm>
        </p:grpSpPr>
        <p:sp>
          <p:nvSpPr>
            <p:cNvPr id="11" name="Google Shape;422;p18">
              <a:extLst>
                <a:ext uri="{FF2B5EF4-FFF2-40B4-BE49-F238E27FC236}">
                  <a16:creationId xmlns:a16="http://schemas.microsoft.com/office/drawing/2014/main" id="{5E78BF00-730A-9359-3F21-9C253753DB78}"/>
                </a:ext>
              </a:extLst>
            </p:cNvPr>
            <p:cNvSpPr/>
            <p:nvPr/>
          </p:nvSpPr>
          <p:spPr>
            <a:xfrm>
              <a:off x="1276112" y="5626407"/>
              <a:ext cx="3180419" cy="623456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1">
                  <a:solidFill>
                    <a:srgbClr val="5B9BD5"/>
                  </a:solidFill>
                  <a:latin typeface="Calibri"/>
                  <a:ea typeface="Calibri"/>
                  <a:cs typeface="Calibri"/>
                  <a:sym typeface="Calibri"/>
                </a:rPr>
                <a:t>Paridade PAR: a quantidade de 1 deve ser par 🡪 Bit de Paridade = 1</a:t>
              </a:r>
              <a:endParaRPr/>
            </a:p>
          </p:txBody>
        </p:sp>
        <p:sp>
          <p:nvSpPr>
            <p:cNvPr id="12" name="Google Shape;423;p18">
              <a:extLst>
                <a:ext uri="{FF2B5EF4-FFF2-40B4-BE49-F238E27FC236}">
                  <a16:creationId xmlns:a16="http://schemas.microsoft.com/office/drawing/2014/main" id="{7A95E3BC-0047-3EFB-A446-E5C8B4C80E2C}"/>
                </a:ext>
              </a:extLst>
            </p:cNvPr>
            <p:cNvSpPr/>
            <p:nvPr/>
          </p:nvSpPr>
          <p:spPr>
            <a:xfrm>
              <a:off x="1063277" y="5626407"/>
              <a:ext cx="212834" cy="623456"/>
            </a:xfrm>
            <a:prstGeom prst="rect">
              <a:avLst/>
            </a:prstGeom>
            <a:solidFill>
              <a:schemeClr val="accent5"/>
            </a:solidFill>
            <a:ln w="127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" name="Google Shape;424;p18">
            <a:extLst>
              <a:ext uri="{FF2B5EF4-FFF2-40B4-BE49-F238E27FC236}">
                <a16:creationId xmlns:a16="http://schemas.microsoft.com/office/drawing/2014/main" id="{E4C1843A-A5CE-D07C-3250-4442427D16F4}"/>
              </a:ext>
            </a:extLst>
          </p:cNvPr>
          <p:cNvGrpSpPr/>
          <p:nvPr/>
        </p:nvGrpSpPr>
        <p:grpSpPr>
          <a:xfrm>
            <a:off x="6488952" y="2280993"/>
            <a:ext cx="3393254" cy="623456"/>
            <a:chOff x="1063277" y="5626407"/>
            <a:chExt cx="3393254" cy="623456"/>
          </a:xfrm>
        </p:grpSpPr>
        <p:sp>
          <p:nvSpPr>
            <p:cNvPr id="14" name="Google Shape;425;p18">
              <a:extLst>
                <a:ext uri="{FF2B5EF4-FFF2-40B4-BE49-F238E27FC236}">
                  <a16:creationId xmlns:a16="http://schemas.microsoft.com/office/drawing/2014/main" id="{7E06BBB3-D21B-6688-A86E-4FBD3616A3FB}"/>
                </a:ext>
              </a:extLst>
            </p:cNvPr>
            <p:cNvSpPr/>
            <p:nvPr/>
          </p:nvSpPr>
          <p:spPr>
            <a:xfrm>
              <a:off x="1276112" y="5626407"/>
              <a:ext cx="3180419" cy="623456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1">
                  <a:solidFill>
                    <a:srgbClr val="5B9BD5"/>
                  </a:solidFill>
                  <a:latin typeface="Calibri"/>
                  <a:ea typeface="Calibri"/>
                  <a:cs typeface="Calibri"/>
                  <a:sym typeface="Calibri"/>
                </a:rPr>
                <a:t>Paridade IMPAR: a quantidade de 1 deve ser impar 🡪 Bit de Paridade = 0</a:t>
              </a:r>
              <a:endParaRPr/>
            </a:p>
          </p:txBody>
        </p:sp>
        <p:sp>
          <p:nvSpPr>
            <p:cNvPr id="15" name="Google Shape;426;p18">
              <a:extLst>
                <a:ext uri="{FF2B5EF4-FFF2-40B4-BE49-F238E27FC236}">
                  <a16:creationId xmlns:a16="http://schemas.microsoft.com/office/drawing/2014/main" id="{5B176EC9-839A-CC58-66C1-4A7877AB913C}"/>
                </a:ext>
              </a:extLst>
            </p:cNvPr>
            <p:cNvSpPr/>
            <p:nvPr/>
          </p:nvSpPr>
          <p:spPr>
            <a:xfrm>
              <a:off x="1063277" y="5626407"/>
              <a:ext cx="212834" cy="623456"/>
            </a:xfrm>
            <a:prstGeom prst="rect">
              <a:avLst/>
            </a:prstGeom>
            <a:solidFill>
              <a:schemeClr val="accent5"/>
            </a:solidFill>
            <a:ln w="127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" name="Google Shape;427;p18">
            <a:extLst>
              <a:ext uri="{FF2B5EF4-FFF2-40B4-BE49-F238E27FC236}">
                <a16:creationId xmlns:a16="http://schemas.microsoft.com/office/drawing/2014/main" id="{B3042BB5-70C6-6DA1-C16F-90D1B90BC621}"/>
              </a:ext>
            </a:extLst>
          </p:cNvPr>
          <p:cNvGrpSpPr/>
          <p:nvPr/>
        </p:nvGrpSpPr>
        <p:grpSpPr>
          <a:xfrm>
            <a:off x="6487683" y="2857057"/>
            <a:ext cx="3393254" cy="623456"/>
            <a:chOff x="1063277" y="5626407"/>
            <a:chExt cx="3393254" cy="623456"/>
          </a:xfrm>
        </p:grpSpPr>
        <p:sp>
          <p:nvSpPr>
            <p:cNvPr id="17" name="Google Shape;428;p18">
              <a:extLst>
                <a:ext uri="{FF2B5EF4-FFF2-40B4-BE49-F238E27FC236}">
                  <a16:creationId xmlns:a16="http://schemas.microsoft.com/office/drawing/2014/main" id="{A7A0F360-6BE2-1B9E-E186-4B8323848BF3}"/>
                </a:ext>
              </a:extLst>
            </p:cNvPr>
            <p:cNvSpPr/>
            <p:nvPr/>
          </p:nvSpPr>
          <p:spPr>
            <a:xfrm>
              <a:off x="1276112" y="5626407"/>
              <a:ext cx="3180419" cy="623456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1">
                  <a:solidFill>
                    <a:srgbClr val="5B9BD5"/>
                  </a:solidFill>
                  <a:latin typeface="Calibri"/>
                  <a:ea typeface="Calibri"/>
                  <a:cs typeface="Calibri"/>
                  <a:sym typeface="Calibri"/>
                </a:rPr>
                <a:t>Só consegue detectar erro de um único bit</a:t>
              </a:r>
              <a:endParaRPr/>
            </a:p>
          </p:txBody>
        </p:sp>
        <p:sp>
          <p:nvSpPr>
            <p:cNvPr id="18" name="Google Shape;429;p18">
              <a:extLst>
                <a:ext uri="{FF2B5EF4-FFF2-40B4-BE49-F238E27FC236}">
                  <a16:creationId xmlns:a16="http://schemas.microsoft.com/office/drawing/2014/main" id="{2BD290FC-8622-389A-DE72-E513793492E4}"/>
                </a:ext>
              </a:extLst>
            </p:cNvPr>
            <p:cNvSpPr/>
            <p:nvPr/>
          </p:nvSpPr>
          <p:spPr>
            <a:xfrm>
              <a:off x="1063277" y="5626407"/>
              <a:ext cx="212834" cy="623456"/>
            </a:xfrm>
            <a:prstGeom prst="rect">
              <a:avLst/>
            </a:prstGeom>
            <a:solidFill>
              <a:schemeClr val="accent5"/>
            </a:solidFill>
            <a:ln w="127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" name="Google Shape;430;p18">
            <a:extLst>
              <a:ext uri="{FF2B5EF4-FFF2-40B4-BE49-F238E27FC236}">
                <a16:creationId xmlns:a16="http://schemas.microsoft.com/office/drawing/2014/main" id="{E827C8CF-F736-7EC3-0660-B4BC89C184D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19104" y="4723730"/>
            <a:ext cx="8496320" cy="1762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oogle Shape;431;p18">
            <a:extLst>
              <a:ext uri="{FF2B5EF4-FFF2-40B4-BE49-F238E27FC236}">
                <a16:creationId xmlns:a16="http://schemas.microsoft.com/office/drawing/2014/main" id="{8B696425-B94B-99AC-732A-D210390C990D}"/>
              </a:ext>
            </a:extLst>
          </p:cNvPr>
          <p:cNvGrpSpPr/>
          <p:nvPr/>
        </p:nvGrpSpPr>
        <p:grpSpPr>
          <a:xfrm>
            <a:off x="1375088" y="3600301"/>
            <a:ext cx="8496320" cy="1085655"/>
            <a:chOff x="638714" y="1308295"/>
            <a:chExt cx="10971395" cy="1901011"/>
          </a:xfrm>
        </p:grpSpPr>
        <p:sp>
          <p:nvSpPr>
            <p:cNvPr id="21" name="Google Shape;432;p18">
              <a:extLst>
                <a:ext uri="{FF2B5EF4-FFF2-40B4-BE49-F238E27FC236}">
                  <a16:creationId xmlns:a16="http://schemas.microsoft.com/office/drawing/2014/main" id="{F8830C0E-A95A-A101-EEA4-7C03F2F0E413}"/>
                </a:ext>
              </a:extLst>
            </p:cNvPr>
            <p:cNvSpPr/>
            <p:nvPr/>
          </p:nvSpPr>
          <p:spPr>
            <a:xfrm>
              <a:off x="1378422" y="1308295"/>
              <a:ext cx="10231687" cy="190101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32400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Por Exemplo:</a:t>
              </a:r>
              <a:endParaRPr/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-"/>
              </a:pPr>
              <a:r>
                <a:rPr lang="pt-BR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 letra ‘S’ = 0x52 = 1010011 🡪 possui Quatro 1’s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-"/>
              </a:pPr>
              <a:r>
                <a:rPr lang="pt-BR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Paridade Par!</a:t>
              </a:r>
              <a:endParaRPr/>
            </a:p>
          </p:txBody>
        </p:sp>
        <p:sp>
          <p:nvSpPr>
            <p:cNvPr id="22" name="Google Shape;433;p18">
              <a:extLst>
                <a:ext uri="{FF2B5EF4-FFF2-40B4-BE49-F238E27FC236}">
                  <a16:creationId xmlns:a16="http://schemas.microsoft.com/office/drawing/2014/main" id="{6AA0793C-4A5C-B42D-C7A2-5F04CD4F0846}"/>
                </a:ext>
              </a:extLst>
            </p:cNvPr>
            <p:cNvSpPr/>
            <p:nvPr/>
          </p:nvSpPr>
          <p:spPr>
            <a:xfrm>
              <a:off x="638714" y="1308295"/>
              <a:ext cx="1075481" cy="1901011"/>
            </a:xfrm>
            <a:prstGeom prst="homePlate">
              <a:avLst>
                <a:gd name="adj" fmla="val 27321"/>
              </a:avLst>
            </a:prstGeom>
            <a:solidFill>
              <a:srgbClr val="5B9B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2429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864A0B-03E8-CDCB-DF6C-FD350ADF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SPI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DA0577-235F-54D1-72EB-06199C2D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19</a:t>
            </a:fld>
            <a:endParaRPr lang="pt-BR" dirty="0"/>
          </a:p>
        </p:txBody>
      </p:sp>
      <p:grpSp>
        <p:nvGrpSpPr>
          <p:cNvPr id="5" name="Google Shape;440;p19">
            <a:extLst>
              <a:ext uri="{FF2B5EF4-FFF2-40B4-BE49-F238E27FC236}">
                <a16:creationId xmlns:a16="http://schemas.microsoft.com/office/drawing/2014/main" id="{FF0B6F96-E54E-19BB-AFE8-3A9CA4FF0E6B}"/>
              </a:ext>
            </a:extLst>
          </p:cNvPr>
          <p:cNvGrpSpPr/>
          <p:nvPr/>
        </p:nvGrpSpPr>
        <p:grpSpPr>
          <a:xfrm>
            <a:off x="1468698" y="1373588"/>
            <a:ext cx="3393254" cy="623456"/>
            <a:chOff x="1063278" y="548680"/>
            <a:chExt cx="3393254" cy="623456"/>
          </a:xfrm>
        </p:grpSpPr>
        <p:sp>
          <p:nvSpPr>
            <p:cNvPr id="6" name="Google Shape;441;p19">
              <a:extLst>
                <a:ext uri="{FF2B5EF4-FFF2-40B4-BE49-F238E27FC236}">
                  <a16:creationId xmlns:a16="http://schemas.microsoft.com/office/drawing/2014/main" id="{C98F0D42-14E9-FFF3-CD7F-8F9E49D879CC}"/>
                </a:ext>
              </a:extLst>
            </p:cNvPr>
            <p:cNvSpPr/>
            <p:nvPr/>
          </p:nvSpPr>
          <p:spPr>
            <a:xfrm>
              <a:off x="1276113" y="548680"/>
              <a:ext cx="3180419" cy="623456"/>
            </a:xfrm>
            <a:prstGeom prst="rect">
              <a:avLst/>
            </a:prstGeom>
            <a:solidFill>
              <a:srgbClr val="D8E2F3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Interface de comunicação com 4 “fios”, desenvolvido pela Motorola em 1980s</a:t>
              </a:r>
              <a:endParaRPr/>
            </a:p>
          </p:txBody>
        </p:sp>
        <p:sp>
          <p:nvSpPr>
            <p:cNvPr id="7" name="Google Shape;442;p19">
              <a:extLst>
                <a:ext uri="{FF2B5EF4-FFF2-40B4-BE49-F238E27FC236}">
                  <a16:creationId xmlns:a16="http://schemas.microsoft.com/office/drawing/2014/main" id="{71E874AE-41D5-1B2E-21FE-FD9C91357F8F}"/>
                </a:ext>
              </a:extLst>
            </p:cNvPr>
            <p:cNvSpPr/>
            <p:nvPr/>
          </p:nvSpPr>
          <p:spPr>
            <a:xfrm>
              <a:off x="1063278" y="548680"/>
              <a:ext cx="212834" cy="623456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" name="Google Shape;443;p19">
            <a:extLst>
              <a:ext uri="{FF2B5EF4-FFF2-40B4-BE49-F238E27FC236}">
                <a16:creationId xmlns:a16="http://schemas.microsoft.com/office/drawing/2014/main" id="{9B50E75E-629B-823A-7021-40AE8964E450}"/>
              </a:ext>
            </a:extLst>
          </p:cNvPr>
          <p:cNvGrpSpPr/>
          <p:nvPr/>
        </p:nvGrpSpPr>
        <p:grpSpPr>
          <a:xfrm>
            <a:off x="1468698" y="2452520"/>
            <a:ext cx="3393254" cy="623456"/>
            <a:chOff x="1063278" y="1818112"/>
            <a:chExt cx="3393254" cy="623456"/>
          </a:xfrm>
        </p:grpSpPr>
        <p:sp>
          <p:nvSpPr>
            <p:cNvPr id="9" name="Google Shape;444;p19">
              <a:extLst>
                <a:ext uri="{FF2B5EF4-FFF2-40B4-BE49-F238E27FC236}">
                  <a16:creationId xmlns:a16="http://schemas.microsoft.com/office/drawing/2014/main" id="{F78B9DC4-EE8C-37D8-5758-765EE9F77BAF}"/>
                </a:ext>
              </a:extLst>
            </p:cNvPr>
            <p:cNvSpPr/>
            <p:nvPr/>
          </p:nvSpPr>
          <p:spPr>
            <a:xfrm>
              <a:off x="1276113" y="1818112"/>
              <a:ext cx="3180419" cy="62345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Velocidade superior aos padrões UART e I2C</a:t>
              </a:r>
              <a:endParaRPr/>
            </a:p>
          </p:txBody>
        </p:sp>
        <p:sp>
          <p:nvSpPr>
            <p:cNvPr id="10" name="Google Shape;445;p19">
              <a:extLst>
                <a:ext uri="{FF2B5EF4-FFF2-40B4-BE49-F238E27FC236}">
                  <a16:creationId xmlns:a16="http://schemas.microsoft.com/office/drawing/2014/main" id="{8F407EC7-6690-93C6-848A-C26EBA4345E5}"/>
                </a:ext>
              </a:extLst>
            </p:cNvPr>
            <p:cNvSpPr/>
            <p:nvPr/>
          </p:nvSpPr>
          <p:spPr>
            <a:xfrm>
              <a:off x="1063278" y="1818112"/>
              <a:ext cx="212834" cy="623456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" name="Google Shape;446;p19">
            <a:extLst>
              <a:ext uri="{FF2B5EF4-FFF2-40B4-BE49-F238E27FC236}">
                <a16:creationId xmlns:a16="http://schemas.microsoft.com/office/drawing/2014/main" id="{CD332229-DF22-07E9-1E47-96A92BCE4AC4}"/>
              </a:ext>
            </a:extLst>
          </p:cNvPr>
          <p:cNvGrpSpPr/>
          <p:nvPr/>
        </p:nvGrpSpPr>
        <p:grpSpPr>
          <a:xfrm>
            <a:off x="1468698" y="3531452"/>
            <a:ext cx="3393254" cy="623456"/>
            <a:chOff x="1063278" y="3087544"/>
            <a:chExt cx="3393254" cy="623456"/>
          </a:xfrm>
        </p:grpSpPr>
        <p:sp>
          <p:nvSpPr>
            <p:cNvPr id="12" name="Google Shape;447;p19">
              <a:extLst>
                <a:ext uri="{FF2B5EF4-FFF2-40B4-BE49-F238E27FC236}">
                  <a16:creationId xmlns:a16="http://schemas.microsoft.com/office/drawing/2014/main" id="{5BD9E82E-5FF3-3F08-8489-016169B34F3D}"/>
                </a:ext>
              </a:extLst>
            </p:cNvPr>
            <p:cNvSpPr/>
            <p:nvPr/>
          </p:nvSpPr>
          <p:spPr>
            <a:xfrm>
              <a:off x="1276113" y="3087544"/>
              <a:ext cx="3180419" cy="623456"/>
            </a:xfrm>
            <a:prstGeom prst="rect">
              <a:avLst/>
            </a:prstGeom>
            <a:solidFill>
              <a:srgbClr val="EDEDED"/>
            </a:solidFill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Usado para transferir informações entre um controlador (smart) e um periférico (less smart)</a:t>
              </a:r>
              <a:endParaRPr/>
            </a:p>
          </p:txBody>
        </p:sp>
        <p:sp>
          <p:nvSpPr>
            <p:cNvPr id="13" name="Google Shape;448;p19">
              <a:extLst>
                <a:ext uri="{FF2B5EF4-FFF2-40B4-BE49-F238E27FC236}">
                  <a16:creationId xmlns:a16="http://schemas.microsoft.com/office/drawing/2014/main" id="{DB14AEA7-A636-AEB7-6096-46DA1A26112A}"/>
                </a:ext>
              </a:extLst>
            </p:cNvPr>
            <p:cNvSpPr/>
            <p:nvPr/>
          </p:nvSpPr>
          <p:spPr>
            <a:xfrm>
              <a:off x="1063278" y="3087544"/>
              <a:ext cx="212834" cy="623456"/>
            </a:xfrm>
            <a:prstGeom prst="rect">
              <a:avLst/>
            </a:prstGeom>
            <a:solidFill>
              <a:schemeClr val="accent3"/>
            </a:solidFill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Google Shape;449;p19">
            <a:extLst>
              <a:ext uri="{FF2B5EF4-FFF2-40B4-BE49-F238E27FC236}">
                <a16:creationId xmlns:a16="http://schemas.microsoft.com/office/drawing/2014/main" id="{EF4BA956-9B3D-71A7-F828-7E2A1164803F}"/>
              </a:ext>
            </a:extLst>
          </p:cNvPr>
          <p:cNvGrpSpPr/>
          <p:nvPr/>
        </p:nvGrpSpPr>
        <p:grpSpPr>
          <a:xfrm>
            <a:off x="1468697" y="4610384"/>
            <a:ext cx="3393254" cy="623456"/>
            <a:chOff x="1063277" y="4356976"/>
            <a:chExt cx="3393254" cy="623456"/>
          </a:xfrm>
        </p:grpSpPr>
        <p:sp>
          <p:nvSpPr>
            <p:cNvPr id="15" name="Google Shape;450;p19">
              <a:extLst>
                <a:ext uri="{FF2B5EF4-FFF2-40B4-BE49-F238E27FC236}">
                  <a16:creationId xmlns:a16="http://schemas.microsoft.com/office/drawing/2014/main" id="{14C9DD2B-9E0F-4796-D63F-44DA9E0E0B9C}"/>
                </a:ext>
              </a:extLst>
            </p:cNvPr>
            <p:cNvSpPr/>
            <p:nvPr/>
          </p:nvSpPr>
          <p:spPr>
            <a:xfrm>
              <a:off x="1276112" y="4356976"/>
              <a:ext cx="3180419" cy="623456"/>
            </a:xfrm>
            <a:prstGeom prst="rect">
              <a:avLst/>
            </a:prstGeom>
            <a:solidFill>
              <a:srgbClr val="FFF2CC"/>
            </a:solidFill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Um Controlador pode se comunicar com um ou mais periféricos!</a:t>
              </a:r>
              <a:endParaRPr/>
            </a:p>
          </p:txBody>
        </p:sp>
        <p:sp>
          <p:nvSpPr>
            <p:cNvPr id="16" name="Google Shape;451;p19">
              <a:extLst>
                <a:ext uri="{FF2B5EF4-FFF2-40B4-BE49-F238E27FC236}">
                  <a16:creationId xmlns:a16="http://schemas.microsoft.com/office/drawing/2014/main" id="{CA92C7BA-F07D-52FD-3B33-39D76E663EC5}"/>
                </a:ext>
              </a:extLst>
            </p:cNvPr>
            <p:cNvSpPr/>
            <p:nvPr/>
          </p:nvSpPr>
          <p:spPr>
            <a:xfrm>
              <a:off x="1063277" y="4356976"/>
              <a:ext cx="212834" cy="623456"/>
            </a:xfrm>
            <a:prstGeom prst="rect">
              <a:avLst/>
            </a:prstGeom>
            <a:solidFill>
              <a:schemeClr val="accent4"/>
            </a:solidFill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" name="Google Shape;452;p19">
            <a:extLst>
              <a:ext uri="{FF2B5EF4-FFF2-40B4-BE49-F238E27FC236}">
                <a16:creationId xmlns:a16="http://schemas.microsoft.com/office/drawing/2014/main" id="{0C06C371-7126-02D0-1352-AD347EC9B135}"/>
              </a:ext>
            </a:extLst>
          </p:cNvPr>
          <p:cNvGrpSpPr/>
          <p:nvPr/>
        </p:nvGrpSpPr>
        <p:grpSpPr>
          <a:xfrm>
            <a:off x="1468697" y="5689315"/>
            <a:ext cx="3393254" cy="623456"/>
            <a:chOff x="1063277" y="5626407"/>
            <a:chExt cx="3393254" cy="623456"/>
          </a:xfrm>
        </p:grpSpPr>
        <p:sp>
          <p:nvSpPr>
            <p:cNvPr id="18" name="Google Shape;453;p19">
              <a:extLst>
                <a:ext uri="{FF2B5EF4-FFF2-40B4-BE49-F238E27FC236}">
                  <a16:creationId xmlns:a16="http://schemas.microsoft.com/office/drawing/2014/main" id="{CE730CE1-20D4-92BB-DB66-984657FAD808}"/>
                </a:ext>
              </a:extLst>
            </p:cNvPr>
            <p:cNvSpPr/>
            <p:nvPr/>
          </p:nvSpPr>
          <p:spPr>
            <a:xfrm>
              <a:off x="1276112" y="5626407"/>
              <a:ext cx="3180419" cy="623456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Ao contrário da UART, as informações são enviadas em Conjuntos de Bytes!</a:t>
              </a:r>
              <a:endParaRPr/>
            </a:p>
          </p:txBody>
        </p:sp>
        <p:sp>
          <p:nvSpPr>
            <p:cNvPr id="19" name="Google Shape;454;p19">
              <a:extLst>
                <a:ext uri="{FF2B5EF4-FFF2-40B4-BE49-F238E27FC236}">
                  <a16:creationId xmlns:a16="http://schemas.microsoft.com/office/drawing/2014/main" id="{8103C61E-EF5C-220F-059E-24147BADFF73}"/>
                </a:ext>
              </a:extLst>
            </p:cNvPr>
            <p:cNvSpPr/>
            <p:nvPr/>
          </p:nvSpPr>
          <p:spPr>
            <a:xfrm>
              <a:off x="1063277" y="5626407"/>
              <a:ext cx="212834" cy="623456"/>
            </a:xfrm>
            <a:prstGeom prst="rect">
              <a:avLst/>
            </a:prstGeom>
            <a:solidFill>
              <a:schemeClr val="accent5"/>
            </a:solidFill>
            <a:ln w="127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455;p19">
            <a:extLst>
              <a:ext uri="{FF2B5EF4-FFF2-40B4-BE49-F238E27FC236}">
                <a16:creationId xmlns:a16="http://schemas.microsoft.com/office/drawing/2014/main" id="{BA200028-39F7-10B2-580F-A161623EE8C9}"/>
              </a:ext>
            </a:extLst>
          </p:cNvPr>
          <p:cNvSpPr txBox="1"/>
          <p:nvPr/>
        </p:nvSpPr>
        <p:spPr>
          <a:xfrm>
            <a:off x="5934313" y="2630504"/>
            <a:ext cx="3843543" cy="203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https://en.wikipedia.org/wiki/Serial_Peripheral_Interface#/media/File:SPI_single_slave.svg</a:t>
            </a:r>
            <a:endParaRPr/>
          </a:p>
        </p:txBody>
      </p:sp>
      <p:pic>
        <p:nvPicPr>
          <p:cNvPr id="21" name="Google Shape;456;p19" descr="undefined">
            <a:extLst>
              <a:ext uri="{FF2B5EF4-FFF2-40B4-BE49-F238E27FC236}">
                <a16:creationId xmlns:a16="http://schemas.microsoft.com/office/drawing/2014/main" id="{571587CA-1ABB-BB11-D9A4-040CC12152C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77976" y="1333735"/>
            <a:ext cx="4872487" cy="1522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457;p19" descr="undefined">
            <a:extLst>
              <a:ext uri="{FF2B5EF4-FFF2-40B4-BE49-F238E27FC236}">
                <a16:creationId xmlns:a16="http://schemas.microsoft.com/office/drawing/2014/main" id="{E1FCF79C-9DE1-D38A-B24F-B8F3E432CDA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8735" y="3068570"/>
            <a:ext cx="4479761" cy="355549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458;p19">
            <a:extLst>
              <a:ext uri="{FF2B5EF4-FFF2-40B4-BE49-F238E27FC236}">
                <a16:creationId xmlns:a16="http://schemas.microsoft.com/office/drawing/2014/main" id="{2125CF81-D841-FE9E-0578-5BEA9A5724F6}"/>
              </a:ext>
            </a:extLst>
          </p:cNvPr>
          <p:cNvSpPr txBox="1"/>
          <p:nvPr/>
        </p:nvSpPr>
        <p:spPr>
          <a:xfrm>
            <a:off x="6461056" y="6424011"/>
            <a:ext cx="279005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https://en.wikipedia.org/wiki/File:SPI_three_slaves.svg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19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4BC400F-E078-DBF3-3E85-F9EBEDC98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56A3BC8-1AF1-2CF8-0A77-1FF6EBF6B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Edge Computing &amp; Computer Systems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DBF441D1-DCFA-06DE-26D1-3EB7F650EA6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pt-BR" dirty="0"/>
              <a:t>Prof. Airton / Prof. Fabio / Prof. Lucas / Prof. Yan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3C3507-4FDD-F6C7-1636-01B45002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1148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6AF4B-14E6-9F73-9310-FB9FD09B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SPI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C5B4D41-CD9F-3CA3-42E9-C6B646D7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20</a:t>
            </a:fld>
            <a:endParaRPr lang="pt-BR" dirty="0"/>
          </a:p>
        </p:txBody>
      </p:sp>
      <p:grpSp>
        <p:nvGrpSpPr>
          <p:cNvPr id="5" name="Google Shape;465;p20">
            <a:extLst>
              <a:ext uri="{FF2B5EF4-FFF2-40B4-BE49-F238E27FC236}">
                <a16:creationId xmlns:a16="http://schemas.microsoft.com/office/drawing/2014/main" id="{4584E8CC-0934-43FB-99AE-11F1797E04D6}"/>
              </a:ext>
            </a:extLst>
          </p:cNvPr>
          <p:cNvGrpSpPr/>
          <p:nvPr/>
        </p:nvGrpSpPr>
        <p:grpSpPr>
          <a:xfrm>
            <a:off x="1773498" y="1413441"/>
            <a:ext cx="3393254" cy="623456"/>
            <a:chOff x="1063278" y="548680"/>
            <a:chExt cx="3393254" cy="623456"/>
          </a:xfrm>
        </p:grpSpPr>
        <p:sp>
          <p:nvSpPr>
            <p:cNvPr id="6" name="Google Shape;466;p20">
              <a:extLst>
                <a:ext uri="{FF2B5EF4-FFF2-40B4-BE49-F238E27FC236}">
                  <a16:creationId xmlns:a16="http://schemas.microsoft.com/office/drawing/2014/main" id="{49FA7BB4-0898-9991-B729-CE42CA1569AA}"/>
                </a:ext>
              </a:extLst>
            </p:cNvPr>
            <p:cNvSpPr/>
            <p:nvPr/>
          </p:nvSpPr>
          <p:spPr>
            <a:xfrm>
              <a:off x="1276113" y="548680"/>
              <a:ext cx="3180419" cy="623456"/>
            </a:xfrm>
            <a:prstGeom prst="rect">
              <a:avLst/>
            </a:prstGeom>
            <a:solidFill>
              <a:srgbClr val="D8E2F3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1">
                  <a:solidFill>
                    <a:srgbClr val="ED145B"/>
                  </a:solidFill>
                  <a:latin typeface="Arial"/>
                  <a:ea typeface="Arial"/>
                  <a:cs typeface="Arial"/>
                  <a:sym typeface="Arial"/>
                </a:rPr>
                <a:t>SS</a:t>
              </a:r>
              <a:r>
                <a:rPr lang="pt-BR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ou </a:t>
              </a:r>
              <a:r>
                <a:rPr lang="pt-BR" sz="1400" b="1">
                  <a:solidFill>
                    <a:srgbClr val="ED145B"/>
                  </a:solidFill>
                  <a:latin typeface="Arial"/>
                  <a:ea typeface="Arial"/>
                  <a:cs typeface="Arial"/>
                  <a:sym typeface="Arial"/>
                </a:rPr>
                <a:t>CS</a:t>
              </a:r>
              <a:r>
                <a:rPr lang="pt-BR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(Chip Select) 🡪 Escolhe o periférico de destino da comunicação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467;p20">
              <a:extLst>
                <a:ext uri="{FF2B5EF4-FFF2-40B4-BE49-F238E27FC236}">
                  <a16:creationId xmlns:a16="http://schemas.microsoft.com/office/drawing/2014/main" id="{FF31B2F8-C262-2F50-264F-DEB42A30D97F}"/>
                </a:ext>
              </a:extLst>
            </p:cNvPr>
            <p:cNvSpPr/>
            <p:nvPr/>
          </p:nvSpPr>
          <p:spPr>
            <a:xfrm>
              <a:off x="1063278" y="548680"/>
              <a:ext cx="212834" cy="623456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" name="Google Shape;468;p20">
            <a:extLst>
              <a:ext uri="{FF2B5EF4-FFF2-40B4-BE49-F238E27FC236}">
                <a16:creationId xmlns:a16="http://schemas.microsoft.com/office/drawing/2014/main" id="{7F58ED0C-1CDE-CAEA-6A18-8DD7986553D3}"/>
              </a:ext>
            </a:extLst>
          </p:cNvPr>
          <p:cNvGrpSpPr/>
          <p:nvPr/>
        </p:nvGrpSpPr>
        <p:grpSpPr>
          <a:xfrm>
            <a:off x="1773498" y="2396209"/>
            <a:ext cx="3393254" cy="623456"/>
            <a:chOff x="1063278" y="1818112"/>
            <a:chExt cx="3393254" cy="623456"/>
          </a:xfrm>
        </p:grpSpPr>
        <p:sp>
          <p:nvSpPr>
            <p:cNvPr id="9" name="Google Shape;469;p20">
              <a:extLst>
                <a:ext uri="{FF2B5EF4-FFF2-40B4-BE49-F238E27FC236}">
                  <a16:creationId xmlns:a16="http://schemas.microsoft.com/office/drawing/2014/main" id="{3B294111-FF62-2A9E-311A-1A54313500BE}"/>
                </a:ext>
              </a:extLst>
            </p:cNvPr>
            <p:cNvSpPr/>
            <p:nvPr/>
          </p:nvSpPr>
          <p:spPr>
            <a:xfrm>
              <a:off x="1276113" y="1818112"/>
              <a:ext cx="3180419" cy="62345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1">
                  <a:solidFill>
                    <a:srgbClr val="ED145B"/>
                  </a:solidFill>
                  <a:latin typeface="Arial"/>
                  <a:ea typeface="Arial"/>
                  <a:cs typeface="Arial"/>
                  <a:sym typeface="Arial"/>
                </a:rPr>
                <a:t>SCLK</a:t>
              </a:r>
              <a:r>
                <a:rPr lang="pt-BR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(Synchronous Clock) 🡪 Fornece os pulsos de sincronismo da comunicação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470;p20">
              <a:extLst>
                <a:ext uri="{FF2B5EF4-FFF2-40B4-BE49-F238E27FC236}">
                  <a16:creationId xmlns:a16="http://schemas.microsoft.com/office/drawing/2014/main" id="{6F43A2C9-B7E3-42A1-5FDF-A31F2CF2000D}"/>
                </a:ext>
              </a:extLst>
            </p:cNvPr>
            <p:cNvSpPr/>
            <p:nvPr/>
          </p:nvSpPr>
          <p:spPr>
            <a:xfrm>
              <a:off x="1063278" y="1818112"/>
              <a:ext cx="212834" cy="623456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" name="Google Shape;471;p20">
            <a:extLst>
              <a:ext uri="{FF2B5EF4-FFF2-40B4-BE49-F238E27FC236}">
                <a16:creationId xmlns:a16="http://schemas.microsoft.com/office/drawing/2014/main" id="{D3412362-421F-E739-5107-8626C9DEF089}"/>
              </a:ext>
            </a:extLst>
          </p:cNvPr>
          <p:cNvGrpSpPr/>
          <p:nvPr/>
        </p:nvGrpSpPr>
        <p:grpSpPr>
          <a:xfrm>
            <a:off x="1773498" y="3378977"/>
            <a:ext cx="3393254" cy="623456"/>
            <a:chOff x="1063278" y="3087544"/>
            <a:chExt cx="3393254" cy="623456"/>
          </a:xfrm>
        </p:grpSpPr>
        <p:sp>
          <p:nvSpPr>
            <p:cNvPr id="12" name="Google Shape;472;p20">
              <a:extLst>
                <a:ext uri="{FF2B5EF4-FFF2-40B4-BE49-F238E27FC236}">
                  <a16:creationId xmlns:a16="http://schemas.microsoft.com/office/drawing/2014/main" id="{288141DE-6058-C839-F787-D21C3728F71D}"/>
                </a:ext>
              </a:extLst>
            </p:cNvPr>
            <p:cNvSpPr/>
            <p:nvPr/>
          </p:nvSpPr>
          <p:spPr>
            <a:xfrm>
              <a:off x="1276113" y="3087544"/>
              <a:ext cx="3180419" cy="623456"/>
            </a:xfrm>
            <a:prstGeom prst="rect">
              <a:avLst/>
            </a:prstGeom>
            <a:solidFill>
              <a:srgbClr val="EDEDED"/>
            </a:solidFill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1">
                  <a:solidFill>
                    <a:srgbClr val="ED145B"/>
                  </a:solidFill>
                  <a:latin typeface="Arial"/>
                  <a:ea typeface="Arial"/>
                  <a:cs typeface="Arial"/>
                  <a:sym typeface="Arial"/>
                </a:rPr>
                <a:t>MOSI</a:t>
              </a:r>
              <a:r>
                <a:rPr lang="pt-BR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(Master Out – Slave In) 🡪 Informação transmitida pelo Controlador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473;p20">
              <a:extLst>
                <a:ext uri="{FF2B5EF4-FFF2-40B4-BE49-F238E27FC236}">
                  <a16:creationId xmlns:a16="http://schemas.microsoft.com/office/drawing/2014/main" id="{A438C38D-1E43-7E77-C2C7-CDD30F4164BE}"/>
                </a:ext>
              </a:extLst>
            </p:cNvPr>
            <p:cNvSpPr/>
            <p:nvPr/>
          </p:nvSpPr>
          <p:spPr>
            <a:xfrm>
              <a:off x="1063278" y="3087544"/>
              <a:ext cx="212834" cy="623456"/>
            </a:xfrm>
            <a:prstGeom prst="rect">
              <a:avLst/>
            </a:prstGeom>
            <a:solidFill>
              <a:schemeClr val="accent3"/>
            </a:solidFill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Google Shape;474;p20">
            <a:extLst>
              <a:ext uri="{FF2B5EF4-FFF2-40B4-BE49-F238E27FC236}">
                <a16:creationId xmlns:a16="http://schemas.microsoft.com/office/drawing/2014/main" id="{21D4B600-51E3-6CF4-C6CE-2879F7486ED0}"/>
              </a:ext>
            </a:extLst>
          </p:cNvPr>
          <p:cNvGrpSpPr/>
          <p:nvPr/>
        </p:nvGrpSpPr>
        <p:grpSpPr>
          <a:xfrm>
            <a:off x="1773497" y="4361745"/>
            <a:ext cx="3393254" cy="623456"/>
            <a:chOff x="1063277" y="4356976"/>
            <a:chExt cx="3393254" cy="623456"/>
          </a:xfrm>
        </p:grpSpPr>
        <p:sp>
          <p:nvSpPr>
            <p:cNvPr id="15" name="Google Shape;475;p20">
              <a:extLst>
                <a:ext uri="{FF2B5EF4-FFF2-40B4-BE49-F238E27FC236}">
                  <a16:creationId xmlns:a16="http://schemas.microsoft.com/office/drawing/2014/main" id="{97046B96-14B4-0209-274B-5D95E3C5935A}"/>
                </a:ext>
              </a:extLst>
            </p:cNvPr>
            <p:cNvSpPr/>
            <p:nvPr/>
          </p:nvSpPr>
          <p:spPr>
            <a:xfrm>
              <a:off x="1276112" y="4356976"/>
              <a:ext cx="3180419" cy="623456"/>
            </a:xfrm>
            <a:prstGeom prst="rect">
              <a:avLst/>
            </a:prstGeom>
            <a:solidFill>
              <a:srgbClr val="FFF2CC"/>
            </a:solidFill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1">
                  <a:solidFill>
                    <a:srgbClr val="ED145B"/>
                  </a:solidFill>
                  <a:latin typeface="Arial"/>
                  <a:ea typeface="Arial"/>
                  <a:cs typeface="Arial"/>
                  <a:sym typeface="Arial"/>
                </a:rPr>
                <a:t>MISO</a:t>
              </a:r>
              <a:r>
                <a:rPr lang="pt-BR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(Master In – Slave Out) 🡪 Informação enviada pelo Periférico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476;p20">
              <a:extLst>
                <a:ext uri="{FF2B5EF4-FFF2-40B4-BE49-F238E27FC236}">
                  <a16:creationId xmlns:a16="http://schemas.microsoft.com/office/drawing/2014/main" id="{1C96640C-2ABF-CC06-760F-584DA1F56454}"/>
                </a:ext>
              </a:extLst>
            </p:cNvPr>
            <p:cNvSpPr/>
            <p:nvPr/>
          </p:nvSpPr>
          <p:spPr>
            <a:xfrm>
              <a:off x="1063277" y="4356976"/>
              <a:ext cx="212834" cy="623456"/>
            </a:xfrm>
            <a:prstGeom prst="rect">
              <a:avLst/>
            </a:prstGeom>
            <a:solidFill>
              <a:schemeClr val="accent4"/>
            </a:solidFill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" name="Google Shape;477;p20">
            <a:extLst>
              <a:ext uri="{FF2B5EF4-FFF2-40B4-BE49-F238E27FC236}">
                <a16:creationId xmlns:a16="http://schemas.microsoft.com/office/drawing/2014/main" id="{E6E5C9AD-8DFF-60A4-7C18-2B9F02F7A0EB}"/>
              </a:ext>
            </a:extLst>
          </p:cNvPr>
          <p:cNvGrpSpPr/>
          <p:nvPr/>
        </p:nvGrpSpPr>
        <p:grpSpPr>
          <a:xfrm>
            <a:off x="1773497" y="5344512"/>
            <a:ext cx="3393254" cy="1388160"/>
            <a:chOff x="1063277" y="5626407"/>
            <a:chExt cx="3393254" cy="623456"/>
          </a:xfrm>
        </p:grpSpPr>
        <p:sp>
          <p:nvSpPr>
            <p:cNvPr id="18" name="Google Shape;478;p20">
              <a:extLst>
                <a:ext uri="{FF2B5EF4-FFF2-40B4-BE49-F238E27FC236}">
                  <a16:creationId xmlns:a16="http://schemas.microsoft.com/office/drawing/2014/main" id="{4A671E99-B541-313C-2DDF-37AA7C2149BB}"/>
                </a:ext>
              </a:extLst>
            </p:cNvPr>
            <p:cNvSpPr/>
            <p:nvPr/>
          </p:nvSpPr>
          <p:spPr>
            <a:xfrm>
              <a:off x="1276112" y="5626407"/>
              <a:ext cx="3180419" cy="623456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 Arduino, os pinos são mapeados como: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13 - SCK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12 - MISO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11 - MOSI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 – SS/CS</a:t>
              </a:r>
              <a:endParaRPr/>
            </a:p>
          </p:txBody>
        </p:sp>
        <p:sp>
          <p:nvSpPr>
            <p:cNvPr id="19" name="Google Shape;479;p20">
              <a:extLst>
                <a:ext uri="{FF2B5EF4-FFF2-40B4-BE49-F238E27FC236}">
                  <a16:creationId xmlns:a16="http://schemas.microsoft.com/office/drawing/2014/main" id="{C89E49F1-B588-5A71-97FD-116D9FE08C9F}"/>
                </a:ext>
              </a:extLst>
            </p:cNvPr>
            <p:cNvSpPr/>
            <p:nvPr/>
          </p:nvSpPr>
          <p:spPr>
            <a:xfrm>
              <a:off x="1063277" y="5626407"/>
              <a:ext cx="212834" cy="623456"/>
            </a:xfrm>
            <a:prstGeom prst="rect">
              <a:avLst/>
            </a:prstGeom>
            <a:solidFill>
              <a:schemeClr val="accent5"/>
            </a:solidFill>
            <a:ln w="127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" name="Google Shape;480;p20" descr="Vetor de Arduino Uno board used for robotic coding training do Stock |  Adobe Stock">
            <a:extLst>
              <a:ext uri="{FF2B5EF4-FFF2-40B4-BE49-F238E27FC236}">
                <a16:creationId xmlns:a16="http://schemas.microsoft.com/office/drawing/2014/main" id="{A4566ED3-FF3F-D43A-5F47-BF51501EF96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58840" y="4194761"/>
            <a:ext cx="3503848" cy="249466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481;p20">
            <a:extLst>
              <a:ext uri="{FF2B5EF4-FFF2-40B4-BE49-F238E27FC236}">
                <a16:creationId xmlns:a16="http://schemas.microsoft.com/office/drawing/2014/main" id="{ACAB5ED6-6573-A151-1742-2E0621A021BB}"/>
              </a:ext>
            </a:extLst>
          </p:cNvPr>
          <p:cNvSpPr/>
          <p:nvPr/>
        </p:nvSpPr>
        <p:spPr>
          <a:xfrm>
            <a:off x="7543016" y="4003089"/>
            <a:ext cx="576064" cy="699161"/>
          </a:xfrm>
          <a:prstGeom prst="rect">
            <a:avLst/>
          </a:prstGeom>
          <a:noFill/>
          <a:ln w="57150" cap="flat" cmpd="sng">
            <a:solidFill>
              <a:srgbClr val="ED265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482;p20">
            <a:extLst>
              <a:ext uri="{FF2B5EF4-FFF2-40B4-BE49-F238E27FC236}">
                <a16:creationId xmlns:a16="http://schemas.microsoft.com/office/drawing/2014/main" id="{DA2DF8E5-4980-64D6-D77E-A3E21BFA2601}"/>
              </a:ext>
            </a:extLst>
          </p:cNvPr>
          <p:cNvSpPr txBox="1"/>
          <p:nvPr/>
        </p:nvSpPr>
        <p:spPr>
          <a:xfrm>
            <a:off x="7582064" y="3633757"/>
            <a:ext cx="8058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ED145B"/>
                </a:solidFill>
                <a:latin typeface="Arial"/>
                <a:ea typeface="Arial"/>
                <a:cs typeface="Arial"/>
                <a:sym typeface="Arial"/>
              </a:rPr>
              <a:t>SPI</a:t>
            </a:r>
            <a:endParaRPr sz="1800" b="1">
              <a:solidFill>
                <a:srgbClr val="ED14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483;p20">
            <a:extLst>
              <a:ext uri="{FF2B5EF4-FFF2-40B4-BE49-F238E27FC236}">
                <a16:creationId xmlns:a16="http://schemas.microsoft.com/office/drawing/2014/main" id="{ED5E2A6E-2BE6-9D4E-89BF-34B1634CE7BE}"/>
              </a:ext>
            </a:extLst>
          </p:cNvPr>
          <p:cNvSpPr txBox="1"/>
          <p:nvPr/>
        </p:nvSpPr>
        <p:spPr>
          <a:xfrm>
            <a:off x="6239113" y="2670357"/>
            <a:ext cx="3843543" cy="203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https://en.wikipedia.org/wiki/Serial_Peripheral_Interface#/media/File:SPI_single_slave.svg</a:t>
            </a:r>
            <a:endParaRPr/>
          </a:p>
        </p:txBody>
      </p:sp>
      <p:pic>
        <p:nvPicPr>
          <p:cNvPr id="24" name="Google Shape;484;p20" descr="undefined">
            <a:extLst>
              <a:ext uri="{FF2B5EF4-FFF2-40B4-BE49-F238E27FC236}">
                <a16:creationId xmlns:a16="http://schemas.microsoft.com/office/drawing/2014/main" id="{422EB88F-7731-5B64-9D25-8054F504C24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82776" y="1373588"/>
            <a:ext cx="4872487" cy="1522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6084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A17DB-6A5B-3D7E-CC46-0CBEB834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SPI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000C23-1D91-05BE-2556-EEF6DF2D7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5594349"/>
            <a:ext cx="838201" cy="365125"/>
          </a:xfrm>
        </p:spPr>
        <p:txBody>
          <a:bodyPr/>
          <a:lstStyle/>
          <a:p>
            <a:fld id="{3F951EF7-2A75-44A0-8045-6A6595E5FF16}" type="slidenum">
              <a:rPr lang="pt-BR" smtClean="0"/>
              <a:pPr/>
              <a:t>21</a:t>
            </a:fld>
            <a:endParaRPr lang="pt-BR" dirty="0"/>
          </a:p>
        </p:txBody>
      </p:sp>
      <p:pic>
        <p:nvPicPr>
          <p:cNvPr id="5" name="Google Shape;491;p21">
            <a:extLst>
              <a:ext uri="{FF2B5EF4-FFF2-40B4-BE49-F238E27FC236}">
                <a16:creationId xmlns:a16="http://schemas.microsoft.com/office/drawing/2014/main" id="{1363C430-8739-5FFC-A715-3928B197A08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3842" t="4343" r="2658"/>
          <a:stretch/>
        </p:blipFill>
        <p:spPr>
          <a:xfrm>
            <a:off x="3616600" y="4451003"/>
            <a:ext cx="5027323" cy="228824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92;p21">
            <a:extLst>
              <a:ext uri="{FF2B5EF4-FFF2-40B4-BE49-F238E27FC236}">
                <a16:creationId xmlns:a16="http://schemas.microsoft.com/office/drawing/2014/main" id="{C45602DA-56F6-E0F1-0774-DED081230AD6}"/>
              </a:ext>
            </a:extLst>
          </p:cNvPr>
          <p:cNvSpPr/>
          <p:nvPr/>
        </p:nvSpPr>
        <p:spPr>
          <a:xfrm>
            <a:off x="2303056" y="2527904"/>
            <a:ext cx="1395175" cy="1741299"/>
          </a:xfrm>
          <a:prstGeom prst="rect">
            <a:avLst/>
          </a:prstGeom>
          <a:solidFill>
            <a:srgbClr val="D9D9D9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O Controlador coloca o sinal do CS em baixa</a:t>
            </a:r>
            <a:endParaRPr/>
          </a:p>
        </p:txBody>
      </p:sp>
      <p:sp>
        <p:nvSpPr>
          <p:cNvPr id="7" name="Google Shape;493;p21">
            <a:extLst>
              <a:ext uri="{FF2B5EF4-FFF2-40B4-BE49-F238E27FC236}">
                <a16:creationId xmlns:a16="http://schemas.microsoft.com/office/drawing/2014/main" id="{7B30639A-2DC1-883A-8E99-3983F82ECC48}"/>
              </a:ext>
            </a:extLst>
          </p:cNvPr>
          <p:cNvSpPr/>
          <p:nvPr/>
        </p:nvSpPr>
        <p:spPr>
          <a:xfrm>
            <a:off x="2281104" y="1373588"/>
            <a:ext cx="1395175" cy="802073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494;p21">
            <a:extLst>
              <a:ext uri="{FF2B5EF4-FFF2-40B4-BE49-F238E27FC236}">
                <a16:creationId xmlns:a16="http://schemas.microsoft.com/office/drawing/2014/main" id="{D0D1F624-5C9B-7C0D-E696-7752374336C2}"/>
              </a:ext>
            </a:extLst>
          </p:cNvPr>
          <p:cNvSpPr/>
          <p:nvPr/>
        </p:nvSpPr>
        <p:spPr>
          <a:xfrm>
            <a:off x="2281104" y="2395376"/>
            <a:ext cx="2374108" cy="5861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495;p21">
            <a:extLst>
              <a:ext uri="{FF2B5EF4-FFF2-40B4-BE49-F238E27FC236}">
                <a16:creationId xmlns:a16="http://schemas.microsoft.com/office/drawing/2014/main" id="{76FBE29E-5593-0EBE-979D-3857969EDED3}"/>
              </a:ext>
            </a:extLst>
          </p:cNvPr>
          <p:cNvSpPr/>
          <p:nvPr/>
        </p:nvSpPr>
        <p:spPr>
          <a:xfrm>
            <a:off x="3768034" y="2395376"/>
            <a:ext cx="1641102" cy="586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496;p21">
            <a:extLst>
              <a:ext uri="{FF2B5EF4-FFF2-40B4-BE49-F238E27FC236}">
                <a16:creationId xmlns:a16="http://schemas.microsoft.com/office/drawing/2014/main" id="{AD88F851-8BE2-FC9B-BF36-A9E37F88AB32}"/>
              </a:ext>
            </a:extLst>
          </p:cNvPr>
          <p:cNvSpPr/>
          <p:nvPr/>
        </p:nvSpPr>
        <p:spPr>
          <a:xfrm>
            <a:off x="3914961" y="2527904"/>
            <a:ext cx="1395175" cy="1741299"/>
          </a:xfrm>
          <a:prstGeom prst="rect">
            <a:avLst/>
          </a:prstGeom>
          <a:solidFill>
            <a:srgbClr val="D9D9D9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Em seguida, começa a fornecer o sinal de sincronismo pelo SCLK</a:t>
            </a:r>
            <a:endParaRPr/>
          </a:p>
        </p:txBody>
      </p:sp>
      <p:sp>
        <p:nvSpPr>
          <p:cNvPr id="11" name="Google Shape;497;p21">
            <a:extLst>
              <a:ext uri="{FF2B5EF4-FFF2-40B4-BE49-F238E27FC236}">
                <a16:creationId xmlns:a16="http://schemas.microsoft.com/office/drawing/2014/main" id="{B231C471-B896-FE59-B5E7-9E483CE2A08D}"/>
              </a:ext>
            </a:extLst>
          </p:cNvPr>
          <p:cNvSpPr/>
          <p:nvPr/>
        </p:nvSpPr>
        <p:spPr>
          <a:xfrm>
            <a:off x="5526867" y="2527904"/>
            <a:ext cx="1395175" cy="1741299"/>
          </a:xfrm>
          <a:prstGeom prst="rect">
            <a:avLst/>
          </a:prstGeom>
          <a:solidFill>
            <a:srgbClr val="D9D9D9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E transmite a informação pelo MOSI</a:t>
            </a:r>
            <a:endParaRPr/>
          </a:p>
        </p:txBody>
      </p:sp>
      <p:sp>
        <p:nvSpPr>
          <p:cNvPr id="12" name="Google Shape;498;p21">
            <a:extLst>
              <a:ext uri="{FF2B5EF4-FFF2-40B4-BE49-F238E27FC236}">
                <a16:creationId xmlns:a16="http://schemas.microsoft.com/office/drawing/2014/main" id="{EE902B99-F7CA-C7AB-24B2-60A703AC8E1D}"/>
              </a:ext>
            </a:extLst>
          </p:cNvPr>
          <p:cNvSpPr/>
          <p:nvPr/>
        </p:nvSpPr>
        <p:spPr>
          <a:xfrm>
            <a:off x="5409136" y="2395376"/>
            <a:ext cx="2549570" cy="586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499;p21">
            <a:extLst>
              <a:ext uri="{FF2B5EF4-FFF2-40B4-BE49-F238E27FC236}">
                <a16:creationId xmlns:a16="http://schemas.microsoft.com/office/drawing/2014/main" id="{8D5FEDB7-3360-B980-DDC9-3D415F6D2CB2}"/>
              </a:ext>
            </a:extLst>
          </p:cNvPr>
          <p:cNvSpPr/>
          <p:nvPr/>
        </p:nvSpPr>
        <p:spPr>
          <a:xfrm>
            <a:off x="7138772" y="2527904"/>
            <a:ext cx="1395175" cy="1741299"/>
          </a:xfrm>
          <a:prstGeom prst="rect">
            <a:avLst/>
          </a:prstGeom>
          <a:solidFill>
            <a:srgbClr val="D9D9D9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ED145B"/>
                </a:solidFill>
                <a:latin typeface="Arial"/>
                <a:ea typeface="Arial"/>
                <a:cs typeface="Arial"/>
                <a:sym typeface="Arial"/>
              </a:rPr>
              <a:t>Se o periférico precisar enviar alguma informação, é enviado pelo MISO</a:t>
            </a:r>
            <a:endParaRPr/>
          </a:p>
        </p:txBody>
      </p:sp>
      <p:sp>
        <p:nvSpPr>
          <p:cNvPr id="14" name="Google Shape;500;p21">
            <a:extLst>
              <a:ext uri="{FF2B5EF4-FFF2-40B4-BE49-F238E27FC236}">
                <a16:creationId xmlns:a16="http://schemas.microsoft.com/office/drawing/2014/main" id="{ED717223-2720-8819-F4A3-5926EB151E72}"/>
              </a:ext>
            </a:extLst>
          </p:cNvPr>
          <p:cNvSpPr/>
          <p:nvPr/>
        </p:nvSpPr>
        <p:spPr>
          <a:xfrm>
            <a:off x="8585313" y="2395376"/>
            <a:ext cx="1582492" cy="58611"/>
          </a:xfrm>
          <a:prstGeom prst="rect">
            <a:avLst/>
          </a:prstGeom>
          <a:solidFill>
            <a:srgbClr val="7B83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501;p21">
            <a:extLst>
              <a:ext uri="{FF2B5EF4-FFF2-40B4-BE49-F238E27FC236}">
                <a16:creationId xmlns:a16="http://schemas.microsoft.com/office/drawing/2014/main" id="{5F93579A-F683-E502-72C2-32E7B7882F35}"/>
              </a:ext>
            </a:extLst>
          </p:cNvPr>
          <p:cNvSpPr/>
          <p:nvPr/>
        </p:nvSpPr>
        <p:spPr>
          <a:xfrm>
            <a:off x="7002821" y="2395376"/>
            <a:ext cx="1641102" cy="58611"/>
          </a:xfrm>
          <a:prstGeom prst="rect">
            <a:avLst/>
          </a:prstGeom>
          <a:solidFill>
            <a:srgbClr val="ED14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502;p21">
            <a:extLst>
              <a:ext uri="{FF2B5EF4-FFF2-40B4-BE49-F238E27FC236}">
                <a16:creationId xmlns:a16="http://schemas.microsoft.com/office/drawing/2014/main" id="{90969139-FFFA-C389-8C27-489848B78B9E}"/>
              </a:ext>
            </a:extLst>
          </p:cNvPr>
          <p:cNvSpPr/>
          <p:nvPr/>
        </p:nvSpPr>
        <p:spPr>
          <a:xfrm>
            <a:off x="8750678" y="2527904"/>
            <a:ext cx="1395175" cy="1741299"/>
          </a:xfrm>
          <a:prstGeom prst="rect">
            <a:avLst/>
          </a:prstGeom>
          <a:solidFill>
            <a:srgbClr val="D9D9D9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7B83EB"/>
                </a:solidFill>
                <a:latin typeface="Arial"/>
                <a:ea typeface="Arial"/>
                <a:cs typeface="Arial"/>
                <a:sym typeface="Arial"/>
              </a:rPr>
              <a:t>Com o t</a:t>
            </a:r>
            <a:r>
              <a:rPr lang="pt-BR" b="1">
                <a:solidFill>
                  <a:srgbClr val="7B83EB"/>
                </a:solidFill>
              </a:rPr>
              <a:t>é</a:t>
            </a:r>
            <a:r>
              <a:rPr lang="pt-BR" sz="1400" b="1">
                <a:solidFill>
                  <a:srgbClr val="7B83EB"/>
                </a:solidFill>
                <a:latin typeface="Arial"/>
                <a:ea typeface="Arial"/>
                <a:cs typeface="Arial"/>
                <a:sym typeface="Arial"/>
              </a:rPr>
              <a:t>rmino da comunicação, o Controlador coloca o sinal de CS em alta e para o sincronismo</a:t>
            </a:r>
            <a:endParaRPr/>
          </a:p>
        </p:txBody>
      </p:sp>
      <p:sp>
        <p:nvSpPr>
          <p:cNvPr id="17" name="Google Shape;503;p21">
            <a:extLst>
              <a:ext uri="{FF2B5EF4-FFF2-40B4-BE49-F238E27FC236}">
                <a16:creationId xmlns:a16="http://schemas.microsoft.com/office/drawing/2014/main" id="{D38B5E17-771A-2FAB-F61D-71C2032B8718}"/>
              </a:ext>
            </a:extLst>
          </p:cNvPr>
          <p:cNvSpPr/>
          <p:nvPr/>
        </p:nvSpPr>
        <p:spPr>
          <a:xfrm>
            <a:off x="3903986" y="1373588"/>
            <a:ext cx="1395175" cy="802073"/>
          </a:xfrm>
          <a:prstGeom prst="flowChartOffpageConnector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504;p21">
            <a:extLst>
              <a:ext uri="{FF2B5EF4-FFF2-40B4-BE49-F238E27FC236}">
                <a16:creationId xmlns:a16="http://schemas.microsoft.com/office/drawing/2014/main" id="{81732E1A-D652-2D32-8CA5-C283AF3D41FF}"/>
              </a:ext>
            </a:extLst>
          </p:cNvPr>
          <p:cNvSpPr/>
          <p:nvPr/>
        </p:nvSpPr>
        <p:spPr>
          <a:xfrm>
            <a:off x="5526867" y="1373588"/>
            <a:ext cx="1395175" cy="802073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505;p21">
            <a:extLst>
              <a:ext uri="{FF2B5EF4-FFF2-40B4-BE49-F238E27FC236}">
                <a16:creationId xmlns:a16="http://schemas.microsoft.com/office/drawing/2014/main" id="{2B0528D9-D959-9817-889D-77846CDAD246}"/>
              </a:ext>
            </a:extLst>
          </p:cNvPr>
          <p:cNvSpPr/>
          <p:nvPr/>
        </p:nvSpPr>
        <p:spPr>
          <a:xfrm>
            <a:off x="7149749" y="1373588"/>
            <a:ext cx="1395175" cy="802073"/>
          </a:xfrm>
          <a:prstGeom prst="flowChartOffpageConnector">
            <a:avLst/>
          </a:prstGeom>
          <a:solidFill>
            <a:srgbClr val="ED14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506;p21">
            <a:extLst>
              <a:ext uri="{FF2B5EF4-FFF2-40B4-BE49-F238E27FC236}">
                <a16:creationId xmlns:a16="http://schemas.microsoft.com/office/drawing/2014/main" id="{8DF53A61-251A-11BB-BEFA-871F4E7D7C1F}"/>
              </a:ext>
            </a:extLst>
          </p:cNvPr>
          <p:cNvSpPr/>
          <p:nvPr/>
        </p:nvSpPr>
        <p:spPr>
          <a:xfrm>
            <a:off x="8772630" y="1373588"/>
            <a:ext cx="1395175" cy="802073"/>
          </a:xfrm>
          <a:prstGeom prst="flowChartOffpageConnector">
            <a:avLst/>
          </a:prstGeom>
          <a:solidFill>
            <a:srgbClr val="7B83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29538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B9692-F834-E6D4-8C48-FAB6F3906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I2C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81F8895-A957-4082-AE24-7B101C4F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22</a:t>
            </a:fld>
            <a:endParaRPr lang="pt-BR" dirty="0"/>
          </a:p>
        </p:txBody>
      </p:sp>
      <p:grpSp>
        <p:nvGrpSpPr>
          <p:cNvPr id="5" name="Google Shape;513;p22">
            <a:extLst>
              <a:ext uri="{FF2B5EF4-FFF2-40B4-BE49-F238E27FC236}">
                <a16:creationId xmlns:a16="http://schemas.microsoft.com/office/drawing/2014/main" id="{C64BDCE5-4F24-5FE0-1E9C-32BCAD7A97C6}"/>
              </a:ext>
            </a:extLst>
          </p:cNvPr>
          <p:cNvGrpSpPr/>
          <p:nvPr/>
        </p:nvGrpSpPr>
        <p:grpSpPr>
          <a:xfrm>
            <a:off x="1971618" y="1352233"/>
            <a:ext cx="3393254" cy="623456"/>
            <a:chOff x="1063278" y="548680"/>
            <a:chExt cx="3393254" cy="623456"/>
          </a:xfrm>
        </p:grpSpPr>
        <p:sp>
          <p:nvSpPr>
            <p:cNvPr id="6" name="Google Shape;514;p22">
              <a:extLst>
                <a:ext uri="{FF2B5EF4-FFF2-40B4-BE49-F238E27FC236}">
                  <a16:creationId xmlns:a16="http://schemas.microsoft.com/office/drawing/2014/main" id="{307EFA59-1ADE-4679-63B7-F56B678D2239}"/>
                </a:ext>
              </a:extLst>
            </p:cNvPr>
            <p:cNvSpPr/>
            <p:nvPr/>
          </p:nvSpPr>
          <p:spPr>
            <a:xfrm>
              <a:off x="1276113" y="548680"/>
              <a:ext cx="3180419" cy="623456"/>
            </a:xfrm>
            <a:prstGeom prst="rect">
              <a:avLst/>
            </a:prstGeom>
            <a:solidFill>
              <a:srgbClr val="D8E2F3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Inter-Integrated Circuit (I2C), desenvolvido pela Philips em 1982</a:t>
              </a:r>
              <a:endParaRPr/>
            </a:p>
          </p:txBody>
        </p:sp>
        <p:sp>
          <p:nvSpPr>
            <p:cNvPr id="7" name="Google Shape;515;p22">
              <a:extLst>
                <a:ext uri="{FF2B5EF4-FFF2-40B4-BE49-F238E27FC236}">
                  <a16:creationId xmlns:a16="http://schemas.microsoft.com/office/drawing/2014/main" id="{B4547CD5-5A52-D56E-FB01-F42F77830F79}"/>
                </a:ext>
              </a:extLst>
            </p:cNvPr>
            <p:cNvSpPr/>
            <p:nvPr/>
          </p:nvSpPr>
          <p:spPr>
            <a:xfrm>
              <a:off x="1063278" y="548680"/>
              <a:ext cx="212834" cy="623456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" name="Google Shape;516;p22">
            <a:extLst>
              <a:ext uri="{FF2B5EF4-FFF2-40B4-BE49-F238E27FC236}">
                <a16:creationId xmlns:a16="http://schemas.microsoft.com/office/drawing/2014/main" id="{397CD5BC-F520-2ACD-6291-E7E5E609C799}"/>
              </a:ext>
            </a:extLst>
          </p:cNvPr>
          <p:cNvGrpSpPr/>
          <p:nvPr/>
        </p:nvGrpSpPr>
        <p:grpSpPr>
          <a:xfrm>
            <a:off x="1971618" y="2335001"/>
            <a:ext cx="3393254" cy="623456"/>
            <a:chOff x="1063278" y="1818112"/>
            <a:chExt cx="3393254" cy="623456"/>
          </a:xfrm>
        </p:grpSpPr>
        <p:sp>
          <p:nvSpPr>
            <p:cNvPr id="9" name="Google Shape;517;p22">
              <a:extLst>
                <a:ext uri="{FF2B5EF4-FFF2-40B4-BE49-F238E27FC236}">
                  <a16:creationId xmlns:a16="http://schemas.microsoft.com/office/drawing/2014/main" id="{AEDE890E-3A6D-A060-82F9-AAB611E0A4EE}"/>
                </a:ext>
              </a:extLst>
            </p:cNvPr>
            <p:cNvSpPr/>
            <p:nvPr/>
          </p:nvSpPr>
          <p:spPr>
            <a:xfrm>
              <a:off x="1276113" y="1818112"/>
              <a:ext cx="3180419" cy="62345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Usado para comunicação de cura distância (alguns centímetros)</a:t>
              </a:r>
              <a:endParaRPr/>
            </a:p>
          </p:txBody>
        </p:sp>
        <p:sp>
          <p:nvSpPr>
            <p:cNvPr id="10" name="Google Shape;518;p22">
              <a:extLst>
                <a:ext uri="{FF2B5EF4-FFF2-40B4-BE49-F238E27FC236}">
                  <a16:creationId xmlns:a16="http://schemas.microsoft.com/office/drawing/2014/main" id="{E2F7A0AE-25D8-AA29-7CE3-63EBAE3B3472}"/>
                </a:ext>
              </a:extLst>
            </p:cNvPr>
            <p:cNvSpPr/>
            <p:nvPr/>
          </p:nvSpPr>
          <p:spPr>
            <a:xfrm>
              <a:off x="1063278" y="1818112"/>
              <a:ext cx="212834" cy="623456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" name="Google Shape;519;p22">
            <a:extLst>
              <a:ext uri="{FF2B5EF4-FFF2-40B4-BE49-F238E27FC236}">
                <a16:creationId xmlns:a16="http://schemas.microsoft.com/office/drawing/2014/main" id="{886165DC-B946-A390-ED6F-CC719221CF9B}"/>
              </a:ext>
            </a:extLst>
          </p:cNvPr>
          <p:cNvGrpSpPr/>
          <p:nvPr/>
        </p:nvGrpSpPr>
        <p:grpSpPr>
          <a:xfrm>
            <a:off x="1971618" y="3317769"/>
            <a:ext cx="3393254" cy="623456"/>
            <a:chOff x="1063278" y="3087544"/>
            <a:chExt cx="3393254" cy="623456"/>
          </a:xfrm>
        </p:grpSpPr>
        <p:sp>
          <p:nvSpPr>
            <p:cNvPr id="12" name="Google Shape;520;p22">
              <a:extLst>
                <a:ext uri="{FF2B5EF4-FFF2-40B4-BE49-F238E27FC236}">
                  <a16:creationId xmlns:a16="http://schemas.microsoft.com/office/drawing/2014/main" id="{223E173E-AF89-E7F1-087B-09D9E5F308D2}"/>
                </a:ext>
              </a:extLst>
            </p:cNvPr>
            <p:cNvSpPr/>
            <p:nvPr/>
          </p:nvSpPr>
          <p:spPr>
            <a:xfrm>
              <a:off x="1276113" y="3087544"/>
              <a:ext cx="3180419" cy="623456"/>
            </a:xfrm>
            <a:prstGeom prst="rect">
              <a:avLst/>
            </a:prstGeom>
            <a:solidFill>
              <a:srgbClr val="EDEDED"/>
            </a:solidFill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Comunicação bidirecional, Half Duplex, com diferentes velocidades entre os periféricos</a:t>
              </a:r>
              <a:endParaRPr/>
            </a:p>
          </p:txBody>
        </p:sp>
        <p:sp>
          <p:nvSpPr>
            <p:cNvPr id="13" name="Google Shape;521;p22">
              <a:extLst>
                <a:ext uri="{FF2B5EF4-FFF2-40B4-BE49-F238E27FC236}">
                  <a16:creationId xmlns:a16="http://schemas.microsoft.com/office/drawing/2014/main" id="{2BBA905D-0CCA-D1C5-972C-6EE0C46395A8}"/>
                </a:ext>
              </a:extLst>
            </p:cNvPr>
            <p:cNvSpPr/>
            <p:nvPr/>
          </p:nvSpPr>
          <p:spPr>
            <a:xfrm>
              <a:off x="1063278" y="3087544"/>
              <a:ext cx="212834" cy="623456"/>
            </a:xfrm>
            <a:prstGeom prst="rect">
              <a:avLst/>
            </a:prstGeom>
            <a:solidFill>
              <a:schemeClr val="accent3"/>
            </a:solidFill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Google Shape;522;p22">
            <a:extLst>
              <a:ext uri="{FF2B5EF4-FFF2-40B4-BE49-F238E27FC236}">
                <a16:creationId xmlns:a16="http://schemas.microsoft.com/office/drawing/2014/main" id="{FD5ACA68-E7BF-23E0-257C-CBF663A10EE2}"/>
              </a:ext>
            </a:extLst>
          </p:cNvPr>
          <p:cNvGrpSpPr/>
          <p:nvPr/>
        </p:nvGrpSpPr>
        <p:grpSpPr>
          <a:xfrm>
            <a:off x="1971617" y="4300537"/>
            <a:ext cx="3393254" cy="623456"/>
            <a:chOff x="1063277" y="4356976"/>
            <a:chExt cx="3393254" cy="623456"/>
          </a:xfrm>
        </p:grpSpPr>
        <p:sp>
          <p:nvSpPr>
            <p:cNvPr id="15" name="Google Shape;523;p22">
              <a:extLst>
                <a:ext uri="{FF2B5EF4-FFF2-40B4-BE49-F238E27FC236}">
                  <a16:creationId xmlns:a16="http://schemas.microsoft.com/office/drawing/2014/main" id="{B3314EAD-F107-62C4-591C-76A925F7AA43}"/>
                </a:ext>
              </a:extLst>
            </p:cNvPr>
            <p:cNvSpPr/>
            <p:nvPr/>
          </p:nvSpPr>
          <p:spPr>
            <a:xfrm>
              <a:off x="1276112" y="4356976"/>
              <a:ext cx="3180419" cy="623456"/>
            </a:xfrm>
            <a:prstGeom prst="rect">
              <a:avLst/>
            </a:prstGeom>
            <a:solidFill>
              <a:srgbClr val="FFF2CC"/>
            </a:solidFill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 comunicação é feita por dois “fios”;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1">
                  <a:solidFill>
                    <a:srgbClr val="ED145B"/>
                  </a:solidFill>
                  <a:latin typeface="Arial"/>
                  <a:ea typeface="Arial"/>
                  <a:cs typeface="Arial"/>
                  <a:sym typeface="Arial"/>
                </a:rPr>
                <a:t>SCL</a:t>
              </a:r>
              <a:r>
                <a:rPr lang="pt-BR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🡪 Serial Clock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1">
                  <a:solidFill>
                    <a:srgbClr val="ED145B"/>
                  </a:solidFill>
                  <a:latin typeface="Arial"/>
                  <a:ea typeface="Arial"/>
                  <a:cs typeface="Arial"/>
                  <a:sym typeface="Arial"/>
                </a:rPr>
                <a:t>DAS</a:t>
              </a:r>
              <a:r>
                <a:rPr lang="pt-BR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🡪 Serial Data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24;p22">
              <a:extLst>
                <a:ext uri="{FF2B5EF4-FFF2-40B4-BE49-F238E27FC236}">
                  <a16:creationId xmlns:a16="http://schemas.microsoft.com/office/drawing/2014/main" id="{1E20CCF5-D178-8FC7-5664-84BAC64A32D3}"/>
                </a:ext>
              </a:extLst>
            </p:cNvPr>
            <p:cNvSpPr/>
            <p:nvPr/>
          </p:nvSpPr>
          <p:spPr>
            <a:xfrm>
              <a:off x="1063277" y="4356976"/>
              <a:ext cx="212834" cy="623456"/>
            </a:xfrm>
            <a:prstGeom prst="rect">
              <a:avLst/>
            </a:prstGeom>
            <a:solidFill>
              <a:schemeClr val="accent4"/>
            </a:solidFill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" name="Google Shape;525;p22" descr="undefined">
            <a:extLst>
              <a:ext uri="{FF2B5EF4-FFF2-40B4-BE49-F238E27FC236}">
                <a16:creationId xmlns:a16="http://schemas.microsoft.com/office/drawing/2014/main" id="{F8B4A1DF-F772-B514-910D-B6646877DE2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52904" y="1178848"/>
            <a:ext cx="4968552" cy="238594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526;p22">
            <a:extLst>
              <a:ext uri="{FF2B5EF4-FFF2-40B4-BE49-F238E27FC236}">
                <a16:creationId xmlns:a16="http://schemas.microsoft.com/office/drawing/2014/main" id="{E2768F5F-CB3B-46E2-BB16-AFC688230022}"/>
              </a:ext>
            </a:extLst>
          </p:cNvPr>
          <p:cNvSpPr txBox="1"/>
          <p:nvPr/>
        </p:nvSpPr>
        <p:spPr>
          <a:xfrm>
            <a:off x="6337488" y="4033525"/>
            <a:ext cx="3563888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https://en.wikipedia.org/wiki/I%C2%B2C#/media/File:I2C_controller-target.svg</a:t>
            </a:r>
            <a:endParaRPr/>
          </a:p>
        </p:txBody>
      </p:sp>
      <p:pic>
        <p:nvPicPr>
          <p:cNvPr id="19" name="Google Shape;527;p22" descr="Vetor de Arduino Uno board used for robotic coding training do Stock |  Adobe Stock">
            <a:extLst>
              <a:ext uri="{FF2B5EF4-FFF2-40B4-BE49-F238E27FC236}">
                <a16:creationId xmlns:a16="http://schemas.microsoft.com/office/drawing/2014/main" id="{4B19DC9E-C2C6-4675-0DFB-0D3BAFA0132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6960" y="4133553"/>
            <a:ext cx="3503848" cy="249466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528;p22">
            <a:extLst>
              <a:ext uri="{FF2B5EF4-FFF2-40B4-BE49-F238E27FC236}">
                <a16:creationId xmlns:a16="http://schemas.microsoft.com/office/drawing/2014/main" id="{D8E2BD98-D501-5E32-BF94-458782DDECDD}"/>
              </a:ext>
            </a:extLst>
          </p:cNvPr>
          <p:cNvSpPr/>
          <p:nvPr/>
        </p:nvSpPr>
        <p:spPr>
          <a:xfrm>
            <a:off x="7255996" y="3941881"/>
            <a:ext cx="269116" cy="699161"/>
          </a:xfrm>
          <a:prstGeom prst="rect">
            <a:avLst/>
          </a:prstGeom>
          <a:noFill/>
          <a:ln w="57150" cap="flat" cmpd="sng">
            <a:solidFill>
              <a:srgbClr val="ED265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529;p22">
            <a:extLst>
              <a:ext uri="{FF2B5EF4-FFF2-40B4-BE49-F238E27FC236}">
                <a16:creationId xmlns:a16="http://schemas.microsoft.com/office/drawing/2014/main" id="{912E8C2A-0AFE-9208-E2B3-C77FAF9D860D}"/>
              </a:ext>
            </a:extLst>
          </p:cNvPr>
          <p:cNvSpPr txBox="1"/>
          <p:nvPr/>
        </p:nvSpPr>
        <p:spPr>
          <a:xfrm>
            <a:off x="7122172" y="3564904"/>
            <a:ext cx="8058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ED145B"/>
                </a:solidFill>
                <a:latin typeface="Arial"/>
                <a:ea typeface="Arial"/>
                <a:cs typeface="Arial"/>
                <a:sym typeface="Arial"/>
              </a:rPr>
              <a:t>I2C</a:t>
            </a:r>
            <a:endParaRPr sz="1800" b="1">
              <a:solidFill>
                <a:srgbClr val="ED14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530;p22">
            <a:extLst>
              <a:ext uri="{FF2B5EF4-FFF2-40B4-BE49-F238E27FC236}">
                <a16:creationId xmlns:a16="http://schemas.microsoft.com/office/drawing/2014/main" id="{B00DD4EE-CBC1-E862-C72D-AB0027AE3CE3}"/>
              </a:ext>
            </a:extLst>
          </p:cNvPr>
          <p:cNvSpPr/>
          <p:nvPr/>
        </p:nvSpPr>
        <p:spPr>
          <a:xfrm>
            <a:off x="9229320" y="6020321"/>
            <a:ext cx="269116" cy="699161"/>
          </a:xfrm>
          <a:prstGeom prst="rect">
            <a:avLst/>
          </a:prstGeom>
          <a:noFill/>
          <a:ln w="57150" cap="flat" cmpd="sng">
            <a:solidFill>
              <a:srgbClr val="ED265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531;p22">
            <a:extLst>
              <a:ext uri="{FF2B5EF4-FFF2-40B4-BE49-F238E27FC236}">
                <a16:creationId xmlns:a16="http://schemas.microsoft.com/office/drawing/2014/main" id="{E8D2380E-7212-88C5-686C-F93948139A51}"/>
              </a:ext>
            </a:extLst>
          </p:cNvPr>
          <p:cNvSpPr txBox="1"/>
          <p:nvPr/>
        </p:nvSpPr>
        <p:spPr>
          <a:xfrm>
            <a:off x="9095496" y="5643344"/>
            <a:ext cx="8058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ED145B"/>
                </a:solidFill>
                <a:latin typeface="Arial"/>
                <a:ea typeface="Arial"/>
                <a:cs typeface="Arial"/>
                <a:sym typeface="Arial"/>
              </a:rPr>
              <a:t>I2C</a:t>
            </a:r>
            <a:endParaRPr sz="1800" b="1">
              <a:solidFill>
                <a:srgbClr val="ED14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" name="Google Shape;532;p22">
            <a:extLst>
              <a:ext uri="{FF2B5EF4-FFF2-40B4-BE49-F238E27FC236}">
                <a16:creationId xmlns:a16="http://schemas.microsoft.com/office/drawing/2014/main" id="{262DE5C0-3101-1AB9-5615-93C760DE9DCD}"/>
              </a:ext>
            </a:extLst>
          </p:cNvPr>
          <p:cNvGrpSpPr/>
          <p:nvPr/>
        </p:nvGrpSpPr>
        <p:grpSpPr>
          <a:xfrm>
            <a:off x="1971617" y="5283304"/>
            <a:ext cx="3393254" cy="1388160"/>
            <a:chOff x="1063277" y="5626407"/>
            <a:chExt cx="3393254" cy="623456"/>
          </a:xfrm>
        </p:grpSpPr>
        <p:sp>
          <p:nvSpPr>
            <p:cNvPr id="25" name="Google Shape;533;p22">
              <a:extLst>
                <a:ext uri="{FF2B5EF4-FFF2-40B4-BE49-F238E27FC236}">
                  <a16:creationId xmlns:a16="http://schemas.microsoft.com/office/drawing/2014/main" id="{87B0857A-2493-8F5F-F7DD-82EFF275034C}"/>
                </a:ext>
              </a:extLst>
            </p:cNvPr>
            <p:cNvSpPr/>
            <p:nvPr/>
          </p:nvSpPr>
          <p:spPr>
            <a:xfrm>
              <a:off x="1276112" y="5626407"/>
              <a:ext cx="3180419" cy="623456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 Arduino, os pinos são mapeados como: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A4 - SDA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A5 - SCL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16 - SDA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17 – SCL</a:t>
              </a:r>
              <a:endParaRPr/>
            </a:p>
          </p:txBody>
        </p:sp>
        <p:sp>
          <p:nvSpPr>
            <p:cNvPr id="26" name="Google Shape;534;p22">
              <a:extLst>
                <a:ext uri="{FF2B5EF4-FFF2-40B4-BE49-F238E27FC236}">
                  <a16:creationId xmlns:a16="http://schemas.microsoft.com/office/drawing/2014/main" id="{EDCFD4E7-DCCE-08AD-DD80-B869A44F18E1}"/>
                </a:ext>
              </a:extLst>
            </p:cNvPr>
            <p:cNvSpPr/>
            <p:nvPr/>
          </p:nvSpPr>
          <p:spPr>
            <a:xfrm>
              <a:off x="1063277" y="5626407"/>
              <a:ext cx="212834" cy="623456"/>
            </a:xfrm>
            <a:prstGeom prst="rect">
              <a:avLst/>
            </a:prstGeom>
            <a:solidFill>
              <a:schemeClr val="accent5"/>
            </a:solidFill>
            <a:ln w="127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2639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B9692-F834-E6D4-8C48-FAB6F3906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I2C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81F8895-A957-4082-AE24-7B101C4F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23</a:t>
            </a:fld>
            <a:endParaRPr lang="pt-BR" dirty="0"/>
          </a:p>
        </p:txBody>
      </p:sp>
      <p:pic>
        <p:nvPicPr>
          <p:cNvPr id="5" name="Google Shape;541;p23">
            <a:extLst>
              <a:ext uri="{FF2B5EF4-FFF2-40B4-BE49-F238E27FC236}">
                <a16:creationId xmlns:a16="http://schemas.microsoft.com/office/drawing/2014/main" id="{14987FB5-7032-2730-305F-D25E50A0A04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10058" y="4639760"/>
            <a:ext cx="7641204" cy="2043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Google Shape;542;p23">
            <a:extLst>
              <a:ext uri="{FF2B5EF4-FFF2-40B4-BE49-F238E27FC236}">
                <a16:creationId xmlns:a16="http://schemas.microsoft.com/office/drawing/2014/main" id="{CC5B652B-DF50-8685-472D-6EC18BB054F8}"/>
              </a:ext>
            </a:extLst>
          </p:cNvPr>
          <p:cNvCxnSpPr>
            <a:cxnSpLocks/>
          </p:cNvCxnSpPr>
          <p:nvPr/>
        </p:nvCxnSpPr>
        <p:spPr>
          <a:xfrm flipH="1">
            <a:off x="2746899" y="1540620"/>
            <a:ext cx="5997300" cy="3000"/>
          </a:xfrm>
          <a:prstGeom prst="straightConnector1">
            <a:avLst/>
          </a:prstGeom>
          <a:noFill/>
          <a:ln w="9525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545;p23">
            <a:extLst>
              <a:ext uri="{FF2B5EF4-FFF2-40B4-BE49-F238E27FC236}">
                <a16:creationId xmlns:a16="http://schemas.microsoft.com/office/drawing/2014/main" id="{E5D399F1-261B-B075-9DC9-760FE9D1AE29}"/>
              </a:ext>
            </a:extLst>
          </p:cNvPr>
          <p:cNvSpPr/>
          <p:nvPr/>
        </p:nvSpPr>
        <p:spPr>
          <a:xfrm>
            <a:off x="3333645" y="1205694"/>
            <a:ext cx="765755" cy="665426"/>
          </a:xfrm>
          <a:custGeom>
            <a:avLst/>
            <a:gdLst/>
            <a:ahLst/>
            <a:cxnLst/>
            <a:rect l="l" t="t" r="r" b="b"/>
            <a:pathLst>
              <a:path w="6244389" h="5426243" extrusionOk="0">
                <a:moveTo>
                  <a:pt x="1552073" y="0"/>
                </a:moveTo>
                <a:lnTo>
                  <a:pt x="4704347" y="12032"/>
                </a:lnTo>
                <a:lnTo>
                  <a:pt x="6244389" y="2755232"/>
                </a:lnTo>
                <a:lnTo>
                  <a:pt x="4704347" y="5414211"/>
                </a:lnTo>
                <a:lnTo>
                  <a:pt x="1564105" y="5426243"/>
                </a:lnTo>
                <a:lnTo>
                  <a:pt x="0" y="2731169"/>
                </a:lnTo>
                <a:lnTo>
                  <a:pt x="1552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546;p23">
            <a:extLst>
              <a:ext uri="{FF2B5EF4-FFF2-40B4-BE49-F238E27FC236}">
                <a16:creationId xmlns:a16="http://schemas.microsoft.com/office/drawing/2014/main" id="{320F0523-9C11-8B68-591F-B813E31F7DA0}"/>
              </a:ext>
            </a:extLst>
          </p:cNvPr>
          <p:cNvSpPr/>
          <p:nvPr/>
        </p:nvSpPr>
        <p:spPr>
          <a:xfrm>
            <a:off x="4686283" y="1210857"/>
            <a:ext cx="765755" cy="665426"/>
          </a:xfrm>
          <a:custGeom>
            <a:avLst/>
            <a:gdLst/>
            <a:ahLst/>
            <a:cxnLst/>
            <a:rect l="l" t="t" r="r" b="b"/>
            <a:pathLst>
              <a:path w="6244389" h="5426243" extrusionOk="0">
                <a:moveTo>
                  <a:pt x="1552073" y="0"/>
                </a:moveTo>
                <a:lnTo>
                  <a:pt x="4704347" y="12032"/>
                </a:lnTo>
                <a:lnTo>
                  <a:pt x="6244389" y="2755232"/>
                </a:lnTo>
                <a:lnTo>
                  <a:pt x="4704347" y="5414211"/>
                </a:lnTo>
                <a:lnTo>
                  <a:pt x="1564105" y="5426243"/>
                </a:lnTo>
                <a:lnTo>
                  <a:pt x="0" y="2731169"/>
                </a:lnTo>
                <a:lnTo>
                  <a:pt x="1552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547;p23">
            <a:extLst>
              <a:ext uri="{FF2B5EF4-FFF2-40B4-BE49-F238E27FC236}">
                <a16:creationId xmlns:a16="http://schemas.microsoft.com/office/drawing/2014/main" id="{6B92E700-FCC4-F882-9326-4F6F3D37713D}"/>
              </a:ext>
            </a:extLst>
          </p:cNvPr>
          <p:cNvSpPr/>
          <p:nvPr/>
        </p:nvSpPr>
        <p:spPr>
          <a:xfrm>
            <a:off x="7391560" y="1205694"/>
            <a:ext cx="765755" cy="665426"/>
          </a:xfrm>
          <a:custGeom>
            <a:avLst/>
            <a:gdLst/>
            <a:ahLst/>
            <a:cxnLst/>
            <a:rect l="l" t="t" r="r" b="b"/>
            <a:pathLst>
              <a:path w="6244389" h="5426243" extrusionOk="0">
                <a:moveTo>
                  <a:pt x="1552073" y="0"/>
                </a:moveTo>
                <a:lnTo>
                  <a:pt x="4704347" y="12032"/>
                </a:lnTo>
                <a:lnTo>
                  <a:pt x="6244389" y="2755232"/>
                </a:lnTo>
                <a:lnTo>
                  <a:pt x="4704347" y="5414211"/>
                </a:lnTo>
                <a:lnTo>
                  <a:pt x="1564105" y="5426243"/>
                </a:lnTo>
                <a:lnTo>
                  <a:pt x="0" y="2731169"/>
                </a:lnTo>
                <a:lnTo>
                  <a:pt x="155207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543;p23">
            <a:extLst>
              <a:ext uri="{FF2B5EF4-FFF2-40B4-BE49-F238E27FC236}">
                <a16:creationId xmlns:a16="http://schemas.microsoft.com/office/drawing/2014/main" id="{9FDBE219-0D68-5A21-CBE4-BE4597CD693A}"/>
              </a:ext>
            </a:extLst>
          </p:cNvPr>
          <p:cNvSpPr/>
          <p:nvPr/>
        </p:nvSpPr>
        <p:spPr>
          <a:xfrm>
            <a:off x="8744200" y="1205694"/>
            <a:ext cx="765755" cy="665426"/>
          </a:xfrm>
          <a:custGeom>
            <a:avLst/>
            <a:gdLst/>
            <a:ahLst/>
            <a:cxnLst/>
            <a:rect l="l" t="t" r="r" b="b"/>
            <a:pathLst>
              <a:path w="6244389" h="5426243" extrusionOk="0">
                <a:moveTo>
                  <a:pt x="1552073" y="0"/>
                </a:moveTo>
                <a:lnTo>
                  <a:pt x="4704347" y="12032"/>
                </a:lnTo>
                <a:lnTo>
                  <a:pt x="6244389" y="2755232"/>
                </a:lnTo>
                <a:lnTo>
                  <a:pt x="4704347" y="5414211"/>
                </a:lnTo>
                <a:lnTo>
                  <a:pt x="1564105" y="5426243"/>
                </a:lnTo>
                <a:lnTo>
                  <a:pt x="0" y="2731169"/>
                </a:lnTo>
                <a:lnTo>
                  <a:pt x="155207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544;p23">
            <a:extLst>
              <a:ext uri="{FF2B5EF4-FFF2-40B4-BE49-F238E27FC236}">
                <a16:creationId xmlns:a16="http://schemas.microsoft.com/office/drawing/2014/main" id="{37C58A48-4BAC-53C9-9DBF-0843A5E40A41}"/>
              </a:ext>
            </a:extLst>
          </p:cNvPr>
          <p:cNvSpPr/>
          <p:nvPr/>
        </p:nvSpPr>
        <p:spPr>
          <a:xfrm>
            <a:off x="1981006" y="1205694"/>
            <a:ext cx="765755" cy="665426"/>
          </a:xfrm>
          <a:custGeom>
            <a:avLst/>
            <a:gdLst/>
            <a:ahLst/>
            <a:cxnLst/>
            <a:rect l="l" t="t" r="r" b="b"/>
            <a:pathLst>
              <a:path w="6244389" h="5426243" extrusionOk="0">
                <a:moveTo>
                  <a:pt x="1552073" y="0"/>
                </a:moveTo>
                <a:lnTo>
                  <a:pt x="4704347" y="12032"/>
                </a:lnTo>
                <a:lnTo>
                  <a:pt x="6244389" y="2755232"/>
                </a:lnTo>
                <a:lnTo>
                  <a:pt x="4704347" y="5414211"/>
                </a:lnTo>
                <a:lnTo>
                  <a:pt x="1564105" y="5426243"/>
                </a:lnTo>
                <a:lnTo>
                  <a:pt x="0" y="2731169"/>
                </a:lnTo>
                <a:lnTo>
                  <a:pt x="15520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548;p23">
            <a:extLst>
              <a:ext uri="{FF2B5EF4-FFF2-40B4-BE49-F238E27FC236}">
                <a16:creationId xmlns:a16="http://schemas.microsoft.com/office/drawing/2014/main" id="{FBEAB06F-0CE0-1757-AD77-6AA30FDA2D17}"/>
              </a:ext>
            </a:extLst>
          </p:cNvPr>
          <p:cNvSpPr/>
          <p:nvPr/>
        </p:nvSpPr>
        <p:spPr>
          <a:xfrm>
            <a:off x="1702383" y="2296728"/>
            <a:ext cx="1323000" cy="20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14313" marR="0" lvl="0" indent="-214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pt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 ocorre quando um node coloca o Sinal SDA em baixa, seguido pelo sinal SCL;</a:t>
            </a:r>
            <a:endParaRPr/>
          </a:p>
          <a:p>
            <a:pPr marL="214313" marR="0" lvl="0" indent="-214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pt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Isso indica que aquele node está requisitando o barramento;</a:t>
            </a:r>
            <a:endParaRPr/>
          </a:p>
          <a:p>
            <a:pPr marL="214313" marR="0" lvl="0" indent="-214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pt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seguida, ele fornece o sinal de sincronismo no pino SCL;</a:t>
            </a:r>
            <a:endParaRPr/>
          </a:p>
        </p:txBody>
      </p:sp>
      <p:sp>
        <p:nvSpPr>
          <p:cNvPr id="13" name="Google Shape;549;p23">
            <a:extLst>
              <a:ext uri="{FF2B5EF4-FFF2-40B4-BE49-F238E27FC236}">
                <a16:creationId xmlns:a16="http://schemas.microsoft.com/office/drawing/2014/main" id="{6FA318FB-B423-0333-DDBF-66861CD52733}"/>
              </a:ext>
            </a:extLst>
          </p:cNvPr>
          <p:cNvSpPr/>
          <p:nvPr/>
        </p:nvSpPr>
        <p:spPr>
          <a:xfrm>
            <a:off x="6038922" y="1205694"/>
            <a:ext cx="765755" cy="665426"/>
          </a:xfrm>
          <a:custGeom>
            <a:avLst/>
            <a:gdLst/>
            <a:ahLst/>
            <a:cxnLst/>
            <a:rect l="l" t="t" r="r" b="b"/>
            <a:pathLst>
              <a:path w="6244389" h="5426243" extrusionOk="0">
                <a:moveTo>
                  <a:pt x="1552073" y="0"/>
                </a:moveTo>
                <a:lnTo>
                  <a:pt x="4704347" y="12032"/>
                </a:lnTo>
                <a:lnTo>
                  <a:pt x="6244389" y="2755232"/>
                </a:lnTo>
                <a:lnTo>
                  <a:pt x="4704347" y="5414211"/>
                </a:lnTo>
                <a:lnTo>
                  <a:pt x="1564105" y="5426243"/>
                </a:lnTo>
                <a:lnTo>
                  <a:pt x="0" y="2731169"/>
                </a:lnTo>
                <a:lnTo>
                  <a:pt x="1552073" y="0"/>
                </a:lnTo>
                <a:close/>
              </a:path>
            </a:pathLst>
          </a:custGeom>
          <a:solidFill>
            <a:srgbClr val="ED26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550;p23">
            <a:extLst>
              <a:ext uri="{FF2B5EF4-FFF2-40B4-BE49-F238E27FC236}">
                <a16:creationId xmlns:a16="http://schemas.microsoft.com/office/drawing/2014/main" id="{AF3BCEBF-A31B-A93D-570A-109281C9F39F}"/>
              </a:ext>
            </a:extLst>
          </p:cNvPr>
          <p:cNvSpPr/>
          <p:nvPr/>
        </p:nvSpPr>
        <p:spPr>
          <a:xfrm>
            <a:off x="3055022" y="2296728"/>
            <a:ext cx="1323000" cy="20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14313" marR="0" lvl="0" indent="-214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pt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Seguida, ele informa o endereço do periférico com quem quer falar;</a:t>
            </a:r>
            <a:endParaRPr/>
          </a:p>
          <a:p>
            <a:pPr marL="214313" marR="0" lvl="0" indent="-214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pt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Normalmente, o endereço possui 7 bits, MSB;</a:t>
            </a:r>
            <a:endParaRPr/>
          </a:p>
          <a:p>
            <a:pPr marL="214313" marR="0" lvl="0" indent="-214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pt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Endereços podem ser “hard coded” ou parcialmente configuráveis por jumpers.</a:t>
            </a:r>
            <a:endParaRPr/>
          </a:p>
        </p:txBody>
      </p:sp>
      <p:sp>
        <p:nvSpPr>
          <p:cNvPr id="15" name="Google Shape;551;p23">
            <a:extLst>
              <a:ext uri="{FF2B5EF4-FFF2-40B4-BE49-F238E27FC236}">
                <a16:creationId xmlns:a16="http://schemas.microsoft.com/office/drawing/2014/main" id="{FFCF881F-5BC7-7F58-ECBB-9F47A9610062}"/>
              </a:ext>
            </a:extLst>
          </p:cNvPr>
          <p:cNvSpPr/>
          <p:nvPr/>
        </p:nvSpPr>
        <p:spPr>
          <a:xfrm>
            <a:off x="4407659" y="2296728"/>
            <a:ext cx="1383535" cy="20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14313" marR="0" lvl="0" indent="-214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pt-BR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R/W indica </a:t>
            </a:r>
            <a:r>
              <a:rPr lang="pt-BR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r>
              <a:rPr lang="pt-BR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lang="pt-BR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Write;</a:t>
            </a:r>
            <a:endParaRPr dirty="0"/>
          </a:p>
          <a:p>
            <a:pPr marL="214313" marR="0" lvl="0" indent="-214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pt-BR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0 - Controlador quer escreve no periférico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4313" marR="0" lvl="0" indent="-214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pt-BR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1 - Controlador quer ler do periférico</a:t>
            </a:r>
            <a:endParaRPr dirty="0"/>
          </a:p>
          <a:p>
            <a:pPr marL="214313" marR="0" lvl="0" indent="-214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pt-BR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 é enviado pelo receptor da mensagem:</a:t>
            </a:r>
            <a:endParaRPr dirty="0"/>
          </a:p>
          <a:p>
            <a:pPr marL="214313" marR="0" lvl="0" indent="-214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pt-BR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0 - Entendido;</a:t>
            </a:r>
            <a:endParaRPr dirty="0"/>
          </a:p>
          <a:p>
            <a:pPr marL="214313" marR="0" lvl="0" indent="-214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pt-BR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1 - Não Entendido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552;p23">
            <a:extLst>
              <a:ext uri="{FF2B5EF4-FFF2-40B4-BE49-F238E27FC236}">
                <a16:creationId xmlns:a16="http://schemas.microsoft.com/office/drawing/2014/main" id="{392ECABA-F0FC-3D94-76F8-FC20CCB861CF}"/>
              </a:ext>
            </a:extLst>
          </p:cNvPr>
          <p:cNvSpPr/>
          <p:nvPr/>
        </p:nvSpPr>
        <p:spPr>
          <a:xfrm>
            <a:off x="5760299" y="2296728"/>
            <a:ext cx="1323000" cy="20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14313" marR="0" lvl="0" indent="-214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pt-BR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 contendo a informação transferida entre o Controlador e o Periférico</a:t>
            </a:r>
            <a:endParaRPr dirty="0"/>
          </a:p>
          <a:p>
            <a:pPr marL="214313" marR="0" lvl="0" indent="-214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pt-BR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Mensagens de 8 bits, MSB</a:t>
            </a:r>
            <a:endParaRPr dirty="0"/>
          </a:p>
        </p:txBody>
      </p:sp>
      <p:sp>
        <p:nvSpPr>
          <p:cNvPr id="17" name="Google Shape;553;p23">
            <a:extLst>
              <a:ext uri="{FF2B5EF4-FFF2-40B4-BE49-F238E27FC236}">
                <a16:creationId xmlns:a16="http://schemas.microsoft.com/office/drawing/2014/main" id="{BC006F3D-AF0F-41D3-15B7-52534FB8E4C3}"/>
              </a:ext>
            </a:extLst>
          </p:cNvPr>
          <p:cNvSpPr/>
          <p:nvPr/>
        </p:nvSpPr>
        <p:spPr>
          <a:xfrm>
            <a:off x="7112937" y="2296728"/>
            <a:ext cx="1323000" cy="20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14313" marR="0" lvl="0" indent="-214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pt-BR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 é enviado pelo receptor da mensagem:</a:t>
            </a:r>
            <a:endParaRPr dirty="0"/>
          </a:p>
          <a:p>
            <a:pPr marL="214313" marR="0" lvl="0" indent="-214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pt-BR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0 - Entendido;</a:t>
            </a:r>
            <a:endParaRPr dirty="0"/>
          </a:p>
          <a:p>
            <a:pPr marL="214313" marR="0" lvl="0" indent="-214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pt-BR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1 - Não Entendido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554;p23">
            <a:extLst>
              <a:ext uri="{FF2B5EF4-FFF2-40B4-BE49-F238E27FC236}">
                <a16:creationId xmlns:a16="http://schemas.microsoft.com/office/drawing/2014/main" id="{02C0B35D-CA18-9624-BC99-FB40670FE9DF}"/>
              </a:ext>
            </a:extLst>
          </p:cNvPr>
          <p:cNvSpPr/>
          <p:nvPr/>
        </p:nvSpPr>
        <p:spPr>
          <a:xfrm>
            <a:off x="8465577" y="2296728"/>
            <a:ext cx="1323000" cy="20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14313" marR="0" lvl="0" indent="-214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pt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 ocorre quando um node coloca o Sinal SCL em alta, seguido pelo sinal SDA;</a:t>
            </a:r>
            <a:endParaRPr/>
          </a:p>
          <a:p>
            <a:pPr marL="214313" marR="0" lvl="0" indent="-214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pt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Isso indica que o barramento está livre;</a:t>
            </a:r>
            <a:endParaRPr/>
          </a:p>
        </p:txBody>
      </p:sp>
      <p:cxnSp>
        <p:nvCxnSpPr>
          <p:cNvPr id="19" name="Google Shape;555;p23">
            <a:extLst>
              <a:ext uri="{FF2B5EF4-FFF2-40B4-BE49-F238E27FC236}">
                <a16:creationId xmlns:a16="http://schemas.microsoft.com/office/drawing/2014/main" id="{20DEA357-B03F-03C4-8EF7-5C9376D5080C}"/>
              </a:ext>
            </a:extLst>
          </p:cNvPr>
          <p:cNvCxnSpPr>
            <a:cxnSpLocks/>
          </p:cNvCxnSpPr>
          <p:nvPr/>
        </p:nvCxnSpPr>
        <p:spPr>
          <a:xfrm>
            <a:off x="3040202" y="2296728"/>
            <a:ext cx="0" cy="20520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556;p23">
            <a:extLst>
              <a:ext uri="{FF2B5EF4-FFF2-40B4-BE49-F238E27FC236}">
                <a16:creationId xmlns:a16="http://schemas.microsoft.com/office/drawing/2014/main" id="{1A8C634C-A5E9-D658-4229-04E37C687A72}"/>
              </a:ext>
            </a:extLst>
          </p:cNvPr>
          <p:cNvCxnSpPr>
            <a:cxnSpLocks/>
          </p:cNvCxnSpPr>
          <p:nvPr/>
        </p:nvCxnSpPr>
        <p:spPr>
          <a:xfrm>
            <a:off x="4392841" y="2296728"/>
            <a:ext cx="0" cy="20520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" name="Google Shape;557;p23">
            <a:extLst>
              <a:ext uri="{FF2B5EF4-FFF2-40B4-BE49-F238E27FC236}">
                <a16:creationId xmlns:a16="http://schemas.microsoft.com/office/drawing/2014/main" id="{1BE847CF-E2B1-F11D-3838-C0302470F539}"/>
              </a:ext>
            </a:extLst>
          </p:cNvPr>
          <p:cNvCxnSpPr>
            <a:cxnSpLocks/>
          </p:cNvCxnSpPr>
          <p:nvPr/>
        </p:nvCxnSpPr>
        <p:spPr>
          <a:xfrm>
            <a:off x="5745479" y="2296728"/>
            <a:ext cx="0" cy="20520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" name="Google Shape;558;p23">
            <a:extLst>
              <a:ext uri="{FF2B5EF4-FFF2-40B4-BE49-F238E27FC236}">
                <a16:creationId xmlns:a16="http://schemas.microsoft.com/office/drawing/2014/main" id="{C85796A3-568C-92A4-4897-5951037DBDC5}"/>
              </a:ext>
            </a:extLst>
          </p:cNvPr>
          <p:cNvCxnSpPr>
            <a:cxnSpLocks/>
          </p:cNvCxnSpPr>
          <p:nvPr/>
        </p:nvCxnSpPr>
        <p:spPr>
          <a:xfrm>
            <a:off x="7098118" y="2296728"/>
            <a:ext cx="0" cy="20520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" name="Google Shape;559;p23">
            <a:extLst>
              <a:ext uri="{FF2B5EF4-FFF2-40B4-BE49-F238E27FC236}">
                <a16:creationId xmlns:a16="http://schemas.microsoft.com/office/drawing/2014/main" id="{EA7D2928-458A-8E2D-6F90-816CAB773F32}"/>
              </a:ext>
            </a:extLst>
          </p:cNvPr>
          <p:cNvCxnSpPr>
            <a:cxnSpLocks/>
          </p:cNvCxnSpPr>
          <p:nvPr/>
        </p:nvCxnSpPr>
        <p:spPr>
          <a:xfrm>
            <a:off x="8450756" y="2296728"/>
            <a:ext cx="0" cy="20520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560;p23">
            <a:extLst>
              <a:ext uri="{FF2B5EF4-FFF2-40B4-BE49-F238E27FC236}">
                <a16:creationId xmlns:a16="http://schemas.microsoft.com/office/drawing/2014/main" id="{26078D20-943E-3B32-7A5F-1812BEB7BA1A}"/>
              </a:ext>
            </a:extLst>
          </p:cNvPr>
          <p:cNvSpPr txBox="1"/>
          <p:nvPr/>
        </p:nvSpPr>
        <p:spPr>
          <a:xfrm>
            <a:off x="2053189" y="1934991"/>
            <a:ext cx="621389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/>
          </a:p>
        </p:txBody>
      </p:sp>
      <p:sp>
        <p:nvSpPr>
          <p:cNvPr id="25" name="Google Shape;561;p23">
            <a:extLst>
              <a:ext uri="{FF2B5EF4-FFF2-40B4-BE49-F238E27FC236}">
                <a16:creationId xmlns:a16="http://schemas.microsoft.com/office/drawing/2014/main" id="{EFF6B245-F855-D4AE-3463-80774885BF3C}"/>
              </a:ext>
            </a:extLst>
          </p:cNvPr>
          <p:cNvSpPr txBox="1"/>
          <p:nvPr/>
        </p:nvSpPr>
        <p:spPr>
          <a:xfrm>
            <a:off x="3131045" y="1934991"/>
            <a:ext cx="1170962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Slave Address</a:t>
            </a:r>
            <a:endParaRPr sz="135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562;p23">
            <a:extLst>
              <a:ext uri="{FF2B5EF4-FFF2-40B4-BE49-F238E27FC236}">
                <a16:creationId xmlns:a16="http://schemas.microsoft.com/office/drawing/2014/main" id="{D5C988A7-1F5A-B333-6BCB-7D90DFC78D4B}"/>
              </a:ext>
            </a:extLst>
          </p:cNvPr>
          <p:cNvSpPr txBox="1"/>
          <p:nvPr/>
        </p:nvSpPr>
        <p:spPr>
          <a:xfrm>
            <a:off x="4663442" y="1934991"/>
            <a:ext cx="811441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R/W Ack</a:t>
            </a:r>
            <a:endParaRPr sz="1350" b="1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563;p23">
            <a:extLst>
              <a:ext uri="{FF2B5EF4-FFF2-40B4-BE49-F238E27FC236}">
                <a16:creationId xmlns:a16="http://schemas.microsoft.com/office/drawing/2014/main" id="{E15A7770-6DA6-8D9B-B910-1EEE55CFE59C}"/>
              </a:ext>
            </a:extLst>
          </p:cNvPr>
          <p:cNvSpPr txBox="1"/>
          <p:nvPr/>
        </p:nvSpPr>
        <p:spPr>
          <a:xfrm>
            <a:off x="6161985" y="1934991"/>
            <a:ext cx="519629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solidFill>
                  <a:srgbClr val="ED145B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28" name="Google Shape;564;p23">
            <a:extLst>
              <a:ext uri="{FF2B5EF4-FFF2-40B4-BE49-F238E27FC236}">
                <a16:creationId xmlns:a16="http://schemas.microsoft.com/office/drawing/2014/main" id="{2DAF5F9F-1511-8137-208E-D58ED59ACA7B}"/>
              </a:ext>
            </a:extLst>
          </p:cNvPr>
          <p:cNvSpPr txBox="1"/>
          <p:nvPr/>
        </p:nvSpPr>
        <p:spPr>
          <a:xfrm>
            <a:off x="8872071" y="1934991"/>
            <a:ext cx="510012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Stop</a:t>
            </a:r>
            <a:endParaRPr/>
          </a:p>
        </p:txBody>
      </p:sp>
      <p:sp>
        <p:nvSpPr>
          <p:cNvPr id="29" name="Google Shape;565;p23">
            <a:extLst>
              <a:ext uri="{FF2B5EF4-FFF2-40B4-BE49-F238E27FC236}">
                <a16:creationId xmlns:a16="http://schemas.microsoft.com/office/drawing/2014/main" id="{8B176B22-A108-DBCC-2637-B7EFC3ED5B69}"/>
              </a:ext>
            </a:extLst>
          </p:cNvPr>
          <p:cNvSpPr txBox="1"/>
          <p:nvPr/>
        </p:nvSpPr>
        <p:spPr>
          <a:xfrm>
            <a:off x="7552262" y="1934991"/>
            <a:ext cx="444353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Ack</a:t>
            </a:r>
            <a:endParaRPr sz="1350" b="1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4236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B9692-F834-E6D4-8C48-FAB6F3906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Laboratório - Integrado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81F8895-A957-4082-AE24-7B101C4F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5" name="Google Shape;571;p24">
            <a:extLst>
              <a:ext uri="{FF2B5EF4-FFF2-40B4-BE49-F238E27FC236}">
                <a16:creationId xmlns:a16="http://schemas.microsoft.com/office/drawing/2014/main" id="{C2FD4103-7919-9242-DF35-39CFEF9CA218}"/>
              </a:ext>
            </a:extLst>
          </p:cNvPr>
          <p:cNvSpPr txBox="1"/>
          <p:nvPr/>
        </p:nvSpPr>
        <p:spPr>
          <a:xfrm>
            <a:off x="5744148" y="5399637"/>
            <a:ext cx="3960440" cy="203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265B"/>
              </a:buClr>
              <a:buSzPts val="1400"/>
              <a:buFont typeface="Arial"/>
              <a:buNone/>
            </a:pPr>
            <a:r>
              <a:rPr lang="pt-BR" sz="1400" b="1" dirty="0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Material necessário: </a:t>
            </a:r>
            <a:endParaRPr dirty="0"/>
          </a:p>
          <a:p>
            <a:pPr marL="300038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2 Arduinos;</a:t>
            </a:r>
            <a:endParaRPr dirty="0"/>
          </a:p>
          <a:p>
            <a:pPr marL="300038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2 Displays LCD I2C;</a:t>
            </a:r>
            <a:endParaRPr dirty="0"/>
          </a:p>
          <a:p>
            <a:pPr marL="300038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3 Osciloscópios; </a:t>
            </a:r>
            <a:endParaRPr dirty="0"/>
          </a:p>
          <a:p>
            <a:pPr marL="300038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Jumpers cables.</a:t>
            </a:r>
            <a:endParaRPr dirty="0"/>
          </a:p>
        </p:txBody>
      </p:sp>
      <p:pic>
        <p:nvPicPr>
          <p:cNvPr id="6" name="Google Shape;572;p24" descr="Resultado de imagem para nerd vector gif">
            <a:extLst>
              <a:ext uri="{FF2B5EF4-FFF2-40B4-BE49-F238E27FC236}">
                <a16:creationId xmlns:a16="http://schemas.microsoft.com/office/drawing/2014/main" id="{A1D51D75-F90D-587F-0BA6-8E045AF50EA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8972" y="5133759"/>
            <a:ext cx="2298989" cy="17242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74;p24">
            <a:extLst>
              <a:ext uri="{FF2B5EF4-FFF2-40B4-BE49-F238E27FC236}">
                <a16:creationId xmlns:a16="http://schemas.microsoft.com/office/drawing/2014/main" id="{8A4DFE14-F5B8-6177-F789-10AF9A40DEF9}"/>
              </a:ext>
            </a:extLst>
          </p:cNvPr>
          <p:cNvSpPr txBox="1"/>
          <p:nvPr/>
        </p:nvSpPr>
        <p:spPr>
          <a:xfrm>
            <a:off x="1082040" y="1373588"/>
            <a:ext cx="4554096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Neste laboratório, vamos explorar dois padrões de comunicação no Arduino: UART e I2C.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isso vamos fazer dois Arduinos se comunicarem via UART e mostrar as informações num display I2C.</a:t>
            </a:r>
            <a:endParaRPr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A48984F-2A84-A13A-EA39-F33806AFB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148" y="1724241"/>
            <a:ext cx="6096000" cy="268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723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583;p25" descr="Resultado de imagem para nerd vector gif">
            <a:extLst>
              <a:ext uri="{FF2B5EF4-FFF2-40B4-BE49-F238E27FC236}">
                <a16:creationId xmlns:a16="http://schemas.microsoft.com/office/drawing/2014/main" id="{7167BD3E-F980-FF31-1A24-F2570F7B5DB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51671" y="4525347"/>
            <a:ext cx="2602468" cy="187419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7245F9E-0AC2-FB8E-C72A-9F88997C2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Laboratório - UART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C33BEE8-BC51-10DD-A581-F3B6CFE63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5" name="Google Shape;582;p25">
            <a:extLst>
              <a:ext uri="{FF2B5EF4-FFF2-40B4-BE49-F238E27FC236}">
                <a16:creationId xmlns:a16="http://schemas.microsoft.com/office/drawing/2014/main" id="{EEC0BB0D-9C06-F8EC-B532-64FBA6BBE84D}"/>
              </a:ext>
            </a:extLst>
          </p:cNvPr>
          <p:cNvSpPr txBox="1"/>
          <p:nvPr/>
        </p:nvSpPr>
        <p:spPr>
          <a:xfrm>
            <a:off x="194583" y="1362929"/>
            <a:ext cx="5216006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Neste laboratório, vamos explorar a UART do Arduino.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objetivo é que um Arduino transmita um comando serial de acordo com a leitura do botão e um outro Arduino receptor acione o led de acordo com o comando recebido.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64C9366-62A3-D36F-B2E0-F587CFBFE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80669"/>
            <a:ext cx="5809084" cy="3297986"/>
          </a:xfrm>
          <a:prstGeom prst="rect">
            <a:avLst/>
          </a:prstGeom>
        </p:spPr>
      </p:pic>
      <p:sp>
        <p:nvSpPr>
          <p:cNvPr id="10" name="Google Shape;571;p24">
            <a:extLst>
              <a:ext uri="{FF2B5EF4-FFF2-40B4-BE49-F238E27FC236}">
                <a16:creationId xmlns:a16="http://schemas.microsoft.com/office/drawing/2014/main" id="{CCBB96B9-240A-9CE8-5888-4F2C5E7F74B9}"/>
              </a:ext>
            </a:extLst>
          </p:cNvPr>
          <p:cNvSpPr txBox="1"/>
          <p:nvPr/>
        </p:nvSpPr>
        <p:spPr>
          <a:xfrm>
            <a:off x="5574879" y="4178655"/>
            <a:ext cx="3960440" cy="203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265B"/>
              </a:buClr>
              <a:buSzPts val="1400"/>
              <a:buFont typeface="Arial"/>
              <a:buNone/>
            </a:pPr>
            <a:r>
              <a:rPr lang="pt-BR" sz="2000" b="1" dirty="0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Material necessário: </a:t>
            </a:r>
            <a:endParaRPr sz="2000" dirty="0"/>
          </a:p>
          <a:p>
            <a:pPr marL="300038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2 Arduinos;</a:t>
            </a:r>
            <a:endParaRPr sz="2000" dirty="0"/>
          </a:p>
          <a:p>
            <a:pPr marL="300038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2 Protoboards;</a:t>
            </a:r>
            <a:endParaRPr sz="2000" dirty="0"/>
          </a:p>
          <a:p>
            <a:pPr marL="300038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1 Botão; </a:t>
            </a:r>
            <a:endParaRPr sz="2000" dirty="0"/>
          </a:p>
          <a:p>
            <a:pPr marL="300038" lvl="1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</a:pPr>
            <a:r>
              <a:rPr lang="pt-BR" sz="20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• 1 Resistor 220</a:t>
            </a:r>
            <a:r>
              <a:rPr lang="el-GR" sz="20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Ω</a:t>
            </a:r>
            <a:r>
              <a:rPr lang="pt-BR" sz="20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;</a:t>
            </a:r>
          </a:p>
          <a:p>
            <a:pPr marL="300038" lvl="1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</a:pPr>
            <a:r>
              <a:rPr lang="pt-BR" sz="20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• 1 Resistor 1k</a:t>
            </a:r>
            <a:r>
              <a:rPr lang="el-GR" sz="20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Ω</a:t>
            </a:r>
            <a:r>
              <a:rPr lang="pt-BR" sz="20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;</a:t>
            </a:r>
          </a:p>
          <a:p>
            <a:pPr marL="300038" lvl="1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</a:pPr>
            <a:r>
              <a:rPr lang="pt-BR" sz="20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• 1 Led;</a:t>
            </a:r>
          </a:p>
          <a:p>
            <a:pPr marL="300038" lvl="1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</a:pPr>
            <a:r>
              <a:rPr lang="pt-BR" sz="20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• Jumpers</a:t>
            </a:r>
          </a:p>
          <a:p>
            <a:pPr marL="300038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pt-BR" sz="2000" dirty="0"/>
          </a:p>
          <a:p>
            <a:pPr marL="300038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47349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583;p25" descr="Resultado de imagem para nerd vector gif">
            <a:extLst>
              <a:ext uri="{FF2B5EF4-FFF2-40B4-BE49-F238E27FC236}">
                <a16:creationId xmlns:a16="http://schemas.microsoft.com/office/drawing/2014/main" id="{7167BD3E-F980-FF31-1A24-F2570F7B5DB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51671" y="5022772"/>
            <a:ext cx="2031352" cy="13767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7245F9E-0AC2-FB8E-C72A-9F88997C2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Laboratório – I2C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C33BEE8-BC51-10DD-A581-F3B6CFE63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5" name="Google Shape;582;p25">
            <a:extLst>
              <a:ext uri="{FF2B5EF4-FFF2-40B4-BE49-F238E27FC236}">
                <a16:creationId xmlns:a16="http://schemas.microsoft.com/office/drawing/2014/main" id="{EEC0BB0D-9C06-F8EC-B532-64FBA6BBE84D}"/>
              </a:ext>
            </a:extLst>
          </p:cNvPr>
          <p:cNvSpPr txBox="1"/>
          <p:nvPr/>
        </p:nvSpPr>
        <p:spPr>
          <a:xfrm>
            <a:off x="194583" y="1362929"/>
            <a:ext cx="5216006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Neste laboratório, vamos explorar a I2C do Arduino.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objetivo é que um Arduino transmita um comando serial via I2C (variável contadora) e o outro Arduino receptor receba e transmita essa informação para o monitor serial.</a:t>
            </a:r>
          </a:p>
        </p:txBody>
      </p:sp>
      <p:sp>
        <p:nvSpPr>
          <p:cNvPr id="10" name="Google Shape;571;p24">
            <a:extLst>
              <a:ext uri="{FF2B5EF4-FFF2-40B4-BE49-F238E27FC236}">
                <a16:creationId xmlns:a16="http://schemas.microsoft.com/office/drawing/2014/main" id="{CCBB96B9-240A-9CE8-5888-4F2C5E7F74B9}"/>
              </a:ext>
            </a:extLst>
          </p:cNvPr>
          <p:cNvSpPr txBox="1"/>
          <p:nvPr/>
        </p:nvSpPr>
        <p:spPr>
          <a:xfrm>
            <a:off x="5630863" y="4364034"/>
            <a:ext cx="3960440" cy="203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265B"/>
              </a:buClr>
              <a:buSzPts val="1400"/>
              <a:buFont typeface="Arial"/>
              <a:buNone/>
            </a:pPr>
            <a:r>
              <a:rPr lang="pt-BR" sz="2000" b="1" dirty="0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Material necessário: </a:t>
            </a:r>
            <a:endParaRPr sz="2000" dirty="0"/>
          </a:p>
          <a:p>
            <a:pPr marL="300038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2 Arduinos;</a:t>
            </a:r>
            <a:endParaRPr sz="2000" dirty="0"/>
          </a:p>
          <a:p>
            <a:pPr marL="300038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Jumpers;</a:t>
            </a:r>
            <a:endParaRPr lang="pt-BR" sz="2000" dirty="0"/>
          </a:p>
          <a:p>
            <a:pPr marL="300038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20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13FCD31-F3A7-CAFC-F8B2-D998DE119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619" y="1490777"/>
            <a:ext cx="5778972" cy="254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50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9E81C-9F65-0252-0DC1-118A19733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Laboratório - SPI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6967B7C9-ADF2-9B86-2EDC-28AFA56F6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2910" y="1289007"/>
            <a:ext cx="7090888" cy="4389923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A55407-D24B-8CC5-B2BE-B1EA74D02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27</a:t>
            </a:fld>
            <a:endParaRPr lang="pt-BR" dirty="0"/>
          </a:p>
        </p:txBody>
      </p:sp>
      <p:sp>
        <p:nvSpPr>
          <p:cNvPr id="9" name="Google Shape;582;p25">
            <a:extLst>
              <a:ext uri="{FF2B5EF4-FFF2-40B4-BE49-F238E27FC236}">
                <a16:creationId xmlns:a16="http://schemas.microsoft.com/office/drawing/2014/main" id="{23F72167-B38A-9E5E-2E85-C1FD07340ED6}"/>
              </a:ext>
            </a:extLst>
          </p:cNvPr>
          <p:cNvSpPr txBox="1"/>
          <p:nvPr/>
        </p:nvSpPr>
        <p:spPr>
          <a:xfrm>
            <a:off x="194582" y="1497281"/>
            <a:ext cx="3770927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 onde 2 Arduinos se comunicam via SPI. O primeiro Arduino transmite valores numéricos via teclado e o segundo Arduino recebe e mostra as informações no display. </a:t>
            </a:r>
          </a:p>
        </p:txBody>
      </p:sp>
    </p:spTree>
    <p:extLst>
      <p:ext uri="{BB962C8B-B14F-4D97-AF65-F5344CB8AC3E}">
        <p14:creationId xmlns:p14="http://schemas.microsoft.com/office/powerpoint/2010/main" val="1444166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</a:t>
            </a:r>
            <a:br>
              <a:rPr lang="pt-BR" dirty="0">
                <a:effectLst/>
                <a:latin typeface="Arial" panose="020B0604020202020204" pitchFamily="34" charset="0"/>
              </a:rPr>
            </a:br>
            <a:r>
              <a:rPr lang="pt-BR" dirty="0"/>
              <a:t>Prof. Airton / Prof. Fabio / Prof. Lucas / Prof. Yan</a:t>
            </a:r>
            <a:r>
              <a:rPr lang="pt-BR" dirty="0">
                <a:effectLst/>
                <a:latin typeface="Arial" panose="020B0604020202020204" pitchFamily="34" charset="0"/>
              </a:rPr>
              <a:t>.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53800" y="5594350"/>
            <a:ext cx="838200" cy="365125"/>
          </a:xfrm>
        </p:spPr>
        <p:txBody>
          <a:bodyPr/>
          <a:lstStyle/>
          <a:p>
            <a:fld id="{3F951EF7-2A75-44A0-8045-6A6595E5FF16}" type="slidenum">
              <a:rPr lang="pt-BR" smtClean="0"/>
              <a:pPr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07697-EDDB-C9F7-F157-6ED4A356B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6000" dirty="0"/>
              <a:t>Agenda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E25C72-415D-DEE4-6C0E-FDAB6F3D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3</a:t>
            </a:fld>
            <a:endParaRPr lang="pt-BR" dirty="0"/>
          </a:p>
        </p:txBody>
      </p:sp>
      <p:pic>
        <p:nvPicPr>
          <p:cNvPr id="6" name="Google Shape;82;p18">
            <a:extLst>
              <a:ext uri="{FF2B5EF4-FFF2-40B4-BE49-F238E27FC236}">
                <a16:creationId xmlns:a16="http://schemas.microsoft.com/office/drawing/2014/main" id="{31109114-776A-6961-4393-7A766B96CC02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2419" y="1674637"/>
            <a:ext cx="360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1;p3">
            <a:extLst>
              <a:ext uri="{FF2B5EF4-FFF2-40B4-BE49-F238E27FC236}">
                <a16:creationId xmlns:a16="http://schemas.microsoft.com/office/drawing/2014/main" id="{D0037863-251E-32FA-EBEC-EEC149119994}"/>
              </a:ext>
            </a:extLst>
          </p:cNvPr>
          <p:cNvSpPr txBox="1"/>
          <p:nvPr/>
        </p:nvSpPr>
        <p:spPr>
          <a:xfrm>
            <a:off x="607587" y="1547512"/>
            <a:ext cx="7211465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ED265B"/>
              </a:buClr>
              <a:buSzPts val="2000"/>
              <a:buFont typeface="Noto Sans Symbols"/>
              <a:buChar char="⮚"/>
            </a:pPr>
            <a:r>
              <a:rPr lang="pt-BR" sz="3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que é comunicação?</a:t>
            </a:r>
            <a:endParaRPr sz="30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ED265B"/>
              </a:buClr>
              <a:buSzPts val="2000"/>
              <a:buFont typeface="Noto Sans Symbols"/>
              <a:buChar char="⮚"/>
            </a:pPr>
            <a:r>
              <a:rPr lang="pt-BR" sz="3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Comunicação entre Computadores;</a:t>
            </a:r>
            <a:endParaRPr sz="30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ED265B"/>
              </a:buClr>
              <a:buSzPts val="2000"/>
              <a:buFont typeface="Noto Sans Symbols"/>
              <a:buChar char="⮚"/>
            </a:pPr>
            <a:r>
              <a:rPr lang="pt-BR" sz="3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Comunicação Paralela;</a:t>
            </a:r>
            <a:endParaRPr sz="30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ED265B"/>
              </a:buClr>
              <a:buSzPts val="2000"/>
              <a:buFont typeface="Noto Sans Symbols"/>
              <a:buChar char="⮚"/>
            </a:pPr>
            <a:r>
              <a:rPr lang="pt-BR" sz="3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Comunicação Serial;</a:t>
            </a:r>
            <a:endParaRPr sz="30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ED265B"/>
              </a:buClr>
              <a:buSzPts val="2000"/>
              <a:buFont typeface="Noto Sans Symbols"/>
              <a:buChar char="⮚"/>
            </a:pPr>
            <a:r>
              <a:rPr lang="pt-BR" sz="3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Características da Comunicação Serial;</a:t>
            </a:r>
            <a:endParaRPr sz="30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ED265B"/>
              </a:buClr>
              <a:buSzPts val="2000"/>
              <a:buFont typeface="Noto Sans Symbols"/>
              <a:buChar char="⮚"/>
            </a:pPr>
            <a:r>
              <a:rPr lang="pt-BR" sz="3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Padrão UART;</a:t>
            </a:r>
            <a:endParaRPr sz="30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ED265B"/>
              </a:buClr>
              <a:buSzPts val="2000"/>
              <a:buFont typeface="Noto Sans Symbols"/>
              <a:buChar char="⮚"/>
            </a:pPr>
            <a:r>
              <a:rPr lang="pt-BR" sz="3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Padrão SPI;</a:t>
            </a:r>
            <a:endParaRPr sz="30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ED265B"/>
              </a:buClr>
              <a:buSzPts val="2000"/>
              <a:buFont typeface="Noto Sans Symbols"/>
              <a:buChar char="⮚"/>
            </a:pPr>
            <a:r>
              <a:rPr lang="pt-BR" sz="3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Padrão I2C;</a:t>
            </a:r>
            <a:endParaRPr sz="30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ED265B"/>
              </a:buClr>
              <a:buSzPts val="2000"/>
              <a:buFont typeface="Noto Sans Symbols"/>
              <a:buChar char="⮚"/>
            </a:pPr>
            <a:r>
              <a:rPr lang="pt-BR" sz="3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Laboratório;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1940412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8B909-CF1B-224D-13C9-48542BE8E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comunicação?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6CFE55-DE19-4292-82E2-0B5301A0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4</a:t>
            </a:fld>
            <a:endParaRPr lang="pt-BR" dirty="0"/>
          </a:p>
        </p:txBody>
      </p:sp>
      <p:grpSp>
        <p:nvGrpSpPr>
          <p:cNvPr id="5" name="Google Shape;159;p4">
            <a:extLst>
              <a:ext uri="{FF2B5EF4-FFF2-40B4-BE49-F238E27FC236}">
                <a16:creationId xmlns:a16="http://schemas.microsoft.com/office/drawing/2014/main" id="{525F1408-4DE3-40DA-FD0E-63651F26358D}"/>
              </a:ext>
            </a:extLst>
          </p:cNvPr>
          <p:cNvGrpSpPr/>
          <p:nvPr/>
        </p:nvGrpSpPr>
        <p:grpSpPr>
          <a:xfrm>
            <a:off x="1655023" y="1373588"/>
            <a:ext cx="4248472" cy="1512168"/>
            <a:chOff x="638714" y="1308295"/>
            <a:chExt cx="10971395" cy="1901011"/>
          </a:xfrm>
        </p:grpSpPr>
        <p:sp>
          <p:nvSpPr>
            <p:cNvPr id="6" name="Google Shape;160;p4">
              <a:extLst>
                <a:ext uri="{FF2B5EF4-FFF2-40B4-BE49-F238E27FC236}">
                  <a16:creationId xmlns:a16="http://schemas.microsoft.com/office/drawing/2014/main" id="{C0091AF6-CF66-1911-4B20-53E8275435B8}"/>
                </a:ext>
              </a:extLst>
            </p:cNvPr>
            <p:cNvSpPr/>
            <p:nvPr/>
          </p:nvSpPr>
          <p:spPr>
            <a:xfrm>
              <a:off x="1378423" y="1308295"/>
              <a:ext cx="10231686" cy="190101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32400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ED145B"/>
                </a:buClr>
                <a:buSzPts val="2000"/>
                <a:buFont typeface="Arial"/>
                <a:buNone/>
              </a:pPr>
              <a:r>
                <a:rPr lang="pt-BR" sz="2000" b="1">
                  <a:solidFill>
                    <a:srgbClr val="ED145B"/>
                  </a:solidFill>
                  <a:latin typeface="Arial"/>
                  <a:ea typeface="Arial"/>
                  <a:cs typeface="Arial"/>
                  <a:sym typeface="Arial"/>
                </a:rPr>
                <a:t>Comunicação</a:t>
              </a:r>
              <a:r>
                <a:rPr lang="pt-BR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vem do latim (</a:t>
              </a:r>
              <a:r>
                <a:rPr lang="pt-BR" sz="20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Communicatio.onis</a:t>
              </a:r>
              <a:r>
                <a:rPr lang="pt-BR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), que significa “</a:t>
              </a:r>
              <a:r>
                <a:rPr lang="pt-BR" sz="2000" b="1">
                  <a:solidFill>
                    <a:srgbClr val="ED145B"/>
                  </a:solidFill>
                  <a:latin typeface="Arial"/>
                  <a:ea typeface="Arial"/>
                  <a:cs typeface="Arial"/>
                  <a:sym typeface="Arial"/>
                </a:rPr>
                <a:t>ação de participar</a:t>
              </a:r>
              <a:r>
                <a:rPr lang="pt-BR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”.</a:t>
              </a:r>
              <a:endParaRPr/>
            </a:p>
          </p:txBody>
        </p:sp>
        <p:sp>
          <p:nvSpPr>
            <p:cNvPr id="7" name="Google Shape;161;p4">
              <a:extLst>
                <a:ext uri="{FF2B5EF4-FFF2-40B4-BE49-F238E27FC236}">
                  <a16:creationId xmlns:a16="http://schemas.microsoft.com/office/drawing/2014/main" id="{F6292C78-EB8F-E491-711F-41AB0366A439}"/>
                </a:ext>
              </a:extLst>
            </p:cNvPr>
            <p:cNvSpPr/>
            <p:nvPr/>
          </p:nvSpPr>
          <p:spPr>
            <a:xfrm>
              <a:off x="638714" y="1308295"/>
              <a:ext cx="1075481" cy="1901011"/>
            </a:xfrm>
            <a:prstGeom prst="homePlate">
              <a:avLst>
                <a:gd name="adj" fmla="val 2732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" name="Google Shape;162;p4">
            <a:extLst>
              <a:ext uri="{FF2B5EF4-FFF2-40B4-BE49-F238E27FC236}">
                <a16:creationId xmlns:a16="http://schemas.microsoft.com/office/drawing/2014/main" id="{EE9AFEFC-1954-D814-E0AD-20BFA54E7083}"/>
              </a:ext>
            </a:extLst>
          </p:cNvPr>
          <p:cNvGrpSpPr/>
          <p:nvPr/>
        </p:nvGrpSpPr>
        <p:grpSpPr>
          <a:xfrm>
            <a:off x="1655023" y="3234766"/>
            <a:ext cx="4248472" cy="1512168"/>
            <a:chOff x="638714" y="1308295"/>
            <a:chExt cx="10971395" cy="1901011"/>
          </a:xfrm>
        </p:grpSpPr>
        <p:sp>
          <p:nvSpPr>
            <p:cNvPr id="9" name="Google Shape;163;p4">
              <a:extLst>
                <a:ext uri="{FF2B5EF4-FFF2-40B4-BE49-F238E27FC236}">
                  <a16:creationId xmlns:a16="http://schemas.microsoft.com/office/drawing/2014/main" id="{6BC9086A-CC49-68EB-8F10-74029F150F13}"/>
                </a:ext>
              </a:extLst>
            </p:cNvPr>
            <p:cNvSpPr/>
            <p:nvPr/>
          </p:nvSpPr>
          <p:spPr>
            <a:xfrm>
              <a:off x="1378423" y="1308295"/>
              <a:ext cx="10231686" cy="190101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32400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pt-BR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É um processo que envolve a </a:t>
              </a:r>
              <a:r>
                <a:rPr lang="pt-BR" sz="2000" b="1">
                  <a:solidFill>
                    <a:srgbClr val="ED145B"/>
                  </a:solidFill>
                  <a:latin typeface="Arial"/>
                  <a:ea typeface="Arial"/>
                  <a:cs typeface="Arial"/>
                  <a:sym typeface="Arial"/>
                </a:rPr>
                <a:t>troca</a:t>
              </a:r>
              <a:r>
                <a:rPr lang="pt-BR" sz="2000">
                  <a:solidFill>
                    <a:srgbClr val="ED145B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pt-BR" sz="2000" b="1">
                  <a:solidFill>
                    <a:srgbClr val="ED145B"/>
                  </a:solidFill>
                  <a:latin typeface="Arial"/>
                  <a:ea typeface="Arial"/>
                  <a:cs typeface="Arial"/>
                  <a:sym typeface="Arial"/>
                </a:rPr>
                <a:t>de</a:t>
              </a:r>
              <a:r>
                <a:rPr lang="pt-BR" sz="2000">
                  <a:solidFill>
                    <a:srgbClr val="ED145B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pt-BR" sz="2000" b="1">
                  <a:solidFill>
                    <a:srgbClr val="ED145B"/>
                  </a:solidFill>
                  <a:latin typeface="Arial"/>
                  <a:ea typeface="Arial"/>
                  <a:cs typeface="Arial"/>
                  <a:sym typeface="Arial"/>
                </a:rPr>
                <a:t>informações</a:t>
              </a:r>
              <a:r>
                <a:rPr lang="pt-BR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entre dois ou mais interlocutores por meio de </a:t>
              </a:r>
              <a:r>
                <a:rPr lang="pt-BR" sz="2000" b="1">
                  <a:solidFill>
                    <a:srgbClr val="ED145B"/>
                  </a:solidFill>
                  <a:latin typeface="Arial"/>
                  <a:ea typeface="Arial"/>
                  <a:cs typeface="Arial"/>
                  <a:sym typeface="Arial"/>
                </a:rPr>
                <a:t>signos</a:t>
              </a:r>
              <a:r>
                <a:rPr lang="pt-BR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e </a:t>
              </a:r>
              <a:r>
                <a:rPr lang="pt-BR" sz="2000" b="1">
                  <a:solidFill>
                    <a:srgbClr val="ED145B"/>
                  </a:solidFill>
                  <a:latin typeface="Arial"/>
                  <a:ea typeface="Arial"/>
                  <a:cs typeface="Arial"/>
                  <a:sym typeface="Arial"/>
                </a:rPr>
                <a:t>regras</a:t>
              </a:r>
              <a:r>
                <a:rPr lang="pt-BR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mutuamente entendíveis.</a:t>
              </a:r>
              <a:endParaRPr/>
            </a:p>
          </p:txBody>
        </p:sp>
        <p:sp>
          <p:nvSpPr>
            <p:cNvPr id="10" name="Google Shape;164;p4">
              <a:extLst>
                <a:ext uri="{FF2B5EF4-FFF2-40B4-BE49-F238E27FC236}">
                  <a16:creationId xmlns:a16="http://schemas.microsoft.com/office/drawing/2014/main" id="{EB45499A-83AA-81B8-AFFD-1E4B922CE167}"/>
                </a:ext>
              </a:extLst>
            </p:cNvPr>
            <p:cNvSpPr/>
            <p:nvPr/>
          </p:nvSpPr>
          <p:spPr>
            <a:xfrm>
              <a:off x="638714" y="1308295"/>
              <a:ext cx="1075481" cy="1901011"/>
            </a:xfrm>
            <a:prstGeom prst="homePlate">
              <a:avLst>
                <a:gd name="adj" fmla="val 2732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" name="Google Shape;165;p4">
            <a:extLst>
              <a:ext uri="{FF2B5EF4-FFF2-40B4-BE49-F238E27FC236}">
                <a16:creationId xmlns:a16="http://schemas.microsoft.com/office/drawing/2014/main" id="{9DA630C4-4E9E-73AD-B0D6-E492261B3A09}"/>
              </a:ext>
            </a:extLst>
          </p:cNvPr>
          <p:cNvGrpSpPr/>
          <p:nvPr/>
        </p:nvGrpSpPr>
        <p:grpSpPr>
          <a:xfrm>
            <a:off x="1655023" y="5095943"/>
            <a:ext cx="4248472" cy="1512168"/>
            <a:chOff x="638714" y="1308295"/>
            <a:chExt cx="10971395" cy="1901011"/>
          </a:xfrm>
        </p:grpSpPr>
        <p:sp>
          <p:nvSpPr>
            <p:cNvPr id="12" name="Google Shape;166;p4">
              <a:extLst>
                <a:ext uri="{FF2B5EF4-FFF2-40B4-BE49-F238E27FC236}">
                  <a16:creationId xmlns:a16="http://schemas.microsoft.com/office/drawing/2014/main" id="{FFB774C3-1E3B-5B3B-9C22-961CBBCC832D}"/>
                </a:ext>
              </a:extLst>
            </p:cNvPr>
            <p:cNvSpPr/>
            <p:nvPr/>
          </p:nvSpPr>
          <p:spPr>
            <a:xfrm>
              <a:off x="1378423" y="1308295"/>
              <a:ext cx="10231686" cy="190101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32400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pt-BR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É um processo que permite </a:t>
              </a:r>
              <a:r>
                <a:rPr lang="pt-BR" sz="2000" b="1">
                  <a:solidFill>
                    <a:srgbClr val="ED145B"/>
                  </a:solidFill>
                  <a:latin typeface="Arial"/>
                  <a:ea typeface="Arial"/>
                  <a:cs typeface="Arial"/>
                  <a:sym typeface="Arial"/>
                </a:rPr>
                <a:t>criar e interpretar</a:t>
              </a:r>
              <a:r>
                <a:rPr lang="pt-BR" sz="2000" b="1" i="1">
                  <a:solidFill>
                    <a:srgbClr val="ED145B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pt-BR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mensagens que provocam uma resposta.</a:t>
              </a:r>
              <a:endParaRPr/>
            </a:p>
          </p:txBody>
        </p:sp>
        <p:sp>
          <p:nvSpPr>
            <p:cNvPr id="13" name="Google Shape;167;p4">
              <a:extLst>
                <a:ext uri="{FF2B5EF4-FFF2-40B4-BE49-F238E27FC236}">
                  <a16:creationId xmlns:a16="http://schemas.microsoft.com/office/drawing/2014/main" id="{895E0C7A-EA85-B66E-EB20-1290E9439BF3}"/>
                </a:ext>
              </a:extLst>
            </p:cNvPr>
            <p:cNvSpPr/>
            <p:nvPr/>
          </p:nvSpPr>
          <p:spPr>
            <a:xfrm>
              <a:off x="638714" y="1308295"/>
              <a:ext cx="1075481" cy="1901011"/>
            </a:xfrm>
            <a:prstGeom prst="homePlate">
              <a:avLst>
                <a:gd name="adj" fmla="val 27321"/>
              </a:avLst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" name="Google Shape;168;p4">
            <a:extLst>
              <a:ext uri="{FF2B5EF4-FFF2-40B4-BE49-F238E27FC236}">
                <a16:creationId xmlns:a16="http://schemas.microsoft.com/office/drawing/2014/main" id="{4CE90B07-8882-24A7-5F87-3EE2EC6EE9A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59725" y="1949652"/>
            <a:ext cx="3806247" cy="38062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145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78B83-3FED-85EC-38A1-200D275D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entre computadores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AF0B620-CBE1-CEDC-B0A4-D9BD47ED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5</a:t>
            </a:fld>
            <a:endParaRPr lang="pt-BR" dirty="0"/>
          </a:p>
        </p:txBody>
      </p:sp>
      <p:grpSp>
        <p:nvGrpSpPr>
          <p:cNvPr id="5" name="Google Shape;175;p5">
            <a:extLst>
              <a:ext uri="{FF2B5EF4-FFF2-40B4-BE49-F238E27FC236}">
                <a16:creationId xmlns:a16="http://schemas.microsoft.com/office/drawing/2014/main" id="{15329261-DCAE-068A-6CAA-9F017D13F022}"/>
              </a:ext>
            </a:extLst>
          </p:cNvPr>
          <p:cNvGrpSpPr/>
          <p:nvPr/>
        </p:nvGrpSpPr>
        <p:grpSpPr>
          <a:xfrm>
            <a:off x="6063553" y="1373588"/>
            <a:ext cx="4248472" cy="1512168"/>
            <a:chOff x="638714" y="1308295"/>
            <a:chExt cx="10971395" cy="1901011"/>
          </a:xfrm>
        </p:grpSpPr>
        <p:sp>
          <p:nvSpPr>
            <p:cNvPr id="6" name="Google Shape;176;p5">
              <a:extLst>
                <a:ext uri="{FF2B5EF4-FFF2-40B4-BE49-F238E27FC236}">
                  <a16:creationId xmlns:a16="http://schemas.microsoft.com/office/drawing/2014/main" id="{3944BCA8-EE9F-7B9D-E1A5-2E146F17F1FA}"/>
                </a:ext>
              </a:extLst>
            </p:cNvPr>
            <p:cNvSpPr/>
            <p:nvPr/>
          </p:nvSpPr>
          <p:spPr>
            <a:xfrm>
              <a:off x="1378423" y="1308295"/>
              <a:ext cx="10231686" cy="190101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32400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Processo de troca de </a:t>
              </a:r>
              <a:r>
                <a:rPr lang="pt-BR" sz="2000" b="1" dirty="0">
                  <a:solidFill>
                    <a:srgbClr val="ED265B"/>
                  </a:solidFill>
                  <a:latin typeface="Calibri"/>
                  <a:ea typeface="Calibri"/>
                  <a:cs typeface="Calibri"/>
                  <a:sym typeface="Calibri"/>
                </a:rPr>
                <a:t>informações</a:t>
              </a:r>
              <a:r>
                <a:rPr lang="pt-BR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</a:t>
              </a:r>
              <a:r>
                <a:rPr lang="pt-BR" sz="2000" b="1" dirty="0">
                  <a:solidFill>
                    <a:srgbClr val="ED265B"/>
                  </a:solidFill>
                  <a:latin typeface="Calibri"/>
                  <a:ea typeface="Calibri"/>
                  <a:cs typeface="Calibri"/>
                  <a:sym typeface="Calibri"/>
                </a:rPr>
                <a:t>dados</a:t>
              </a:r>
              <a:r>
                <a:rPr lang="pt-BR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e </a:t>
              </a:r>
              <a:r>
                <a:rPr lang="pt-BR" sz="2000" b="1" dirty="0">
                  <a:solidFill>
                    <a:srgbClr val="ED265B"/>
                  </a:solidFill>
                  <a:latin typeface="Calibri"/>
                  <a:ea typeface="Calibri"/>
                  <a:cs typeface="Calibri"/>
                  <a:sym typeface="Calibri"/>
                </a:rPr>
                <a:t>recursos</a:t>
              </a:r>
              <a:r>
                <a:rPr lang="pt-BR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pt-BR" sz="2000" b="1" dirty="0">
                  <a:solidFill>
                    <a:srgbClr val="ED265B"/>
                  </a:solidFill>
                  <a:latin typeface="Calibri"/>
                  <a:ea typeface="Calibri"/>
                  <a:cs typeface="Calibri"/>
                  <a:sym typeface="Calibri"/>
                </a:rPr>
                <a:t>entre</a:t>
              </a:r>
              <a:r>
                <a:rPr lang="pt-BR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pt-BR" sz="2000" b="1" dirty="0">
                  <a:solidFill>
                    <a:srgbClr val="ED265B"/>
                  </a:solidFill>
                  <a:latin typeface="Calibri"/>
                  <a:ea typeface="Calibri"/>
                  <a:cs typeface="Calibri"/>
                  <a:sym typeface="Calibri"/>
                </a:rPr>
                <a:t>dois</a:t>
              </a:r>
              <a:r>
                <a:rPr lang="pt-BR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ou mais </a:t>
              </a:r>
              <a:r>
                <a:rPr lang="pt-BR" sz="2000" b="1" dirty="0">
                  <a:solidFill>
                    <a:srgbClr val="ED265B"/>
                  </a:solidFill>
                  <a:latin typeface="Calibri"/>
                  <a:ea typeface="Calibri"/>
                  <a:cs typeface="Calibri"/>
                  <a:sym typeface="Calibri"/>
                </a:rPr>
                <a:t>computadores</a:t>
              </a:r>
              <a:r>
                <a:rPr lang="pt-BR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através de meios de transmissão, como cabos, redes sem fio ou a internet.</a:t>
              </a:r>
              <a:endParaRPr dirty="0"/>
            </a:p>
          </p:txBody>
        </p:sp>
        <p:sp>
          <p:nvSpPr>
            <p:cNvPr id="7" name="Google Shape;177;p5">
              <a:extLst>
                <a:ext uri="{FF2B5EF4-FFF2-40B4-BE49-F238E27FC236}">
                  <a16:creationId xmlns:a16="http://schemas.microsoft.com/office/drawing/2014/main" id="{1414FCE6-5F1A-4B58-085A-27ACB1775404}"/>
                </a:ext>
              </a:extLst>
            </p:cNvPr>
            <p:cNvSpPr/>
            <p:nvPr/>
          </p:nvSpPr>
          <p:spPr>
            <a:xfrm>
              <a:off x="638714" y="1308295"/>
              <a:ext cx="1075481" cy="1901011"/>
            </a:xfrm>
            <a:prstGeom prst="homePlate">
              <a:avLst>
                <a:gd name="adj" fmla="val 2732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" name="Google Shape;178;p5">
            <a:extLst>
              <a:ext uri="{FF2B5EF4-FFF2-40B4-BE49-F238E27FC236}">
                <a16:creationId xmlns:a16="http://schemas.microsoft.com/office/drawing/2014/main" id="{2458078B-DA58-898C-52B3-AC25682E5CB5}"/>
              </a:ext>
            </a:extLst>
          </p:cNvPr>
          <p:cNvGrpSpPr/>
          <p:nvPr/>
        </p:nvGrpSpPr>
        <p:grpSpPr>
          <a:xfrm>
            <a:off x="6063553" y="3234766"/>
            <a:ext cx="4248472" cy="1512168"/>
            <a:chOff x="638714" y="1308295"/>
            <a:chExt cx="10971395" cy="1901011"/>
          </a:xfrm>
        </p:grpSpPr>
        <p:sp>
          <p:nvSpPr>
            <p:cNvPr id="9" name="Google Shape;179;p5">
              <a:extLst>
                <a:ext uri="{FF2B5EF4-FFF2-40B4-BE49-F238E27FC236}">
                  <a16:creationId xmlns:a16="http://schemas.microsoft.com/office/drawing/2014/main" id="{63B74A9B-08CC-3D08-970C-38459EA20293}"/>
                </a:ext>
              </a:extLst>
            </p:cNvPr>
            <p:cNvSpPr/>
            <p:nvPr/>
          </p:nvSpPr>
          <p:spPr>
            <a:xfrm>
              <a:off x="1378423" y="1308295"/>
              <a:ext cx="10231686" cy="190101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32400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Envolve a </a:t>
              </a:r>
              <a:r>
                <a:rPr lang="pt-BR" sz="2000" b="1">
                  <a:solidFill>
                    <a:srgbClr val="ED265B"/>
                  </a:solidFill>
                  <a:latin typeface="Calibri"/>
                  <a:ea typeface="Calibri"/>
                  <a:cs typeface="Calibri"/>
                  <a:sym typeface="Calibri"/>
                </a:rPr>
                <a:t>transferência</a:t>
              </a:r>
              <a:r>
                <a:rPr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de dados em formato </a:t>
              </a:r>
              <a:r>
                <a:rPr lang="pt-BR" sz="2000" b="1">
                  <a:solidFill>
                    <a:srgbClr val="ED265B"/>
                  </a:solidFill>
                  <a:latin typeface="Calibri"/>
                  <a:ea typeface="Calibri"/>
                  <a:cs typeface="Calibri"/>
                  <a:sym typeface="Calibri"/>
                </a:rPr>
                <a:t>binário</a:t>
              </a:r>
              <a:r>
                <a:rPr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que é a representação digital dos dados, utilizando </a:t>
              </a:r>
              <a:r>
                <a:rPr lang="pt-BR" sz="2000" b="1">
                  <a:solidFill>
                    <a:srgbClr val="ED265B"/>
                  </a:solidFill>
                  <a:latin typeface="Calibri"/>
                  <a:ea typeface="Calibri"/>
                  <a:cs typeface="Calibri"/>
                  <a:sym typeface="Calibri"/>
                </a:rPr>
                <a:t>protocolos</a:t>
              </a:r>
              <a:r>
                <a:rPr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e </a:t>
              </a:r>
              <a:r>
                <a:rPr lang="pt-BR" sz="2000" b="1">
                  <a:solidFill>
                    <a:srgbClr val="ED265B"/>
                  </a:solidFill>
                  <a:latin typeface="Calibri"/>
                  <a:ea typeface="Calibri"/>
                  <a:cs typeface="Calibri"/>
                  <a:sym typeface="Calibri"/>
                </a:rPr>
                <a:t>padrões</a:t>
              </a:r>
              <a:r>
                <a:rPr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de comunicação bem estabelecidos.</a:t>
              </a:r>
              <a:endParaRPr/>
            </a:p>
          </p:txBody>
        </p:sp>
        <p:sp>
          <p:nvSpPr>
            <p:cNvPr id="10" name="Google Shape;180;p5">
              <a:extLst>
                <a:ext uri="{FF2B5EF4-FFF2-40B4-BE49-F238E27FC236}">
                  <a16:creationId xmlns:a16="http://schemas.microsoft.com/office/drawing/2014/main" id="{5A5EE349-5D70-B141-EB14-E02335B70639}"/>
                </a:ext>
              </a:extLst>
            </p:cNvPr>
            <p:cNvSpPr/>
            <p:nvPr/>
          </p:nvSpPr>
          <p:spPr>
            <a:xfrm>
              <a:off x="638714" y="1308295"/>
              <a:ext cx="1075481" cy="1901011"/>
            </a:xfrm>
            <a:prstGeom prst="homePlate">
              <a:avLst>
                <a:gd name="adj" fmla="val 2732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" name="Google Shape;181;p5">
            <a:extLst>
              <a:ext uri="{FF2B5EF4-FFF2-40B4-BE49-F238E27FC236}">
                <a16:creationId xmlns:a16="http://schemas.microsoft.com/office/drawing/2014/main" id="{69B19C11-AEFB-705F-4596-209FE63EF4FD}"/>
              </a:ext>
            </a:extLst>
          </p:cNvPr>
          <p:cNvGrpSpPr/>
          <p:nvPr/>
        </p:nvGrpSpPr>
        <p:grpSpPr>
          <a:xfrm>
            <a:off x="6063553" y="5095943"/>
            <a:ext cx="4248472" cy="1512168"/>
            <a:chOff x="638714" y="1308295"/>
            <a:chExt cx="10971395" cy="1901011"/>
          </a:xfrm>
        </p:grpSpPr>
        <p:sp>
          <p:nvSpPr>
            <p:cNvPr id="12" name="Google Shape;182;p5">
              <a:extLst>
                <a:ext uri="{FF2B5EF4-FFF2-40B4-BE49-F238E27FC236}">
                  <a16:creationId xmlns:a16="http://schemas.microsoft.com/office/drawing/2014/main" id="{9611A4C7-7541-B0E0-146F-8C7926489C4A}"/>
                </a:ext>
              </a:extLst>
            </p:cNvPr>
            <p:cNvSpPr/>
            <p:nvPr/>
          </p:nvSpPr>
          <p:spPr>
            <a:xfrm>
              <a:off x="1378423" y="1308295"/>
              <a:ext cx="10231686" cy="190101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32400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Os </a:t>
              </a:r>
              <a:r>
                <a:rPr lang="pt-BR" sz="2000" b="1">
                  <a:solidFill>
                    <a:srgbClr val="ED265B"/>
                  </a:solidFill>
                  <a:latin typeface="Calibri"/>
                  <a:ea typeface="Calibri"/>
                  <a:cs typeface="Calibri"/>
                  <a:sym typeface="Calibri"/>
                </a:rPr>
                <a:t>protocolos</a:t>
              </a:r>
              <a:r>
                <a:rPr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definem as </a:t>
              </a:r>
              <a:r>
                <a:rPr lang="pt-BR" sz="2000" b="1">
                  <a:solidFill>
                    <a:srgbClr val="ED265B"/>
                  </a:solidFill>
                  <a:latin typeface="Calibri"/>
                  <a:ea typeface="Calibri"/>
                  <a:cs typeface="Calibri"/>
                  <a:sym typeface="Calibri"/>
                </a:rPr>
                <a:t>regras</a:t>
              </a:r>
              <a:r>
                <a:rPr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e </a:t>
              </a:r>
              <a:r>
                <a:rPr lang="pt-BR" sz="2000" b="1">
                  <a:solidFill>
                    <a:srgbClr val="ED265B"/>
                  </a:solidFill>
                  <a:latin typeface="Calibri"/>
                  <a:ea typeface="Calibri"/>
                  <a:cs typeface="Calibri"/>
                  <a:sym typeface="Calibri"/>
                </a:rPr>
                <a:t>formatos</a:t>
              </a:r>
              <a:r>
                <a:rPr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pt-BR" sz="2000" b="1">
                  <a:solidFill>
                    <a:srgbClr val="ED265B"/>
                  </a:solidFill>
                  <a:latin typeface="Calibri"/>
                  <a:ea typeface="Calibri"/>
                  <a:cs typeface="Calibri"/>
                  <a:sym typeface="Calibri"/>
                </a:rPr>
                <a:t>padronizados</a:t>
              </a:r>
              <a:r>
                <a:rPr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para que os computadores possa se entender mutuamente.</a:t>
              </a:r>
              <a:endParaRPr/>
            </a:p>
          </p:txBody>
        </p:sp>
        <p:sp>
          <p:nvSpPr>
            <p:cNvPr id="13" name="Google Shape;183;p5">
              <a:extLst>
                <a:ext uri="{FF2B5EF4-FFF2-40B4-BE49-F238E27FC236}">
                  <a16:creationId xmlns:a16="http://schemas.microsoft.com/office/drawing/2014/main" id="{8A49F735-620E-BF91-8823-8CBD761494A5}"/>
                </a:ext>
              </a:extLst>
            </p:cNvPr>
            <p:cNvSpPr/>
            <p:nvPr/>
          </p:nvSpPr>
          <p:spPr>
            <a:xfrm>
              <a:off x="638714" y="1308295"/>
              <a:ext cx="1075481" cy="1901011"/>
            </a:xfrm>
            <a:prstGeom prst="homePlate">
              <a:avLst>
                <a:gd name="adj" fmla="val 27321"/>
              </a:avLst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" name="Google Shape;184;p5">
            <a:extLst>
              <a:ext uri="{FF2B5EF4-FFF2-40B4-BE49-F238E27FC236}">
                <a16:creationId xmlns:a16="http://schemas.microsoft.com/office/drawing/2014/main" id="{274F15C5-88CB-5279-3C4D-9E9E5FC94A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76137" y="1862165"/>
            <a:ext cx="4257369" cy="42573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854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F9F47-9FCA-8601-8954-657F03D2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entre computadores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4BAA05F-BF39-81F9-7F9A-FBA3C3869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6</a:t>
            </a:fld>
            <a:endParaRPr lang="pt-BR" dirty="0"/>
          </a:p>
        </p:txBody>
      </p:sp>
      <p:grpSp>
        <p:nvGrpSpPr>
          <p:cNvPr id="5" name="Google Shape;191;p6">
            <a:extLst>
              <a:ext uri="{FF2B5EF4-FFF2-40B4-BE49-F238E27FC236}">
                <a16:creationId xmlns:a16="http://schemas.microsoft.com/office/drawing/2014/main" id="{EA16EF18-02D2-0BFF-47ED-D06FBF8DA354}"/>
              </a:ext>
            </a:extLst>
          </p:cNvPr>
          <p:cNvGrpSpPr/>
          <p:nvPr/>
        </p:nvGrpSpPr>
        <p:grpSpPr>
          <a:xfrm>
            <a:off x="1751275" y="1313384"/>
            <a:ext cx="8228546" cy="1296144"/>
            <a:chOff x="638714" y="1308295"/>
            <a:chExt cx="10971395" cy="1901011"/>
          </a:xfrm>
        </p:grpSpPr>
        <p:sp>
          <p:nvSpPr>
            <p:cNvPr id="6" name="Google Shape;192;p6">
              <a:extLst>
                <a:ext uri="{FF2B5EF4-FFF2-40B4-BE49-F238E27FC236}">
                  <a16:creationId xmlns:a16="http://schemas.microsoft.com/office/drawing/2014/main" id="{30921F04-F3FC-122C-FF52-D0249AB3C8B7}"/>
                </a:ext>
              </a:extLst>
            </p:cNvPr>
            <p:cNvSpPr/>
            <p:nvPr/>
          </p:nvSpPr>
          <p:spPr>
            <a:xfrm>
              <a:off x="1378423" y="1308295"/>
              <a:ext cx="10231686" cy="190101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32400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pt-BR" sz="2800" b="0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Os principais elementos envolvidos na comunicação entre computadores são:</a:t>
              </a: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93;p6">
              <a:extLst>
                <a:ext uri="{FF2B5EF4-FFF2-40B4-BE49-F238E27FC236}">
                  <a16:creationId xmlns:a16="http://schemas.microsoft.com/office/drawing/2014/main" id="{DEDF269A-7B60-6023-85DA-5ECC66B1C829}"/>
                </a:ext>
              </a:extLst>
            </p:cNvPr>
            <p:cNvSpPr/>
            <p:nvPr/>
          </p:nvSpPr>
          <p:spPr>
            <a:xfrm>
              <a:off x="638714" y="1308295"/>
              <a:ext cx="1075481" cy="1901011"/>
            </a:xfrm>
            <a:prstGeom prst="homePlate">
              <a:avLst>
                <a:gd name="adj" fmla="val 2732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" name="Google Shape;194;p6">
            <a:extLst>
              <a:ext uri="{FF2B5EF4-FFF2-40B4-BE49-F238E27FC236}">
                <a16:creationId xmlns:a16="http://schemas.microsoft.com/office/drawing/2014/main" id="{727841F8-6AE3-C0B8-4A0B-9694A402B448}"/>
              </a:ext>
            </a:extLst>
          </p:cNvPr>
          <p:cNvSpPr/>
          <p:nvPr/>
        </p:nvSpPr>
        <p:spPr>
          <a:xfrm>
            <a:off x="1915473" y="3887403"/>
            <a:ext cx="1395175" cy="2970595"/>
          </a:xfrm>
          <a:prstGeom prst="rect">
            <a:avLst/>
          </a:prstGeom>
          <a:solidFill>
            <a:srgbClr val="D9D9D9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EMISSOR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computador ou dispositivo que envia os dados.</a:t>
            </a:r>
            <a:endParaRPr/>
          </a:p>
        </p:txBody>
      </p:sp>
      <p:sp>
        <p:nvSpPr>
          <p:cNvPr id="9" name="Google Shape;195;p6">
            <a:extLst>
              <a:ext uri="{FF2B5EF4-FFF2-40B4-BE49-F238E27FC236}">
                <a16:creationId xmlns:a16="http://schemas.microsoft.com/office/drawing/2014/main" id="{7304DA4A-FB2A-271F-C2B3-56F183A6D948}"/>
              </a:ext>
            </a:extLst>
          </p:cNvPr>
          <p:cNvSpPr/>
          <p:nvPr/>
        </p:nvSpPr>
        <p:spPr>
          <a:xfrm>
            <a:off x="1895291" y="2733089"/>
            <a:ext cx="1395175" cy="90439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96;p6">
            <a:extLst>
              <a:ext uri="{FF2B5EF4-FFF2-40B4-BE49-F238E27FC236}">
                <a16:creationId xmlns:a16="http://schemas.microsoft.com/office/drawing/2014/main" id="{67BECA57-6A6C-9F57-A755-4BFA7045C05C}"/>
              </a:ext>
            </a:extLst>
          </p:cNvPr>
          <p:cNvSpPr/>
          <p:nvPr/>
        </p:nvSpPr>
        <p:spPr>
          <a:xfrm>
            <a:off x="1895291" y="3754877"/>
            <a:ext cx="1486930" cy="6608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97;p6">
            <a:extLst>
              <a:ext uri="{FF2B5EF4-FFF2-40B4-BE49-F238E27FC236}">
                <a16:creationId xmlns:a16="http://schemas.microsoft.com/office/drawing/2014/main" id="{F2712ECD-78CB-3423-4838-B4E933332A4E}"/>
              </a:ext>
            </a:extLst>
          </p:cNvPr>
          <p:cNvSpPr/>
          <p:nvPr/>
        </p:nvSpPr>
        <p:spPr>
          <a:xfrm>
            <a:off x="3382221" y="3754877"/>
            <a:ext cx="1641102" cy="66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98;p6">
            <a:extLst>
              <a:ext uri="{FF2B5EF4-FFF2-40B4-BE49-F238E27FC236}">
                <a16:creationId xmlns:a16="http://schemas.microsoft.com/office/drawing/2014/main" id="{977476F9-C581-5942-B9EC-C1E6D8F63A8D}"/>
              </a:ext>
            </a:extLst>
          </p:cNvPr>
          <p:cNvSpPr/>
          <p:nvPr/>
        </p:nvSpPr>
        <p:spPr>
          <a:xfrm>
            <a:off x="3505184" y="3887404"/>
            <a:ext cx="1395175" cy="2970595"/>
          </a:xfrm>
          <a:prstGeom prst="rect">
            <a:avLst/>
          </a:prstGeom>
          <a:solidFill>
            <a:srgbClr val="D9D9D9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RECEPTOR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computador ou dispositivo que recebe os dados enviados pelo emissor.</a:t>
            </a:r>
            <a:endParaRPr/>
          </a:p>
        </p:txBody>
      </p:sp>
      <p:sp>
        <p:nvSpPr>
          <p:cNvPr id="13" name="Google Shape;199;p6">
            <a:extLst>
              <a:ext uri="{FF2B5EF4-FFF2-40B4-BE49-F238E27FC236}">
                <a16:creationId xmlns:a16="http://schemas.microsoft.com/office/drawing/2014/main" id="{8B4F1179-0766-3F7F-8E2A-BD497A5F6C71}"/>
              </a:ext>
            </a:extLst>
          </p:cNvPr>
          <p:cNvSpPr/>
          <p:nvPr/>
        </p:nvSpPr>
        <p:spPr>
          <a:xfrm>
            <a:off x="5094895" y="3887404"/>
            <a:ext cx="1519586" cy="2970595"/>
          </a:xfrm>
          <a:prstGeom prst="rect">
            <a:avLst/>
          </a:prstGeom>
          <a:solidFill>
            <a:srgbClr val="D9D9D9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MEIO DE TRANSMISSÃO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canal físico ou lógico que possibilita a troca de dados entre os computadores, como cabos, fibras ópticas, ondas de rádio ou luz.</a:t>
            </a:r>
            <a:endParaRPr dirty="0"/>
          </a:p>
        </p:txBody>
      </p:sp>
      <p:sp>
        <p:nvSpPr>
          <p:cNvPr id="14" name="Google Shape;200;p6">
            <a:extLst>
              <a:ext uri="{FF2B5EF4-FFF2-40B4-BE49-F238E27FC236}">
                <a16:creationId xmlns:a16="http://schemas.microsoft.com/office/drawing/2014/main" id="{DC6CBE6F-37F1-D764-51AE-7F7118464296}"/>
              </a:ext>
            </a:extLst>
          </p:cNvPr>
          <p:cNvSpPr/>
          <p:nvPr/>
        </p:nvSpPr>
        <p:spPr>
          <a:xfrm>
            <a:off x="5023323" y="3754877"/>
            <a:ext cx="1564380" cy="660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01;p6">
            <a:extLst>
              <a:ext uri="{FF2B5EF4-FFF2-40B4-BE49-F238E27FC236}">
                <a16:creationId xmlns:a16="http://schemas.microsoft.com/office/drawing/2014/main" id="{399B2FE3-CE68-90D0-A614-10C52A4B125D}"/>
              </a:ext>
            </a:extLst>
          </p:cNvPr>
          <p:cNvSpPr/>
          <p:nvPr/>
        </p:nvSpPr>
        <p:spPr>
          <a:xfrm>
            <a:off x="6660640" y="3820965"/>
            <a:ext cx="1505151" cy="2970595"/>
          </a:xfrm>
          <a:prstGeom prst="rect">
            <a:avLst/>
          </a:prstGeom>
          <a:solidFill>
            <a:srgbClr val="D9D9D9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dirty="0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PROTOCOLOS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Conjunto de regras e convenções que definem como os dados serão formatados, enviados, recebidos e interpretados.</a:t>
            </a:r>
            <a:endParaRPr dirty="0"/>
          </a:p>
        </p:txBody>
      </p:sp>
      <p:sp>
        <p:nvSpPr>
          <p:cNvPr id="16" name="Google Shape;202;p6">
            <a:extLst>
              <a:ext uri="{FF2B5EF4-FFF2-40B4-BE49-F238E27FC236}">
                <a16:creationId xmlns:a16="http://schemas.microsoft.com/office/drawing/2014/main" id="{561FA0FA-10D9-576E-8026-080A017BD012}"/>
              </a:ext>
            </a:extLst>
          </p:cNvPr>
          <p:cNvSpPr/>
          <p:nvPr/>
        </p:nvSpPr>
        <p:spPr>
          <a:xfrm>
            <a:off x="8199500" y="3754877"/>
            <a:ext cx="1968502" cy="66088"/>
          </a:xfrm>
          <a:prstGeom prst="rect">
            <a:avLst/>
          </a:prstGeom>
          <a:solidFill>
            <a:srgbClr val="7B83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03;p6">
            <a:extLst>
              <a:ext uri="{FF2B5EF4-FFF2-40B4-BE49-F238E27FC236}">
                <a16:creationId xmlns:a16="http://schemas.microsoft.com/office/drawing/2014/main" id="{F1E0B9B5-00CF-3253-BE8D-36F458E936E6}"/>
              </a:ext>
            </a:extLst>
          </p:cNvPr>
          <p:cNvSpPr/>
          <p:nvPr/>
        </p:nvSpPr>
        <p:spPr>
          <a:xfrm>
            <a:off x="6587703" y="3754877"/>
            <a:ext cx="1641102" cy="66088"/>
          </a:xfrm>
          <a:prstGeom prst="rect">
            <a:avLst/>
          </a:prstGeom>
          <a:solidFill>
            <a:srgbClr val="ED14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04;p6">
            <a:extLst>
              <a:ext uri="{FF2B5EF4-FFF2-40B4-BE49-F238E27FC236}">
                <a16:creationId xmlns:a16="http://schemas.microsoft.com/office/drawing/2014/main" id="{7F918A79-A26C-B48A-4F43-9C1B6176BEA9}"/>
              </a:ext>
            </a:extLst>
          </p:cNvPr>
          <p:cNvSpPr/>
          <p:nvPr/>
        </p:nvSpPr>
        <p:spPr>
          <a:xfrm>
            <a:off x="8258110" y="3820965"/>
            <a:ext cx="1909892" cy="2970595"/>
          </a:xfrm>
          <a:prstGeom prst="rect">
            <a:avLst/>
          </a:prstGeom>
          <a:solidFill>
            <a:srgbClr val="D9D9D9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dirty="0">
                <a:solidFill>
                  <a:srgbClr val="7B83EB"/>
                </a:solidFill>
                <a:latin typeface="Arial"/>
                <a:ea typeface="Arial"/>
                <a:cs typeface="Arial"/>
                <a:sym typeface="Arial"/>
              </a:rPr>
              <a:t>ENDEREÇAMENTO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computador possui um endereço único para identificação e direcionamento dos dados, podendo ser um endereço IP ou Mac </a:t>
            </a:r>
            <a:r>
              <a:rPr lang="pt-BR" sz="1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lang="pt-B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sp>
        <p:nvSpPr>
          <p:cNvPr id="19" name="Google Shape;205;p6">
            <a:extLst>
              <a:ext uri="{FF2B5EF4-FFF2-40B4-BE49-F238E27FC236}">
                <a16:creationId xmlns:a16="http://schemas.microsoft.com/office/drawing/2014/main" id="{402F56D3-CB15-B96C-1BA1-5FB7BC3E8087}"/>
              </a:ext>
            </a:extLst>
          </p:cNvPr>
          <p:cNvSpPr/>
          <p:nvPr/>
        </p:nvSpPr>
        <p:spPr>
          <a:xfrm>
            <a:off x="3518173" y="2733089"/>
            <a:ext cx="1395175" cy="904394"/>
          </a:xfrm>
          <a:prstGeom prst="flowChartOffpageConnector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6;p6">
            <a:extLst>
              <a:ext uri="{FF2B5EF4-FFF2-40B4-BE49-F238E27FC236}">
                <a16:creationId xmlns:a16="http://schemas.microsoft.com/office/drawing/2014/main" id="{D4741DFF-E1C1-D448-AC9B-A4277804D5E9}"/>
              </a:ext>
            </a:extLst>
          </p:cNvPr>
          <p:cNvSpPr/>
          <p:nvPr/>
        </p:nvSpPr>
        <p:spPr>
          <a:xfrm>
            <a:off x="5141054" y="2733089"/>
            <a:ext cx="1395175" cy="904394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07;p6">
            <a:extLst>
              <a:ext uri="{FF2B5EF4-FFF2-40B4-BE49-F238E27FC236}">
                <a16:creationId xmlns:a16="http://schemas.microsoft.com/office/drawing/2014/main" id="{3DC580E1-43EA-3F73-2B4B-37F0465C1511}"/>
              </a:ext>
            </a:extLst>
          </p:cNvPr>
          <p:cNvSpPr/>
          <p:nvPr/>
        </p:nvSpPr>
        <p:spPr>
          <a:xfrm>
            <a:off x="6763936" y="2733089"/>
            <a:ext cx="1395175" cy="904394"/>
          </a:xfrm>
          <a:prstGeom prst="flowChartOffpageConnector">
            <a:avLst/>
          </a:prstGeom>
          <a:solidFill>
            <a:srgbClr val="ED14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08;p6">
            <a:extLst>
              <a:ext uri="{FF2B5EF4-FFF2-40B4-BE49-F238E27FC236}">
                <a16:creationId xmlns:a16="http://schemas.microsoft.com/office/drawing/2014/main" id="{08F16C2A-4205-DFDD-1324-FE7BDA017FEA}"/>
              </a:ext>
            </a:extLst>
          </p:cNvPr>
          <p:cNvSpPr/>
          <p:nvPr/>
        </p:nvSpPr>
        <p:spPr>
          <a:xfrm>
            <a:off x="8486163" y="2733089"/>
            <a:ext cx="1395175" cy="904394"/>
          </a:xfrm>
          <a:prstGeom prst="flowChartOffpageConnector">
            <a:avLst/>
          </a:prstGeom>
          <a:solidFill>
            <a:srgbClr val="7B83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518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DB74F-2E57-72DB-494B-E79DB5D8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Paralela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F052817-6427-AAEB-D2B5-0A616007A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7</a:t>
            </a:fld>
            <a:endParaRPr lang="pt-BR" dirty="0"/>
          </a:p>
        </p:txBody>
      </p:sp>
      <p:pic>
        <p:nvPicPr>
          <p:cNvPr id="5" name="Google Shape;215;p7">
            <a:extLst>
              <a:ext uri="{FF2B5EF4-FFF2-40B4-BE49-F238E27FC236}">
                <a16:creationId xmlns:a16="http://schemas.microsoft.com/office/drawing/2014/main" id="{8A259671-714C-EC7A-9867-B2B052F4591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43912"/>
          <a:stretch/>
        </p:blipFill>
        <p:spPr>
          <a:xfrm>
            <a:off x="1148016" y="3473625"/>
            <a:ext cx="6158327" cy="30734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oogle Shape;216;p7">
            <a:extLst>
              <a:ext uri="{FF2B5EF4-FFF2-40B4-BE49-F238E27FC236}">
                <a16:creationId xmlns:a16="http://schemas.microsoft.com/office/drawing/2014/main" id="{E3506B0E-591C-26FF-C2B8-6F452A828285}"/>
              </a:ext>
            </a:extLst>
          </p:cNvPr>
          <p:cNvGrpSpPr/>
          <p:nvPr/>
        </p:nvGrpSpPr>
        <p:grpSpPr>
          <a:xfrm>
            <a:off x="1220024" y="1169369"/>
            <a:ext cx="6046100" cy="2317080"/>
            <a:chOff x="638714" y="3080501"/>
            <a:chExt cx="6755618" cy="3168353"/>
          </a:xfrm>
        </p:grpSpPr>
        <p:sp>
          <p:nvSpPr>
            <p:cNvPr id="7" name="Google Shape;217;p7">
              <a:extLst>
                <a:ext uri="{FF2B5EF4-FFF2-40B4-BE49-F238E27FC236}">
                  <a16:creationId xmlns:a16="http://schemas.microsoft.com/office/drawing/2014/main" id="{236AC2C9-C5CB-41D0-0E16-965A13E2EEA3}"/>
                </a:ext>
              </a:extLst>
            </p:cNvPr>
            <p:cNvSpPr/>
            <p:nvPr/>
          </p:nvSpPr>
          <p:spPr>
            <a:xfrm>
              <a:off x="1378423" y="3083255"/>
              <a:ext cx="6015909" cy="316559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324000" tIns="45700" rIns="432000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pt-BR" sz="2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Neste tipo de transmissão,  </a:t>
              </a:r>
              <a:r>
                <a:rPr lang="pt-BR" sz="2400" b="1" dirty="0">
                  <a:solidFill>
                    <a:srgbClr val="ED265B"/>
                  </a:solidFill>
                  <a:latin typeface="Arial"/>
                  <a:ea typeface="Arial"/>
                  <a:cs typeface="Arial"/>
                  <a:sym typeface="Arial"/>
                </a:rPr>
                <a:t>todos</a:t>
              </a:r>
              <a:r>
                <a:rPr lang="pt-BR" sz="2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pt-BR" sz="2400" b="1" dirty="0">
                  <a:solidFill>
                    <a:srgbClr val="ED265B"/>
                  </a:solidFill>
                  <a:latin typeface="Arial"/>
                  <a:ea typeface="Arial"/>
                  <a:cs typeface="Arial"/>
                  <a:sym typeface="Arial"/>
                </a:rPr>
                <a:t>os</a:t>
              </a:r>
              <a:r>
                <a:rPr lang="pt-BR" sz="2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pt-BR" sz="2400" b="1" dirty="0">
                  <a:solidFill>
                    <a:srgbClr val="ED265B"/>
                  </a:solidFill>
                  <a:latin typeface="Arial"/>
                  <a:ea typeface="Arial"/>
                  <a:cs typeface="Arial"/>
                  <a:sym typeface="Arial"/>
                </a:rPr>
                <a:t>bits</a:t>
              </a:r>
              <a:r>
                <a:rPr lang="pt-BR" sz="2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que o dispositivo transmissor é capaz de manipular </a:t>
              </a:r>
              <a:r>
                <a:rPr lang="pt-BR" sz="2400" b="1" dirty="0">
                  <a:solidFill>
                    <a:srgbClr val="ED265B"/>
                  </a:solidFill>
                  <a:latin typeface="Arial"/>
                  <a:ea typeface="Arial"/>
                  <a:cs typeface="Arial"/>
                  <a:sym typeface="Arial"/>
                </a:rPr>
                <a:t>são</a:t>
              </a:r>
              <a:r>
                <a:rPr lang="pt-BR" sz="2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pt-BR" sz="2400" b="1" dirty="0">
                  <a:solidFill>
                    <a:srgbClr val="ED265B"/>
                  </a:solidFill>
                  <a:latin typeface="Arial"/>
                  <a:ea typeface="Arial"/>
                  <a:cs typeface="Arial"/>
                  <a:sym typeface="Arial"/>
                </a:rPr>
                <a:t>transmitidos</a:t>
              </a:r>
              <a:r>
                <a:rPr lang="pt-BR" sz="2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pt-BR" sz="2400" b="1" dirty="0">
                  <a:solidFill>
                    <a:srgbClr val="ED265B"/>
                  </a:solidFill>
                  <a:latin typeface="Arial"/>
                  <a:ea typeface="Arial"/>
                  <a:cs typeface="Arial"/>
                  <a:sym typeface="Arial"/>
                </a:rPr>
                <a:t>simultaneamente</a:t>
              </a:r>
              <a:r>
                <a:rPr lang="pt-BR" sz="2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ao receptor, através de vias paralelas.</a:t>
              </a:r>
              <a:endParaRPr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8;p7">
              <a:extLst>
                <a:ext uri="{FF2B5EF4-FFF2-40B4-BE49-F238E27FC236}">
                  <a16:creationId xmlns:a16="http://schemas.microsoft.com/office/drawing/2014/main" id="{619AEAC1-F582-92A7-56C4-728C3D4E25F3}"/>
                </a:ext>
              </a:extLst>
            </p:cNvPr>
            <p:cNvSpPr/>
            <p:nvPr/>
          </p:nvSpPr>
          <p:spPr>
            <a:xfrm>
              <a:off x="638714" y="3080501"/>
              <a:ext cx="1088601" cy="3165599"/>
            </a:xfrm>
            <a:prstGeom prst="homePlate">
              <a:avLst>
                <a:gd name="adj" fmla="val 2732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Google Shape;219;p7">
            <a:extLst>
              <a:ext uri="{FF2B5EF4-FFF2-40B4-BE49-F238E27FC236}">
                <a16:creationId xmlns:a16="http://schemas.microsoft.com/office/drawing/2014/main" id="{CBD406F9-317D-A3D1-7669-CCC4B653447C}"/>
              </a:ext>
            </a:extLst>
          </p:cNvPr>
          <p:cNvSpPr txBox="1"/>
          <p:nvPr/>
        </p:nvSpPr>
        <p:spPr>
          <a:xfrm>
            <a:off x="1148016" y="6488669"/>
            <a:ext cx="6046099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https://upload.wikimedia.org/wikipedia/commons/thumb/3/3d/Serial_vs._parallel_transmission.svg/1280px-Serial_vs._parallel_transmission.svg.png</a:t>
            </a:r>
            <a:endParaRPr/>
          </a:p>
        </p:txBody>
      </p:sp>
      <p:pic>
        <p:nvPicPr>
          <p:cNvPr id="10" name="Google Shape;220;p7" descr="Parallel Interface Printer Cable">
            <a:extLst>
              <a:ext uri="{FF2B5EF4-FFF2-40B4-BE49-F238E27FC236}">
                <a16:creationId xmlns:a16="http://schemas.microsoft.com/office/drawing/2014/main" id="{D9E15E17-B858-4781-E372-E6D7B6E97C0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3783" y="1169369"/>
            <a:ext cx="2286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22;p7">
            <a:extLst>
              <a:ext uri="{FF2B5EF4-FFF2-40B4-BE49-F238E27FC236}">
                <a16:creationId xmlns:a16="http://schemas.microsoft.com/office/drawing/2014/main" id="{188D046B-A617-8F96-446B-ABE0996EE0B8}"/>
              </a:ext>
            </a:extLst>
          </p:cNvPr>
          <p:cNvSpPr txBox="1"/>
          <p:nvPr/>
        </p:nvSpPr>
        <p:spPr>
          <a:xfrm>
            <a:off x="7545113" y="6442502"/>
            <a:ext cx="1811816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https://en.wikipedia.org/wiki/Parallel_port#/media/File:Parallel_port_pinouts.svg</a:t>
            </a:r>
            <a:endParaRPr/>
          </a:p>
        </p:txBody>
      </p:sp>
      <p:pic>
        <p:nvPicPr>
          <p:cNvPr id="12" name="Google Shape;221;p7" descr="undefined">
            <a:extLst>
              <a:ext uri="{FF2B5EF4-FFF2-40B4-BE49-F238E27FC236}">
                <a16:creationId xmlns:a16="http://schemas.microsoft.com/office/drawing/2014/main" id="{EE73ECE8-989C-1F3E-62E7-5A72AEDF900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42852" y="3473625"/>
            <a:ext cx="3328559" cy="29969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5347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99EAF-15BA-EFB1-D734-9BD81476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Serial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5E232F-B793-5BD6-8696-4FD3B193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8</a:t>
            </a:fld>
            <a:endParaRPr lang="pt-BR" dirty="0"/>
          </a:p>
        </p:txBody>
      </p:sp>
      <p:pic>
        <p:nvPicPr>
          <p:cNvPr id="5" name="Google Shape;229;p8">
            <a:extLst>
              <a:ext uri="{FF2B5EF4-FFF2-40B4-BE49-F238E27FC236}">
                <a16:creationId xmlns:a16="http://schemas.microsoft.com/office/drawing/2014/main" id="{F8668983-8F47-8A23-D122-6154A560A09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56086"/>
          <a:stretch/>
        </p:blipFill>
        <p:spPr>
          <a:xfrm>
            <a:off x="1190310" y="4042642"/>
            <a:ext cx="4905690" cy="19168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oogle Shape;230;p8">
            <a:extLst>
              <a:ext uri="{FF2B5EF4-FFF2-40B4-BE49-F238E27FC236}">
                <a16:creationId xmlns:a16="http://schemas.microsoft.com/office/drawing/2014/main" id="{1F2E0DA4-2953-3FF9-37E1-39D2482E9022}"/>
              </a:ext>
            </a:extLst>
          </p:cNvPr>
          <p:cNvGrpSpPr/>
          <p:nvPr/>
        </p:nvGrpSpPr>
        <p:grpSpPr>
          <a:xfrm>
            <a:off x="1179570" y="1376332"/>
            <a:ext cx="6046100" cy="2317080"/>
            <a:chOff x="638714" y="3080501"/>
            <a:chExt cx="6755618" cy="3168353"/>
          </a:xfrm>
        </p:grpSpPr>
        <p:sp>
          <p:nvSpPr>
            <p:cNvPr id="7" name="Google Shape;231;p8">
              <a:extLst>
                <a:ext uri="{FF2B5EF4-FFF2-40B4-BE49-F238E27FC236}">
                  <a16:creationId xmlns:a16="http://schemas.microsoft.com/office/drawing/2014/main" id="{8806012F-5A39-633F-4E5D-672D6D4BC2F0}"/>
                </a:ext>
              </a:extLst>
            </p:cNvPr>
            <p:cNvSpPr/>
            <p:nvPr/>
          </p:nvSpPr>
          <p:spPr>
            <a:xfrm>
              <a:off x="1378423" y="3083255"/>
              <a:ext cx="6015909" cy="316559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324000" tIns="45700" rIns="432000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pt-BR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Este tipo de transmissão é caracterizado por </a:t>
              </a:r>
              <a:r>
                <a:rPr lang="pt-BR" sz="2400" b="1">
                  <a:solidFill>
                    <a:srgbClr val="ED265B"/>
                  </a:solidFill>
                  <a:latin typeface="Arial"/>
                  <a:ea typeface="Arial"/>
                  <a:cs typeface="Arial"/>
                  <a:sym typeface="Arial"/>
                </a:rPr>
                <a:t>enviar</a:t>
              </a:r>
              <a:r>
                <a:rPr lang="pt-BR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pt-BR" sz="2400" b="1">
                  <a:solidFill>
                    <a:srgbClr val="ED265B"/>
                  </a:solidFill>
                  <a:latin typeface="Arial"/>
                  <a:ea typeface="Arial"/>
                  <a:cs typeface="Arial"/>
                  <a:sym typeface="Arial"/>
                </a:rPr>
                <a:t>um bit por vez</a:t>
              </a:r>
              <a:r>
                <a:rPr lang="pt-BR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sequencialmente, num canal de comunicação ou barramento.</a:t>
              </a:r>
              <a:endParaRPr/>
            </a:p>
          </p:txBody>
        </p:sp>
        <p:sp>
          <p:nvSpPr>
            <p:cNvPr id="8" name="Google Shape;232;p8">
              <a:extLst>
                <a:ext uri="{FF2B5EF4-FFF2-40B4-BE49-F238E27FC236}">
                  <a16:creationId xmlns:a16="http://schemas.microsoft.com/office/drawing/2014/main" id="{328B0111-723E-D64D-D184-3E37F33113F9}"/>
                </a:ext>
              </a:extLst>
            </p:cNvPr>
            <p:cNvSpPr/>
            <p:nvPr/>
          </p:nvSpPr>
          <p:spPr>
            <a:xfrm>
              <a:off x="638714" y="3080501"/>
              <a:ext cx="1088601" cy="3165599"/>
            </a:xfrm>
            <a:prstGeom prst="homePlate">
              <a:avLst>
                <a:gd name="adj" fmla="val 27321"/>
              </a:avLst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Google Shape;233;p8">
            <a:extLst>
              <a:ext uri="{FF2B5EF4-FFF2-40B4-BE49-F238E27FC236}">
                <a16:creationId xmlns:a16="http://schemas.microsoft.com/office/drawing/2014/main" id="{B2542816-FF61-0E59-6770-962DD6C14327}"/>
              </a:ext>
            </a:extLst>
          </p:cNvPr>
          <p:cNvSpPr txBox="1"/>
          <p:nvPr/>
        </p:nvSpPr>
        <p:spPr>
          <a:xfrm>
            <a:off x="1190310" y="5959474"/>
            <a:ext cx="48541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https://upload.wikimedia.org/wikipedia/commons/thumb/3/3d/Serial_vs._parallel_transmission.svg/1280px-Serial_vs._parallel_transmission.svg.png</a:t>
            </a:r>
            <a:endParaRPr/>
          </a:p>
        </p:txBody>
      </p:sp>
      <p:pic>
        <p:nvPicPr>
          <p:cNvPr id="10" name="Google Shape;234;p8" descr="StarTech. com Cabo de modem nulo serial DB9 RS232 3 m F/M - Cabo de modem  nulo - DB-9 (M) para DB-9 (F) - 3 m - SCNM9FM Cinza | Amazon.com.br">
            <a:extLst>
              <a:ext uri="{FF2B5EF4-FFF2-40B4-BE49-F238E27FC236}">
                <a16:creationId xmlns:a16="http://schemas.microsoft.com/office/drawing/2014/main" id="{3423A106-C92B-C2B1-FA3C-C33D2408688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6682" y="2023406"/>
            <a:ext cx="2699792" cy="1670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35;p8" descr="O que é a porta serial RS232 DB9 | Pinagem RS232">
            <a:extLst>
              <a:ext uri="{FF2B5EF4-FFF2-40B4-BE49-F238E27FC236}">
                <a16:creationId xmlns:a16="http://schemas.microsoft.com/office/drawing/2014/main" id="{080E15BF-9F2F-9220-790B-7A9AD8A2F34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8476" y="4042642"/>
            <a:ext cx="2617998" cy="252772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236;p8">
            <a:extLst>
              <a:ext uri="{FF2B5EF4-FFF2-40B4-BE49-F238E27FC236}">
                <a16:creationId xmlns:a16="http://schemas.microsoft.com/office/drawing/2014/main" id="{14C4415F-AFB1-10EE-4B9E-92EB52F0ABFB}"/>
              </a:ext>
            </a:extLst>
          </p:cNvPr>
          <p:cNvSpPr txBox="1"/>
          <p:nvPr/>
        </p:nvSpPr>
        <p:spPr>
          <a:xfrm>
            <a:off x="7236525" y="6467305"/>
            <a:ext cx="2990281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https://www.eltima.com/article/9-pin-serial-port.html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97905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4902A-C734-D51F-C7C5-AE5032B7B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comunicação Serial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266BFC-9022-4AD4-FA63-5C53A1BE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9</a:t>
            </a:fld>
            <a:endParaRPr lang="pt-BR" dirty="0"/>
          </a:p>
        </p:txBody>
      </p:sp>
      <p:grpSp>
        <p:nvGrpSpPr>
          <p:cNvPr id="5" name="Google Shape;243;p9">
            <a:extLst>
              <a:ext uri="{FF2B5EF4-FFF2-40B4-BE49-F238E27FC236}">
                <a16:creationId xmlns:a16="http://schemas.microsoft.com/office/drawing/2014/main" id="{4656367B-8851-B723-9A7C-929918A8DF21}"/>
              </a:ext>
            </a:extLst>
          </p:cNvPr>
          <p:cNvGrpSpPr/>
          <p:nvPr/>
        </p:nvGrpSpPr>
        <p:grpSpPr>
          <a:xfrm>
            <a:off x="1847528" y="1429689"/>
            <a:ext cx="8496944" cy="936105"/>
            <a:chOff x="638714" y="3080501"/>
            <a:chExt cx="12272827" cy="3165599"/>
          </a:xfrm>
        </p:grpSpPr>
        <p:sp>
          <p:nvSpPr>
            <p:cNvPr id="6" name="Google Shape;244;p9">
              <a:extLst>
                <a:ext uri="{FF2B5EF4-FFF2-40B4-BE49-F238E27FC236}">
                  <a16:creationId xmlns:a16="http://schemas.microsoft.com/office/drawing/2014/main" id="{B146E358-52A6-5C58-B7FB-02DE04CE8D4E}"/>
                </a:ext>
              </a:extLst>
            </p:cNvPr>
            <p:cNvSpPr/>
            <p:nvPr/>
          </p:nvSpPr>
          <p:spPr>
            <a:xfrm>
              <a:off x="1378422" y="3083256"/>
              <a:ext cx="11533119" cy="316284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324000" tIns="45700" rIns="432000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pt-BR" sz="2800" b="1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Taxa de Comunicação</a:t>
              </a: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5;p9">
              <a:extLst>
                <a:ext uri="{FF2B5EF4-FFF2-40B4-BE49-F238E27FC236}">
                  <a16:creationId xmlns:a16="http://schemas.microsoft.com/office/drawing/2014/main" id="{778B4EB8-B361-C2CD-EEBE-D00123112CC2}"/>
                </a:ext>
              </a:extLst>
            </p:cNvPr>
            <p:cNvSpPr/>
            <p:nvPr/>
          </p:nvSpPr>
          <p:spPr>
            <a:xfrm>
              <a:off x="638714" y="3080501"/>
              <a:ext cx="1088601" cy="3165599"/>
            </a:xfrm>
            <a:prstGeom prst="homePlate">
              <a:avLst>
                <a:gd name="adj" fmla="val 27321"/>
              </a:avLst>
            </a:prstGeom>
            <a:solidFill>
              <a:srgbClr val="ED1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" name="Google Shape;246;p9">
            <a:extLst>
              <a:ext uri="{FF2B5EF4-FFF2-40B4-BE49-F238E27FC236}">
                <a16:creationId xmlns:a16="http://schemas.microsoft.com/office/drawing/2014/main" id="{9C3D8A02-E0E5-88F2-3120-F44EFB88866C}"/>
              </a:ext>
            </a:extLst>
          </p:cNvPr>
          <p:cNvSpPr/>
          <p:nvPr/>
        </p:nvSpPr>
        <p:spPr>
          <a:xfrm>
            <a:off x="2013496" y="3835742"/>
            <a:ext cx="1395175" cy="2634508"/>
          </a:xfrm>
          <a:prstGeom prst="rect">
            <a:avLst/>
          </a:prstGeom>
          <a:solidFill>
            <a:srgbClr val="D9D9D9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Representa a velocidade da comunicação</a:t>
            </a:r>
            <a:endParaRPr/>
          </a:p>
        </p:txBody>
      </p:sp>
      <p:sp>
        <p:nvSpPr>
          <p:cNvPr id="9" name="Google Shape;247;p9">
            <a:extLst>
              <a:ext uri="{FF2B5EF4-FFF2-40B4-BE49-F238E27FC236}">
                <a16:creationId xmlns:a16="http://schemas.microsoft.com/office/drawing/2014/main" id="{A317D305-2CF3-53E4-E5EE-F9B02D72B1B5}"/>
              </a:ext>
            </a:extLst>
          </p:cNvPr>
          <p:cNvSpPr/>
          <p:nvPr/>
        </p:nvSpPr>
        <p:spPr>
          <a:xfrm>
            <a:off x="1991544" y="2681426"/>
            <a:ext cx="1395175" cy="802073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48;p9">
            <a:extLst>
              <a:ext uri="{FF2B5EF4-FFF2-40B4-BE49-F238E27FC236}">
                <a16:creationId xmlns:a16="http://schemas.microsoft.com/office/drawing/2014/main" id="{DAF6C6E9-1326-D918-458C-F8F8203687A1}"/>
              </a:ext>
            </a:extLst>
          </p:cNvPr>
          <p:cNvSpPr/>
          <p:nvPr/>
        </p:nvSpPr>
        <p:spPr>
          <a:xfrm>
            <a:off x="1991544" y="3703214"/>
            <a:ext cx="2374108" cy="5861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49;p9">
            <a:extLst>
              <a:ext uri="{FF2B5EF4-FFF2-40B4-BE49-F238E27FC236}">
                <a16:creationId xmlns:a16="http://schemas.microsoft.com/office/drawing/2014/main" id="{0395C256-41F3-B72B-EC13-B995CD9F3A83}"/>
              </a:ext>
            </a:extLst>
          </p:cNvPr>
          <p:cNvSpPr/>
          <p:nvPr/>
        </p:nvSpPr>
        <p:spPr>
          <a:xfrm>
            <a:off x="3478474" y="3703214"/>
            <a:ext cx="1641102" cy="586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50;p9">
            <a:extLst>
              <a:ext uri="{FF2B5EF4-FFF2-40B4-BE49-F238E27FC236}">
                <a16:creationId xmlns:a16="http://schemas.microsoft.com/office/drawing/2014/main" id="{41E11732-4E8C-FBAA-7977-883BF4747E82}"/>
              </a:ext>
            </a:extLst>
          </p:cNvPr>
          <p:cNvSpPr/>
          <p:nvPr/>
        </p:nvSpPr>
        <p:spPr>
          <a:xfrm>
            <a:off x="3625401" y="3835742"/>
            <a:ext cx="1395175" cy="2634508"/>
          </a:xfrm>
          <a:prstGeom prst="rect">
            <a:avLst/>
          </a:prstGeom>
          <a:solidFill>
            <a:srgbClr val="D9D9D9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Medida em bps (bits por segundo)</a:t>
            </a:r>
            <a:endParaRPr/>
          </a:p>
        </p:txBody>
      </p:sp>
      <p:sp>
        <p:nvSpPr>
          <p:cNvPr id="13" name="Google Shape;251;p9">
            <a:extLst>
              <a:ext uri="{FF2B5EF4-FFF2-40B4-BE49-F238E27FC236}">
                <a16:creationId xmlns:a16="http://schemas.microsoft.com/office/drawing/2014/main" id="{23039EFC-0FBC-4C31-EB64-0BE2A6D46F44}"/>
              </a:ext>
            </a:extLst>
          </p:cNvPr>
          <p:cNvSpPr/>
          <p:nvPr/>
        </p:nvSpPr>
        <p:spPr>
          <a:xfrm>
            <a:off x="5156527" y="3835742"/>
            <a:ext cx="1475954" cy="2634508"/>
          </a:xfrm>
          <a:prstGeom prst="rect">
            <a:avLst/>
          </a:prstGeom>
          <a:solidFill>
            <a:srgbClr val="D9D9D9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Em comunicações síncronas é chamado de </a:t>
            </a:r>
            <a:r>
              <a:rPr lang="pt-BR" sz="1400" b="1" dirty="0" err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clock</a:t>
            </a:r>
            <a:endParaRPr sz="1400" b="1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52;p9">
            <a:extLst>
              <a:ext uri="{FF2B5EF4-FFF2-40B4-BE49-F238E27FC236}">
                <a16:creationId xmlns:a16="http://schemas.microsoft.com/office/drawing/2014/main" id="{72819F99-81F9-0F1D-B977-75C6F927D083}"/>
              </a:ext>
            </a:extLst>
          </p:cNvPr>
          <p:cNvSpPr/>
          <p:nvPr/>
        </p:nvSpPr>
        <p:spPr>
          <a:xfrm>
            <a:off x="5119576" y="3703214"/>
            <a:ext cx="2549570" cy="586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53;p9">
            <a:extLst>
              <a:ext uri="{FF2B5EF4-FFF2-40B4-BE49-F238E27FC236}">
                <a16:creationId xmlns:a16="http://schemas.microsoft.com/office/drawing/2014/main" id="{B5E97967-969F-FD15-B8BF-248A0EE27985}"/>
              </a:ext>
            </a:extLst>
          </p:cNvPr>
          <p:cNvSpPr/>
          <p:nvPr/>
        </p:nvSpPr>
        <p:spPr>
          <a:xfrm>
            <a:off x="6849212" y="3835742"/>
            <a:ext cx="1446541" cy="2634508"/>
          </a:xfrm>
          <a:prstGeom prst="rect">
            <a:avLst/>
          </a:prstGeom>
          <a:solidFill>
            <a:srgbClr val="D9D9D9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ED145B"/>
                </a:solidFill>
                <a:latin typeface="Arial"/>
                <a:ea typeface="Arial"/>
                <a:cs typeface="Arial"/>
                <a:sym typeface="Arial"/>
              </a:rPr>
              <a:t>Em comunicações assíncronas é chamada de Baud Rate</a:t>
            </a:r>
            <a:endParaRPr/>
          </a:p>
        </p:txBody>
      </p:sp>
      <p:sp>
        <p:nvSpPr>
          <p:cNvPr id="16" name="Google Shape;254;p9">
            <a:extLst>
              <a:ext uri="{FF2B5EF4-FFF2-40B4-BE49-F238E27FC236}">
                <a16:creationId xmlns:a16="http://schemas.microsoft.com/office/drawing/2014/main" id="{E068049F-9A4E-EE06-8FD2-8E302648A60A}"/>
              </a:ext>
            </a:extLst>
          </p:cNvPr>
          <p:cNvSpPr/>
          <p:nvPr/>
        </p:nvSpPr>
        <p:spPr>
          <a:xfrm>
            <a:off x="8295753" y="3703214"/>
            <a:ext cx="1582492" cy="58611"/>
          </a:xfrm>
          <a:prstGeom prst="rect">
            <a:avLst/>
          </a:prstGeom>
          <a:solidFill>
            <a:srgbClr val="7B83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55;p9">
            <a:extLst>
              <a:ext uri="{FF2B5EF4-FFF2-40B4-BE49-F238E27FC236}">
                <a16:creationId xmlns:a16="http://schemas.microsoft.com/office/drawing/2014/main" id="{91AB8BA5-8777-A61D-7A7A-D99844E006AF}"/>
              </a:ext>
            </a:extLst>
          </p:cNvPr>
          <p:cNvSpPr/>
          <p:nvPr/>
        </p:nvSpPr>
        <p:spPr>
          <a:xfrm>
            <a:off x="6713261" y="3703214"/>
            <a:ext cx="1641102" cy="58611"/>
          </a:xfrm>
          <a:prstGeom prst="rect">
            <a:avLst/>
          </a:prstGeom>
          <a:solidFill>
            <a:srgbClr val="ED14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56;p9">
            <a:extLst>
              <a:ext uri="{FF2B5EF4-FFF2-40B4-BE49-F238E27FC236}">
                <a16:creationId xmlns:a16="http://schemas.microsoft.com/office/drawing/2014/main" id="{57406947-5768-D48B-6077-294EFC9F680A}"/>
              </a:ext>
            </a:extLst>
          </p:cNvPr>
          <p:cNvSpPr/>
          <p:nvPr/>
        </p:nvSpPr>
        <p:spPr>
          <a:xfrm>
            <a:off x="8461118" y="3835742"/>
            <a:ext cx="1395175" cy="2634508"/>
          </a:xfrm>
          <a:prstGeom prst="rect">
            <a:avLst/>
          </a:prstGeom>
          <a:solidFill>
            <a:srgbClr val="D9D9D9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7B83EB"/>
                </a:solidFill>
                <a:latin typeface="Arial"/>
                <a:ea typeface="Arial"/>
                <a:cs typeface="Arial"/>
                <a:sym typeface="Arial"/>
              </a:rPr>
              <a:t>Os dispositivos devem estar configurados com a mesma taxa de comunicação</a:t>
            </a:r>
            <a:endParaRPr/>
          </a:p>
        </p:txBody>
      </p:sp>
      <p:sp>
        <p:nvSpPr>
          <p:cNvPr id="19" name="Google Shape;257;p9">
            <a:extLst>
              <a:ext uri="{FF2B5EF4-FFF2-40B4-BE49-F238E27FC236}">
                <a16:creationId xmlns:a16="http://schemas.microsoft.com/office/drawing/2014/main" id="{4216252B-9FE8-2BB3-F0E0-5203E0C993A0}"/>
              </a:ext>
            </a:extLst>
          </p:cNvPr>
          <p:cNvSpPr/>
          <p:nvPr/>
        </p:nvSpPr>
        <p:spPr>
          <a:xfrm>
            <a:off x="3614426" y="2681426"/>
            <a:ext cx="1395175" cy="802073"/>
          </a:xfrm>
          <a:prstGeom prst="flowChartOffpageConnector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58;p9">
            <a:extLst>
              <a:ext uri="{FF2B5EF4-FFF2-40B4-BE49-F238E27FC236}">
                <a16:creationId xmlns:a16="http://schemas.microsoft.com/office/drawing/2014/main" id="{6E95A213-E4C5-76A1-77B4-A1B5AF6E9776}"/>
              </a:ext>
            </a:extLst>
          </p:cNvPr>
          <p:cNvSpPr/>
          <p:nvPr/>
        </p:nvSpPr>
        <p:spPr>
          <a:xfrm>
            <a:off x="5237307" y="2681426"/>
            <a:ext cx="1395175" cy="802073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59;p9">
            <a:extLst>
              <a:ext uri="{FF2B5EF4-FFF2-40B4-BE49-F238E27FC236}">
                <a16:creationId xmlns:a16="http://schemas.microsoft.com/office/drawing/2014/main" id="{17973160-ECC6-84C4-CCB1-7C4EDA80D453}"/>
              </a:ext>
            </a:extLst>
          </p:cNvPr>
          <p:cNvSpPr/>
          <p:nvPr/>
        </p:nvSpPr>
        <p:spPr>
          <a:xfrm>
            <a:off x="6860189" y="2681426"/>
            <a:ext cx="1395175" cy="802073"/>
          </a:xfrm>
          <a:prstGeom prst="flowChartOffpageConnector">
            <a:avLst/>
          </a:prstGeom>
          <a:solidFill>
            <a:srgbClr val="ED14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60;p9">
            <a:extLst>
              <a:ext uri="{FF2B5EF4-FFF2-40B4-BE49-F238E27FC236}">
                <a16:creationId xmlns:a16="http://schemas.microsoft.com/office/drawing/2014/main" id="{BE2CB7D8-EEAB-D54E-6E29-1C722780AE51}"/>
              </a:ext>
            </a:extLst>
          </p:cNvPr>
          <p:cNvSpPr/>
          <p:nvPr/>
        </p:nvSpPr>
        <p:spPr>
          <a:xfrm>
            <a:off x="8483070" y="2681426"/>
            <a:ext cx="1395175" cy="802073"/>
          </a:xfrm>
          <a:prstGeom prst="flowChartOffpageConnector">
            <a:avLst/>
          </a:prstGeom>
          <a:solidFill>
            <a:srgbClr val="7B83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922510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49664</TotalTime>
  <Words>2022</Words>
  <Application>Microsoft Office PowerPoint</Application>
  <PresentationFormat>Widescreen</PresentationFormat>
  <Paragraphs>270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Arial</vt:lpstr>
      <vt:lpstr>Calibri</vt:lpstr>
      <vt:lpstr>Noto Sans Symbols</vt:lpstr>
      <vt:lpstr>Red Hat Display</vt:lpstr>
      <vt:lpstr>Personalizar design</vt:lpstr>
      <vt:lpstr>Apresentação do PowerPoint</vt:lpstr>
      <vt:lpstr>Engenharia de Software</vt:lpstr>
      <vt:lpstr>Agenda</vt:lpstr>
      <vt:lpstr>O que é comunicação?</vt:lpstr>
      <vt:lpstr>Comunicação entre computadores</vt:lpstr>
      <vt:lpstr>Comunicação entre computadores</vt:lpstr>
      <vt:lpstr>Comunicação Paralela</vt:lpstr>
      <vt:lpstr>Comunicação Serial</vt:lpstr>
      <vt:lpstr>Características comunicação Serial</vt:lpstr>
      <vt:lpstr>Características comunicação Serial</vt:lpstr>
      <vt:lpstr>Características comunicação Serial</vt:lpstr>
      <vt:lpstr>Características comunicação Serial</vt:lpstr>
      <vt:lpstr>Padrão UART</vt:lpstr>
      <vt:lpstr>Padrão UART</vt:lpstr>
      <vt:lpstr>Padrão UART</vt:lpstr>
      <vt:lpstr>Padrão UART</vt:lpstr>
      <vt:lpstr>Padrão UART</vt:lpstr>
      <vt:lpstr>Padrão UART</vt:lpstr>
      <vt:lpstr>Padrão SPI</vt:lpstr>
      <vt:lpstr>Padrão SPI</vt:lpstr>
      <vt:lpstr>Padrão SPI</vt:lpstr>
      <vt:lpstr>Padrão I2C</vt:lpstr>
      <vt:lpstr>Padrão I2C</vt:lpstr>
      <vt:lpstr>Laboratório - Integrado</vt:lpstr>
      <vt:lpstr>Laboratório - UART</vt:lpstr>
      <vt:lpstr>Laboratório – I2C</vt:lpstr>
      <vt:lpstr>Laboratório - SPI</vt:lpstr>
      <vt:lpstr>Copyright © 2023  Prof. Airton / Prof. Fabio / Prof. Lucas / Prof. Yan.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Allen Fernando Oberleitner Lima</dc:creator>
  <cp:lastModifiedBy>Yan Gabriel</cp:lastModifiedBy>
  <cp:revision>117</cp:revision>
  <dcterms:created xsi:type="dcterms:W3CDTF">2022-12-26T16:03:04Z</dcterms:created>
  <dcterms:modified xsi:type="dcterms:W3CDTF">2023-09-18T00:39:45Z</dcterms:modified>
</cp:coreProperties>
</file>