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3" r:id="rId2"/>
    <p:sldId id="284" r:id="rId3"/>
    <p:sldId id="256" r:id="rId4"/>
    <p:sldId id="277" r:id="rId5"/>
    <p:sldId id="278" r:id="rId6"/>
    <p:sldId id="262" r:id="rId7"/>
    <p:sldId id="263" r:id="rId8"/>
    <p:sldId id="279" r:id="rId9"/>
    <p:sldId id="280" r:id="rId10"/>
    <p:sldId id="276" r:id="rId11"/>
    <p:sldId id="281" r:id="rId12"/>
    <p:sldId id="282" r:id="rId13"/>
    <p:sldId id="267" r:id="rId14"/>
    <p:sldId id="286" r:id="rId15"/>
    <p:sldId id="285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117" y="205420"/>
            <a:ext cx="8229601" cy="85769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8117" y="1200506"/>
            <a:ext cx="8229601" cy="33947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9379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117" y="205420"/>
            <a:ext cx="8229601" cy="85769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8116" y="1200506"/>
            <a:ext cx="4025926" cy="3394764"/>
          </a:xfrm>
          <a:prstGeom prst="rect">
            <a:avLst/>
          </a:prstGeom>
        </p:spPr>
        <p:txBody>
          <a:bodyPr/>
          <a:lstStyle>
            <a:lvl1pPr>
              <a:defRPr sz="2353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959" y="1200506"/>
            <a:ext cx="4027758" cy="3394764"/>
          </a:xfrm>
          <a:prstGeom prst="rect">
            <a:avLst/>
          </a:prstGeom>
        </p:spPr>
        <p:txBody>
          <a:bodyPr/>
          <a:lstStyle>
            <a:lvl1pPr>
              <a:defRPr sz="2353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267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82" y="211291"/>
            <a:ext cx="8724037" cy="4720920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0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34" y="22034"/>
            <a:ext cx="5780154" cy="51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632126" y="94148"/>
            <a:ext cx="6231959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Representação Gráfica: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senx</a:t>
            </a: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cosx</a:t>
            </a: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2senx</a:t>
            </a:r>
          </a:p>
          <a:p>
            <a:pPr marL="384139" indent="-384139" algn="just">
              <a:buClrTx/>
              <a:buFontTx/>
              <a:buAutoNum type="alphaLcParenR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3cosx</a:t>
            </a:r>
          </a:p>
          <a:p>
            <a:pPr marL="384139" indent="-384139" algn="just">
              <a:buClrTx/>
              <a:buFontTx/>
              <a:buAutoNum type="alphaLcParenR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</a:t>
            </a:r>
            <a:r>
              <a:rPr lang="pt-BR" altLang="pt-BR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sen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(x+</a:t>
            </a:r>
            <a:r>
              <a:rPr lang="el-G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π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384139" indent="-384139" algn="just">
              <a:buClrTx/>
              <a:buFontTx/>
              <a:buAutoNum type="alphaLcParenR"/>
            </a:pPr>
            <a:endParaRPr lang="pt-BR" altLang="pt-BR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84139" indent="-384139" algn="just">
              <a:buClrTx/>
              <a:buFontTx/>
              <a:buAutoNum type="alphaLcParenR"/>
            </a:pP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f(x) = cos(x+</a:t>
            </a:r>
            <a:r>
              <a:rPr lang="el-G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π</a:t>
            </a:r>
            <a:r>
              <a:rPr lang="pt-BR" alt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11535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Text Box 6"/>
              <p:cNvSpPr txBox="1">
                <a:spLocks noChangeArrowheads="1"/>
              </p:cNvSpPr>
              <p:nvPr/>
            </p:nvSpPr>
            <p:spPr bwMode="auto">
              <a:xfrm>
                <a:off x="580467" y="116184"/>
                <a:ext cx="7983065" cy="3696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pt-BR" altLang="pt-BR" sz="28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Equações Trigonométricas</a:t>
                </a:r>
              </a:p>
              <a:p>
                <a:pPr algn="just">
                  <a:buClrTx/>
                </a:pPr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𝑡𝑔𝑥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𝑠𝑒𝑛𝑥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alt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pt-BR" alt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:endParaRPr lang="pt-BR" altLang="pt-BR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84139" indent="-384139" algn="just">
                  <a:buClrTx/>
                  <a:buFontTx/>
                  <a:buAutoNum type="alphaLcParenR"/>
                </a:pPr>
                <a:r>
                  <a:rPr lang="pt-BR" altLang="pt-BR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𝑠𝑒𝑛𝑥</m:t>
                    </m:r>
                    <m:r>
                      <a:rPr lang="pt-BR" alt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=−1, </m:t>
                    </m:r>
                  </m:oMath>
                </a14:m>
                <a:r>
                  <a:rPr lang="pt-BR" altLang="pt-BR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qual o valor de sen3x ?</a:t>
                </a:r>
              </a:p>
            </p:txBody>
          </p:sp>
        </mc:Choice>
        <mc:Fallback xmlns="">
          <p:sp>
            <p:nvSpPr>
              <p:cNvPr id="1126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467" y="116184"/>
                <a:ext cx="7983065" cy="3696076"/>
              </a:xfrm>
              <a:prstGeom prst="rect">
                <a:avLst/>
              </a:prstGeom>
              <a:blipFill>
                <a:blip r:embed="rId2"/>
                <a:stretch>
                  <a:fillRect l="-1145" t="-1650" b="-2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74574" y="157695"/>
            <a:ext cx="84279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Relações Trigonométricas Fundamentais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F9CE6F-A693-40C5-8BFB-1AB8BE0F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2" y="983335"/>
            <a:ext cx="2305050" cy="9048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62A8DE-D196-46FA-9C0F-BF0930E25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32" y="2829155"/>
            <a:ext cx="3629025" cy="8953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79AD9-238D-4A56-B9BF-2F091CDD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538" y="1189115"/>
            <a:ext cx="2219325" cy="8763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26A040-C062-4444-8910-2A0251045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538" y="2356900"/>
            <a:ext cx="2228850" cy="8477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84D8D3-7368-4C99-B67C-1150FC54B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832" y="2204284"/>
            <a:ext cx="3267763" cy="436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74574" y="80576"/>
            <a:ext cx="84279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ClrTx/>
            </a:pPr>
            <a:r>
              <a:rPr lang="pt-BR" sz="2400" dirty="0">
                <a:solidFill>
                  <a:srgbClr val="FF0000"/>
                </a:solidFill>
                <a:latin typeface="+mn-lt"/>
              </a:rPr>
              <a:t>Aplicação 1)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A variação da pressão sanguínea de uma pessoa é calculada em função do tempo, obtida através da função P(t)=100-20.cos[(8.π/3).t], representada no gráfico abaixo, em que o valor de 8.π/3 é dado em radianos. Qual deve ser a pressão no tempo 2,625s?</a:t>
            </a:r>
            <a:endParaRPr lang="pt-BR" altLang="pt-BR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CD9BA8-72B5-005B-CAA8-5BF396C6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019" y="2008551"/>
            <a:ext cx="4524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3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82" y="211291"/>
            <a:ext cx="8724037" cy="4720920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80" y="2213453"/>
            <a:ext cx="2646241" cy="7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" y="739008"/>
            <a:ext cx="2044892" cy="239726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521" y="2190750"/>
            <a:ext cx="2015488" cy="2379802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703416" y="1326221"/>
            <a:ext cx="7989958" cy="22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7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497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497" dirty="0">
                <a:latin typeface="Gotham HTF" pitchFamily="50" charset="0"/>
                <a:cs typeface="Gotham HTF Medium"/>
              </a:rPr>
              <a:t>(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497" dirty="0">
                <a:latin typeface="Gotham HTF" pitchFamily="50" charset="0"/>
                <a:cs typeface="Gotham HTF Medium"/>
              </a:rPr>
              <a:t> 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497" dirty="0">
                <a:latin typeface="Gotham HTF" pitchFamily="50" charset="0"/>
                <a:cs typeface="Gotham HTF Medium"/>
              </a:rPr>
              <a:t> de </a:t>
            </a:r>
            <a:r>
              <a:rPr lang="en-US" sz="3497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497" dirty="0">
                <a:latin typeface="Gotham HTF" pitchFamily="50" charset="0"/>
                <a:cs typeface="Gotham HTF Light"/>
              </a:rPr>
              <a:t>- </a:t>
            </a:r>
            <a:r>
              <a:rPr lang="en-US" sz="3497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497" dirty="0">
                <a:latin typeface="Gotham HTF" pitchFamily="50" charset="0"/>
                <a:cs typeface="Gotham HTF Light"/>
              </a:rPr>
              <a:t> </a:t>
            </a:r>
            <a:r>
              <a:rPr lang="en-US" sz="3497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497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497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FUNÇÕES TRIGONOMÉTRICAS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683047" y="80051"/>
            <a:ext cx="7282148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Funções: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Seno</a:t>
            </a:r>
          </a:p>
          <a:p>
            <a:pPr marL="171450" indent="-17145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Cosseno</a:t>
            </a:r>
          </a:p>
          <a:p>
            <a:pPr marL="171450" indent="-17145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Tangente</a:t>
            </a:r>
          </a:p>
          <a:p>
            <a:pPr marL="171450" indent="-17145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Cossecante</a:t>
            </a:r>
          </a:p>
          <a:p>
            <a:pPr marL="171450" indent="-17145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Secante</a:t>
            </a:r>
          </a:p>
          <a:p>
            <a:pPr marL="171450" indent="-17145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Cotangente</a:t>
            </a:r>
          </a:p>
        </p:txBody>
      </p:sp>
    </p:spTree>
    <p:extLst>
      <p:ext uri="{BB962C8B-B14F-4D97-AF65-F5344CB8AC3E}">
        <p14:creationId xmlns:p14="http://schemas.microsoft.com/office/powerpoint/2010/main" val="176692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771181" y="80051"/>
            <a:ext cx="796519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Funções periódicas: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Funções cujos valores se repetem a intervalos regulares.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Funções periódicas contínuas: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Não possuem interrupções.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Funções seno e cosseno.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2713884" y="1240648"/>
            <a:ext cx="4097726" cy="1935482"/>
            <a:chOff x="1247" y="1706"/>
            <a:chExt cx="2972" cy="1134"/>
          </a:xfrm>
        </p:grpSpPr>
        <p:pic>
          <p:nvPicPr>
            <p:cNvPr id="6148" name="Picture 4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1706"/>
              <a:ext cx="204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49" name="Object 5"/>
            <p:cNvGraphicFramePr>
              <a:graphicFrameLocks/>
            </p:cNvGraphicFramePr>
            <p:nvPr/>
          </p:nvGraphicFramePr>
          <p:xfrm>
            <a:off x="3385" y="2082"/>
            <a:ext cx="834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74364" imgH="393529" progId="Equation.DSMT4">
                    <p:embed/>
                  </p:oleObj>
                </mc:Choice>
                <mc:Fallback>
                  <p:oleObj name="Equation" r:id="rId3" imgW="774364" imgH="393529" progId="Equation.DSMT4">
                    <p:embed/>
                    <p:pic>
                      <p:nvPicPr>
                        <p:cNvPr id="6149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5" y="2082"/>
                          <a:ext cx="834" cy="46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837282" y="80411"/>
            <a:ext cx="704663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Lembrete Geométrico: 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Medida de um ângulo em radiano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c</a:t>
            </a:r>
            <a:r>
              <a:rPr lang="pt-BR" altLang="pt-BR" sz="2800" dirty="0">
                <a:solidFill>
                  <a:srgbClr val="000000"/>
                </a:solidFill>
              </a:rPr>
              <a:t> 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–</a:t>
            </a:r>
            <a:r>
              <a:rPr lang="pt-BR" altLang="pt-BR" sz="2800" dirty="0">
                <a:solidFill>
                  <a:srgbClr val="000000"/>
                </a:solidFill>
              </a:rPr>
              <a:t> 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centro da circunferência de raio R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l-GR" altLang="pt-BR" sz="2800" dirty="0">
                <a:solidFill>
                  <a:schemeClr val="tx1"/>
                </a:solidFill>
              </a:rPr>
              <a:t>θ</a:t>
            </a:r>
            <a:r>
              <a:rPr lang="pt-BR" altLang="pt-BR" sz="2800" dirty="0">
                <a:solidFill>
                  <a:srgbClr val="000000"/>
                </a:solidFill>
              </a:rPr>
              <a:t> 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– ângulo central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l</a:t>
            </a: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– comprimento do arco de circunferência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9"/>
          <p:cNvSpPr txBox="1">
            <a:spLocks noChangeArrowheads="1"/>
          </p:cNvSpPr>
          <p:nvPr/>
        </p:nvSpPr>
        <p:spPr bwMode="auto">
          <a:xfrm>
            <a:off x="853807" y="81327"/>
            <a:ext cx="7436385" cy="429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Definição de Radiano</a:t>
            </a: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10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000000"/>
                </a:solidFill>
                <a:latin typeface="Arial" panose="020B0604020202020204" pitchFamily="34" charset="0"/>
              </a:rPr>
              <a:t>É o ângulo de circunferência cuja medida do arco corresponde ao comprimento do raio.</a:t>
            </a:r>
          </a:p>
        </p:txBody>
      </p:sp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715657" y="603496"/>
            <a:ext cx="3712685" cy="2800711"/>
            <a:chOff x="1611" y="2292"/>
            <a:chExt cx="2768" cy="1547"/>
          </a:xfrm>
        </p:grpSpPr>
        <p:pic>
          <p:nvPicPr>
            <p:cNvPr id="7172" name="Picture 4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" y="2292"/>
              <a:ext cx="1871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611" y="3522"/>
              <a:ext cx="2768" cy="317"/>
              <a:chOff x="1611" y="3522"/>
              <a:chExt cx="2768" cy="317"/>
            </a:xfrm>
          </p:grpSpPr>
          <p:sp>
            <p:nvSpPr>
              <p:cNvPr id="7174" name="AutoShape 6"/>
              <p:cNvSpPr>
                <a:spLocks noChangeArrowheads="1"/>
              </p:cNvSpPr>
              <p:nvPr/>
            </p:nvSpPr>
            <p:spPr bwMode="auto">
              <a:xfrm>
                <a:off x="2754" y="3652"/>
                <a:ext cx="489" cy="141"/>
              </a:xfrm>
              <a:prstGeom prst="rightArrow">
                <a:avLst>
                  <a:gd name="adj1" fmla="val 50000"/>
                  <a:gd name="adj2" fmla="val 86702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5pPr>
                <a:lvl6pPr marL="25146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6pPr>
                <a:lvl7pPr marL="29718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7pPr>
                <a:lvl8pPr marL="34290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8pPr>
                <a:lvl9pPr marL="3886200" indent="-228600" defTabSz="449263" eaLnBrk="0" fontAlgn="base" hangingPunct="0">
                  <a:lnSpc>
                    <a:spcPct val="78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500">
                    <a:solidFill>
                      <a:schemeClr val="bg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pt-BR" altLang="pt-BR" sz="2101"/>
              </a:p>
            </p:txBody>
          </p:sp>
          <p:graphicFrame>
            <p:nvGraphicFramePr>
              <p:cNvPr id="7175" name="Object 7"/>
              <p:cNvGraphicFramePr>
                <a:graphicFrameLocks/>
              </p:cNvGraphicFramePr>
              <p:nvPr/>
            </p:nvGraphicFramePr>
            <p:xfrm>
              <a:off x="1611" y="3531"/>
              <a:ext cx="862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634725" imgH="203112" progId="Equation.DSMT4">
                      <p:embed/>
                    </p:oleObj>
                  </mc:Choice>
                  <mc:Fallback>
                    <p:oleObj name="Equation" r:id="rId3" imgW="634725" imgH="203112" progId="Equation.DSMT4">
                      <p:embed/>
                      <p:pic>
                        <p:nvPicPr>
                          <p:cNvPr id="7175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1" y="3531"/>
                            <a:ext cx="862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6" name="Object 8"/>
              <p:cNvGraphicFramePr>
                <a:graphicFrameLocks/>
              </p:cNvGraphicFramePr>
              <p:nvPr/>
            </p:nvGraphicFramePr>
            <p:xfrm>
              <a:off x="3607" y="3522"/>
              <a:ext cx="772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55138" imgH="177569" progId="Equation.DSMT4">
                      <p:embed/>
                    </p:oleObj>
                  </mc:Choice>
                  <mc:Fallback>
                    <p:oleObj name="Equation" r:id="rId5" imgW="355138" imgH="177569" progId="Equation.DSMT4">
                      <p:embed/>
                      <p:pic>
                        <p:nvPicPr>
                          <p:cNvPr id="7176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7" y="3522"/>
                            <a:ext cx="772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29658" y="520287"/>
            <a:ext cx="2552248" cy="136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Relação graus e radianos:</a:t>
            </a:r>
          </a:p>
        </p:txBody>
      </p:sp>
      <p:pic>
        <p:nvPicPr>
          <p:cNvPr id="614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722" y="-15602"/>
            <a:ext cx="5442333" cy="515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9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2372" y="1849328"/>
            <a:ext cx="2787266" cy="92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421" tIns="33710" rIns="67421" bIns="33710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lnSpc>
                <a:spcPct val="7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Círculo 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pt-BR" altLang="pt-BR" sz="2800" b="1" dirty="0">
                <a:solidFill>
                  <a:schemeClr val="tx1"/>
                </a:solidFill>
                <a:latin typeface="Arial" panose="020B0604020202020204" pitchFamily="34" charset="0"/>
              </a:rPr>
              <a:t>Trigonométrico</a:t>
            </a:r>
          </a:p>
        </p:txBody>
      </p:sp>
      <p:pic>
        <p:nvPicPr>
          <p:cNvPr id="6147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52" y="877620"/>
            <a:ext cx="3690888" cy="349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 descr="http://upload.wikimedia.org/wikipedia/commons/thumb/0/0f/Circunfer%C3%AAncia_trigonom%C3%A9trica.svg/1218px-Circunfer%C3%AAncia_trigonom%C3%A9trica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6246" y="143616"/>
            <a:ext cx="5475382" cy="4603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33371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256</Words>
  <Application>Microsoft Office PowerPoint</Application>
  <PresentationFormat>Apresentação na tela (16:9)</PresentationFormat>
  <Paragraphs>75</Paragraphs>
  <Slides>15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Wingdings</vt:lpstr>
      <vt:lpstr>Cambria Math</vt:lpstr>
      <vt:lpstr>Gotham HTF</vt:lpstr>
      <vt:lpstr>Times New Roman</vt:lpstr>
      <vt:lpstr>Simple Light</vt:lpstr>
      <vt:lpstr>Equation</vt:lpstr>
      <vt:lpstr>Apresentação do PowerPoint</vt:lpstr>
      <vt:lpstr>Apresentação do PowerPoint</vt:lpstr>
      <vt:lpstr>FUNÇÕES TRIGONOMÉTRICAS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ESPECIAIS</dc:title>
  <dc:creator>Luciano</dc:creator>
  <cp:lastModifiedBy>LUCIANO GALDINO</cp:lastModifiedBy>
  <cp:revision>25</cp:revision>
  <dcterms:modified xsi:type="dcterms:W3CDTF">2023-10-29T21:46:34Z</dcterms:modified>
</cp:coreProperties>
</file>