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85" r:id="rId4"/>
    <p:sldId id="262" r:id="rId5"/>
    <p:sldId id="261" r:id="rId6"/>
    <p:sldId id="265" r:id="rId7"/>
    <p:sldId id="286" r:id="rId8"/>
    <p:sldId id="269" r:id="rId9"/>
    <p:sldId id="271" r:id="rId10"/>
  </p:sldIdLst>
  <p:sldSz cx="9144000" cy="5143500" type="screen16x9"/>
  <p:notesSz cx="6858000" cy="9144000"/>
  <p:embeddedFontLst>
    <p:embeddedFont>
      <p:font typeface="Muli" panose="020B0604020202020204" charset="0"/>
      <p:regular r:id="rId12"/>
      <p:bold r:id="rId13"/>
      <p:italic r:id="rId14"/>
      <p:boldItalic r:id="rId15"/>
    </p:embeddedFont>
    <p:embeddedFont>
      <p:font typeface="Helvetica Neue" panose="020B0604020202020204" charset="0"/>
      <p:regular r:id="rId16"/>
      <p:bold r:id="rId17"/>
      <p:italic r:id="rId18"/>
      <p:boldItalic r:id="rId19"/>
    </p:embeddedFont>
    <p:embeddedFont>
      <p:font typeface="Nixie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93C"/>
    <a:srgbClr val="184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CA97FA-AE11-4206-BBD0-AAD79B92EDB1}">
  <a:tblStyle styleId="{9ACA97FA-AE11-4206-BBD0-AAD79B92EDB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224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23342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3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76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90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25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959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2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67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lvl="0"/>
            <a:r>
              <a:rPr lang="es-DO" sz="8800" b="1" dirty="0"/>
              <a:t>Sync</a:t>
            </a:r>
            <a:endParaRPr sz="8800" b="1" dirty="0"/>
          </a:p>
        </p:txBody>
      </p:sp>
      <p:sp>
        <p:nvSpPr>
          <p:cNvPr id="2" name="Rectángulo redondeado 1"/>
          <p:cNvSpPr/>
          <p:nvPr/>
        </p:nvSpPr>
        <p:spPr>
          <a:xfrm>
            <a:off x="6559560" y="4617227"/>
            <a:ext cx="2368229" cy="440754"/>
          </a:xfrm>
          <a:prstGeom prst="roundRect">
            <a:avLst/>
          </a:prstGeom>
          <a:solidFill>
            <a:srgbClr val="0E2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DO" sz="1200" b="1" dirty="0"/>
              <a:t>Francisco Rafael Diaz Molina</a:t>
            </a:r>
          </a:p>
          <a:p>
            <a:pPr algn="ctr"/>
            <a:r>
              <a:rPr lang="es-ES" sz="1200" b="1" dirty="0" smtClean="0"/>
              <a:t>17-MISN-1-077</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Historia</a:t>
            </a:r>
            <a:endParaRPr b="1" dirty="0"/>
          </a:p>
        </p:txBody>
      </p:sp>
      <p:sp>
        <p:nvSpPr>
          <p:cNvPr id="343" name="Google Shape;343;p12"/>
          <p:cNvSpPr txBox="1"/>
          <p:nvPr/>
        </p:nvSpPr>
        <p:spPr>
          <a:xfrm>
            <a:off x="1732700" y="2040360"/>
            <a:ext cx="5421135" cy="2092369"/>
          </a:xfrm>
          <a:prstGeom prst="rect">
            <a:avLst/>
          </a:prstGeom>
          <a:noFill/>
          <a:ln>
            <a:noFill/>
          </a:ln>
        </p:spPr>
        <p:txBody>
          <a:bodyPr spcFirstLastPara="1" wrap="square" lIns="91425" tIns="91425" rIns="91425" bIns="91425" anchor="t" anchorCtr="0">
            <a:noAutofit/>
          </a:bodyPr>
          <a:lstStyle/>
          <a:p>
            <a:pPr lvl="0" algn="just">
              <a:spcBef>
                <a:spcPts val="600"/>
              </a:spcBef>
              <a:buClr>
                <a:schemeClr val="dk1"/>
              </a:buClr>
              <a:buSzPts val="1100"/>
            </a:pPr>
            <a:r>
              <a:rPr lang="es-DO" dirty="0">
                <a:solidFill>
                  <a:srgbClr val="C6DAEC"/>
                </a:solidFill>
                <a:latin typeface="Muli"/>
                <a:ea typeface="Muli"/>
                <a:cs typeface="Muli"/>
                <a:sym typeface="Muli"/>
              </a:rPr>
              <a:t>Nuestra Empresa fue creada a mediados de </a:t>
            </a:r>
            <a:r>
              <a:rPr lang="es-DO" dirty="0" smtClean="0">
                <a:solidFill>
                  <a:srgbClr val="C6DAEC"/>
                </a:solidFill>
                <a:latin typeface="Muli"/>
                <a:ea typeface="Muli"/>
                <a:cs typeface="Muli"/>
                <a:sym typeface="Muli"/>
              </a:rPr>
              <a:t>2022, La </a:t>
            </a:r>
            <a:r>
              <a:rPr lang="es-DO" dirty="0">
                <a:solidFill>
                  <a:srgbClr val="C6DAEC"/>
                </a:solidFill>
                <a:latin typeface="Muli"/>
                <a:ea typeface="Muli"/>
                <a:cs typeface="Muli"/>
                <a:sym typeface="Muli"/>
              </a:rPr>
              <a:t>misma fue diseñada para qué las personas puedan analizar y evaluar su estado y productividad aprovechando las conexiones sociales para ayudarlo incentivarlos a comenzar a hacer las cosas monitoreando su rutina diaria con la aplicación esto de ayudará a ver los resultados mejorando en </a:t>
            </a:r>
            <a:r>
              <a:rPr lang="es-DO" dirty="0" smtClean="0">
                <a:solidFill>
                  <a:srgbClr val="C6DAEC"/>
                </a:solidFill>
                <a:latin typeface="Muli"/>
                <a:ea typeface="Muli"/>
                <a:cs typeface="Muli"/>
                <a:sym typeface="Muli"/>
              </a:rPr>
              <a:t>poco mas de </a:t>
            </a:r>
            <a:r>
              <a:rPr lang="es-DO" dirty="0">
                <a:solidFill>
                  <a:srgbClr val="C6DAEC"/>
                </a:solidFill>
                <a:latin typeface="Muli"/>
                <a:ea typeface="Muli"/>
                <a:cs typeface="Muli"/>
                <a:sym typeface="Muli"/>
              </a:rPr>
              <a:t>unas </a:t>
            </a:r>
            <a:r>
              <a:rPr lang="es-DO" dirty="0" smtClean="0">
                <a:solidFill>
                  <a:srgbClr val="C6DAEC"/>
                </a:solidFill>
                <a:latin typeface="Muli"/>
                <a:ea typeface="Muli"/>
                <a:cs typeface="Muli"/>
                <a:sym typeface="Muli"/>
              </a:rPr>
              <a:t>semanas</a:t>
            </a:r>
            <a:r>
              <a:rPr lang="es-DO" dirty="0">
                <a:solidFill>
                  <a:srgbClr val="C6DAEC"/>
                </a:solidFill>
                <a:latin typeface="Muli"/>
                <a:ea typeface="Muli"/>
                <a:cs typeface="Muli"/>
                <a:sym typeface="Muli"/>
              </a:rPr>
              <a:t>.</a:t>
            </a:r>
            <a:endParaRPr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2700" y="1735600"/>
            <a:ext cx="7411300" cy="645300"/>
          </a:xfrm>
        </p:spPr>
        <p:txBody>
          <a:bodyPr/>
          <a:lstStyle/>
          <a:p>
            <a:r>
              <a:rPr lang="es-ES" dirty="0" smtClean="0"/>
              <a:t>  </a:t>
            </a:r>
            <a:r>
              <a:rPr lang="es-ES" b="1" dirty="0" smtClean="0"/>
              <a:t>Mision</a:t>
            </a:r>
            <a:r>
              <a:rPr lang="es-ES" b="1" dirty="0"/>
              <a:t> </a:t>
            </a:r>
            <a:r>
              <a:rPr lang="es-ES" b="1" dirty="0" smtClean="0"/>
              <a:t>  Vision    Valores </a:t>
            </a:r>
            <a:endParaRPr lang="es-DO" b="1" dirty="0"/>
          </a:p>
        </p:txBody>
      </p:sp>
      <p:sp>
        <p:nvSpPr>
          <p:cNvPr id="3" name="Marcador de texto 2"/>
          <p:cNvSpPr>
            <a:spLocks noGrp="1"/>
          </p:cNvSpPr>
          <p:nvPr>
            <p:ph type="body" idx="1"/>
          </p:nvPr>
        </p:nvSpPr>
        <p:spPr/>
        <p:txBody>
          <a:bodyPr/>
          <a:lstStyle/>
          <a:p>
            <a:endParaRPr lang="es-DO" dirty="0"/>
          </a:p>
          <a:p>
            <a:pPr algn="just"/>
            <a:r>
              <a:rPr lang="es-DO" dirty="0"/>
              <a:t>Incentivar a las personas alcanzar sus objetivos de forma rápida y eficaz siempre protegiendo su información personal.</a:t>
            </a:r>
          </a:p>
        </p:txBody>
      </p:sp>
      <p:sp>
        <p:nvSpPr>
          <p:cNvPr id="4" name="Marcador de texto 3"/>
          <p:cNvSpPr>
            <a:spLocks noGrp="1"/>
          </p:cNvSpPr>
          <p:nvPr>
            <p:ph type="body" idx="2"/>
          </p:nvPr>
        </p:nvSpPr>
        <p:spPr/>
        <p:txBody>
          <a:bodyPr/>
          <a:lstStyle/>
          <a:p>
            <a:endParaRPr lang="es-DO" dirty="0" smtClean="0"/>
          </a:p>
          <a:p>
            <a:pPr algn="just"/>
            <a:r>
              <a:rPr lang="es-DO" dirty="0" smtClean="0"/>
              <a:t>Mejorar </a:t>
            </a:r>
            <a:r>
              <a:rPr lang="es-DO" dirty="0"/>
              <a:t>la manera en qué las personas </a:t>
            </a:r>
            <a:r>
              <a:rPr lang="es-DO" dirty="0" smtClean="0"/>
              <a:t>puedan evaluar </a:t>
            </a:r>
            <a:r>
              <a:rPr lang="es-DO" dirty="0"/>
              <a:t>diariamente su </a:t>
            </a:r>
            <a:r>
              <a:rPr lang="es-DO" dirty="0" smtClean="0"/>
              <a:t>proactividad utilizando </a:t>
            </a:r>
            <a:r>
              <a:rPr lang="es-DO" dirty="0"/>
              <a:t>la aplicación</a:t>
            </a:r>
          </a:p>
        </p:txBody>
      </p:sp>
      <p:sp>
        <p:nvSpPr>
          <p:cNvPr id="5" name="Marcador de texto 4"/>
          <p:cNvSpPr>
            <a:spLocks noGrp="1"/>
          </p:cNvSpPr>
          <p:nvPr>
            <p:ph type="body" idx="3"/>
          </p:nvPr>
        </p:nvSpPr>
        <p:spPr/>
        <p:txBody>
          <a:bodyPr/>
          <a:lstStyle/>
          <a:p>
            <a:endParaRPr lang="es-ES" dirty="0" smtClean="0"/>
          </a:p>
          <a:p>
            <a:r>
              <a:rPr lang="es-ES" dirty="0" smtClean="0"/>
              <a:t>Responsabilidad.</a:t>
            </a:r>
          </a:p>
          <a:p>
            <a:r>
              <a:rPr lang="es-ES" dirty="0" smtClean="0"/>
              <a:t>Perseverancia. </a:t>
            </a:r>
          </a:p>
          <a:p>
            <a:r>
              <a:rPr lang="es-ES" dirty="0" smtClean="0"/>
              <a:t>Eficiencia. </a:t>
            </a:r>
          </a:p>
          <a:p>
            <a:r>
              <a:rPr lang="es-ES" dirty="0" smtClean="0"/>
              <a:t>Proactividad.</a:t>
            </a:r>
          </a:p>
          <a:p>
            <a:r>
              <a:rPr lang="es-ES" dirty="0" smtClean="0"/>
              <a:t>Confidencialidad. </a:t>
            </a:r>
            <a:endParaRPr lang="es-DO" dirty="0"/>
          </a:p>
        </p:txBody>
      </p:sp>
      <p:sp>
        <p:nvSpPr>
          <p:cNvPr id="6" name="Marcador de número de diapositiva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DO" smtClean="0"/>
              <a:t>3</a:t>
            </a:fld>
            <a:endParaRPr lang="es-DO"/>
          </a:p>
        </p:txBody>
      </p:sp>
    </p:spTree>
    <p:extLst>
      <p:ext uri="{BB962C8B-B14F-4D97-AF65-F5344CB8AC3E}">
        <p14:creationId xmlns:p14="http://schemas.microsoft.com/office/powerpoint/2010/main" val="674777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393022"/>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smtClean="0"/>
              <a:t>Objetivos</a:t>
            </a:r>
            <a:endParaRPr sz="6000" b="1" dirty="0"/>
          </a:p>
        </p:txBody>
      </p:sp>
      <p:sp>
        <p:nvSpPr>
          <p:cNvPr id="381" name="Google Shape;381;p17"/>
          <p:cNvSpPr txBox="1">
            <a:spLocks noGrp="1"/>
          </p:cNvSpPr>
          <p:nvPr>
            <p:ph type="subTitle" idx="4294967295"/>
          </p:nvPr>
        </p:nvSpPr>
        <p:spPr>
          <a:xfrm>
            <a:off x="3767417" y="1495408"/>
            <a:ext cx="4333800" cy="784800"/>
          </a:xfrm>
          <a:prstGeom prst="rect">
            <a:avLst/>
          </a:prstGeom>
        </p:spPr>
        <p:txBody>
          <a:bodyPr spcFirstLastPara="1" wrap="square" lIns="91425" tIns="91425" rIns="91425" bIns="91425" anchor="t" anchorCtr="0">
            <a:noAutofit/>
          </a:bodyPr>
          <a:lstStyle/>
          <a:p>
            <a:pPr marL="285750" lvl="0" indent="-285750" algn="just">
              <a:buFont typeface="Courier New" panose="02070309020205020404" pitchFamily="49" charset="0"/>
              <a:buChar char="o"/>
            </a:pPr>
            <a:r>
              <a:rPr lang="es-DO" sz="1800" dirty="0"/>
              <a:t>Obtener mayor productividad </a:t>
            </a:r>
            <a:r>
              <a:rPr lang="es-DO" sz="1800" dirty="0" smtClean="0"/>
              <a:t> y crecer.</a:t>
            </a:r>
            <a:endParaRPr lang="es-DO" sz="1800" dirty="0"/>
          </a:p>
          <a:p>
            <a:pPr marL="285750" lvl="0" indent="-285750" algn="just">
              <a:buFont typeface="Courier New" panose="02070309020205020404" pitchFamily="49" charset="0"/>
              <a:buChar char="o"/>
            </a:pPr>
            <a:r>
              <a:rPr lang="es-DO" sz="1800" dirty="0"/>
              <a:t>Mantener o aumentar la rentabilidad de las personas </a:t>
            </a:r>
          </a:p>
          <a:p>
            <a:pPr marL="285750" lvl="0" indent="-285750" algn="just">
              <a:buFont typeface="Courier New" panose="02070309020205020404" pitchFamily="49" charset="0"/>
              <a:buChar char="o"/>
            </a:pPr>
            <a:r>
              <a:rPr lang="es-DO" sz="1800" dirty="0"/>
              <a:t>Optimizar la gestión de actividades </a:t>
            </a:r>
          </a:p>
          <a:p>
            <a:pPr marL="285750" lvl="0" indent="-285750" algn="just">
              <a:buFont typeface="Courier New" panose="02070309020205020404" pitchFamily="49" charset="0"/>
              <a:buChar char="o"/>
            </a:pPr>
            <a:r>
              <a:rPr lang="es-DO" sz="1800" dirty="0"/>
              <a:t>Tener un crecimiento sostenible </a:t>
            </a:r>
          </a:p>
          <a:p>
            <a:pPr marL="285750" lvl="0" indent="-285750" algn="just">
              <a:buFont typeface="Courier New" panose="02070309020205020404" pitchFamily="49" charset="0"/>
              <a:buChar char="o"/>
            </a:pPr>
            <a:r>
              <a:rPr lang="es-DO" sz="1800" dirty="0"/>
              <a:t>Mantener un flujo saludable </a:t>
            </a:r>
          </a:p>
          <a:p>
            <a:pPr marL="285750" lvl="0" indent="-285750" algn="just">
              <a:buFont typeface="Courier New" panose="02070309020205020404" pitchFamily="49" charset="0"/>
              <a:buChar char="o"/>
            </a:pPr>
            <a:r>
              <a:rPr lang="es-DO" sz="1800" dirty="0"/>
              <a:t>Sobresalir ante la competencia y atraer a más personas a la aplicación</a:t>
            </a: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DO" b="1" dirty="0" smtClean="0"/>
              <a:t>M</a:t>
            </a:r>
            <a:r>
              <a:rPr lang="en" b="1" dirty="0" smtClean="0"/>
              <a:t>etas</a:t>
            </a:r>
            <a:endParaRPr b="1"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lvl="0"/>
            <a:r>
              <a:rPr lang="es-DO" dirty="0"/>
              <a:t>Definir objetivos de ingresos para productos </a:t>
            </a:r>
            <a:r>
              <a:rPr lang="es-DO" dirty="0" smtClean="0"/>
              <a:t>nuevos.</a:t>
            </a:r>
          </a:p>
          <a:p>
            <a:pPr lvl="0" algn="just"/>
            <a:r>
              <a:rPr lang="es-DO" dirty="0"/>
              <a:t>Convertirse en una empresa sustentable </a:t>
            </a:r>
            <a:r>
              <a:rPr lang="es-DO" dirty="0" smtClean="0"/>
              <a:t>financieramente.</a:t>
            </a:r>
          </a:p>
          <a:p>
            <a:pPr lvl="0" algn="just"/>
            <a:r>
              <a:rPr lang="es-DO" dirty="0"/>
              <a:t>Aumentar el valor de las </a:t>
            </a:r>
            <a:r>
              <a:rPr lang="es-DO" dirty="0" smtClean="0"/>
              <a:t>acciones.</a:t>
            </a:r>
          </a:p>
          <a:p>
            <a:pPr lvl="0" algn="just"/>
            <a:r>
              <a:rPr lang="es-DO" dirty="0"/>
              <a:t>Aumentar el número de clientes </a:t>
            </a:r>
            <a:r>
              <a:rPr lang="es-DO" dirty="0" smtClean="0"/>
              <a:t>frecuentes</a:t>
            </a:r>
          </a:p>
          <a:p>
            <a:pPr lvl="0" algn="just"/>
            <a:r>
              <a:rPr lang="es-DO" dirty="0"/>
              <a:t>Desarrollar nuevos productos, funciones o </a:t>
            </a:r>
            <a:r>
              <a:rPr lang="es-DO" dirty="0" smtClean="0"/>
              <a:t>servicios</a:t>
            </a:r>
          </a:p>
          <a:p>
            <a:pPr lvl="0" algn="just"/>
            <a:r>
              <a:rPr lang="es-DO" dirty="0"/>
              <a:t>Construir equipos de alto rendimiento</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929303"/>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000" b="1" dirty="0" smtClean="0"/>
              <a:t>Sector escogido</a:t>
            </a:r>
            <a:endParaRPr sz="3000" b="1" dirty="0"/>
          </a:p>
        </p:txBody>
      </p:sp>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1026" name="Picture 2" descr="Santo Domingo: la Capital de República Dominic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98" y="1088588"/>
            <a:ext cx="4291098" cy="2801535"/>
          </a:xfrm>
          <a:prstGeom prst="pentagon">
            <a:avLst/>
          </a:prstGeom>
          <a:noFill/>
          <a:extLst>
            <a:ext uri="{909E8E84-426E-40DD-AFC4-6F175D3DCCD1}">
              <a14:hiddenFill xmlns:a14="http://schemas.microsoft.com/office/drawing/2010/main">
                <a:solidFill>
                  <a:srgbClr val="FFFFFF"/>
                </a:solidFill>
              </a14:hiddenFill>
            </a:ext>
          </a:extLst>
        </p:spPr>
      </p:pic>
      <p:sp>
        <p:nvSpPr>
          <p:cNvPr id="7" name="Google Shape;415;p20"/>
          <p:cNvSpPr txBox="1">
            <a:spLocks/>
          </p:cNvSpPr>
          <p:nvPr/>
        </p:nvSpPr>
        <p:spPr>
          <a:xfrm>
            <a:off x="2140194" y="4388968"/>
            <a:ext cx="4928821"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s-ES" sz="3000" b="1" dirty="0" smtClean="0"/>
              <a:t>El Gran Santo Domingo</a:t>
            </a:r>
            <a:endParaRPr lang="es-ES" sz="3000" b="1" dirty="0"/>
          </a:p>
        </p:txBody>
      </p:sp>
      <p:sp>
        <p:nvSpPr>
          <p:cNvPr id="11" name="Google Shape;373;p16"/>
          <p:cNvSpPr txBox="1">
            <a:spLocks/>
          </p:cNvSpPr>
          <p:nvPr/>
        </p:nvSpPr>
        <p:spPr>
          <a:xfrm>
            <a:off x="4096540" y="1744484"/>
            <a:ext cx="4944300" cy="165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DO" dirty="0">
                <a:solidFill>
                  <a:schemeClr val="bg1"/>
                </a:solidFill>
              </a:rPr>
              <a:t>Nuestro sector fue el gran Santo Domingo de República Dominicana, tomamos este sector ya que presenta un gran volumen de personas las cuales siempre están realizando diferentes tipos de actividades diariamente brindándonos estás una gran cantidad de información para ayudar a más personas obtener sus rutinas. </a:t>
            </a:r>
          </a:p>
          <a:p>
            <a:pPr algn="just"/>
            <a:endParaRPr lang="es-DO" dirty="0">
              <a:solidFill>
                <a:schemeClr val="bg1"/>
              </a:solidFill>
            </a:endParaRPr>
          </a:p>
          <a:p>
            <a:pPr algn="just"/>
            <a:r>
              <a:rPr lang="es-DO" dirty="0">
                <a:solidFill>
                  <a:schemeClr val="bg1"/>
                </a:solidFill>
              </a:rPr>
              <a:t>Organizando esta las personas del Gran Santo Domingo a realizar tareas que podrían ver imposible hacer lo posible ya que está se va adaptando al estilo de vida que el usuario tenga.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592023" y="1011948"/>
            <a:ext cx="7077192" cy="645300"/>
          </a:xfrm>
        </p:spPr>
        <p:txBody>
          <a:bodyPr/>
          <a:lstStyle/>
          <a:p>
            <a:r>
              <a:rPr lang="es-ES" b="1" dirty="0" smtClean="0"/>
              <a:t>Razon de nuestra empresa</a:t>
            </a:r>
            <a:endParaRPr lang="es-DO" b="1" dirty="0"/>
          </a:p>
        </p:txBody>
      </p:sp>
      <p:sp>
        <p:nvSpPr>
          <p:cNvPr id="4" name="Marcador de texto 3"/>
          <p:cNvSpPr>
            <a:spLocks noGrp="1"/>
          </p:cNvSpPr>
          <p:nvPr>
            <p:ph type="body" idx="1"/>
          </p:nvPr>
        </p:nvSpPr>
        <p:spPr>
          <a:xfrm>
            <a:off x="853468" y="1657248"/>
            <a:ext cx="6795839" cy="1490398"/>
          </a:xfrm>
        </p:spPr>
        <p:txBody>
          <a:bodyPr/>
          <a:lstStyle/>
          <a:p>
            <a:pPr algn="just"/>
            <a:r>
              <a:rPr lang="es-DO" sz="1600" dirty="0"/>
              <a:t>Nuestra Empresa surge de la necesidad de la cantidad de personas las cuales no tienen un objetivo claro o no tiene una organización con sus horarios, actividades y </a:t>
            </a:r>
            <a:r>
              <a:rPr lang="es-DO" sz="1600" dirty="0" smtClean="0"/>
              <a:t>recordatorios-</a:t>
            </a:r>
          </a:p>
          <a:p>
            <a:pPr algn="just"/>
            <a:endParaRPr lang="es-DO" sz="1600" dirty="0" smtClean="0"/>
          </a:p>
          <a:p>
            <a:pPr algn="just"/>
            <a:r>
              <a:rPr lang="es-DO" sz="1600" dirty="0" smtClean="0"/>
              <a:t>Encuentra </a:t>
            </a:r>
            <a:r>
              <a:rPr lang="es-DO" sz="1600" dirty="0"/>
              <a:t>la manera más fácil para agilizar los procesos sin que las personas se sientan agobiadas o se sientan con una obligación de hacer sus deberes en cuanto a los ejercicios está brinda una gran cantidad de información ya que está certificada por varios entrenadores profesionales los cuales tienen un largo trayecto en lo que es todo el mundo de fitness, al igual que Seguiremos expandiendo para que demás personas del mundo de la computación puedan ayudar a otros de manera más fácil y rápida</a:t>
            </a:r>
          </a:p>
        </p:txBody>
      </p:sp>
      <p:sp>
        <p:nvSpPr>
          <p:cNvPr id="2" name="Marcador de número de diapositiva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DO" smtClean="0"/>
              <a:t>7</a:t>
            </a:fld>
            <a:endParaRPr lang="es-DO"/>
          </a:p>
        </p:txBody>
      </p:sp>
    </p:spTree>
    <p:extLst>
      <p:ext uri="{BB962C8B-B14F-4D97-AF65-F5344CB8AC3E}">
        <p14:creationId xmlns:p14="http://schemas.microsoft.com/office/powerpoint/2010/main" val="3484575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85876"/>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txBox="1">
            <a:spLocks noGrp="1"/>
          </p:cNvSpPr>
          <p:nvPr>
            <p:ph type="title" idx="4294967295"/>
          </p:nvPr>
        </p:nvSpPr>
        <p:spPr>
          <a:xfrm>
            <a:off x="1504100" y="6592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t>Expansion </a:t>
            </a:r>
            <a:endParaRPr sz="3000" dirty="0"/>
          </a:p>
        </p:txBody>
      </p:sp>
      <p:sp>
        <p:nvSpPr>
          <p:cNvPr id="447" name="Google Shape;447;p24"/>
          <p:cNvSpPr/>
          <p:nvPr/>
        </p:nvSpPr>
        <p:spPr>
          <a:xfrm>
            <a:off x="2348102" y="2601811"/>
            <a:ext cx="521923" cy="185891"/>
          </a:xfrm>
          <a:prstGeom prst="wedgeRectCallout">
            <a:avLst>
              <a:gd name="adj1" fmla="val -21428"/>
              <a:gd name="adj2" fmla="val 84287"/>
            </a:avLst>
          </a:pr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smtClean="0">
                <a:solidFill>
                  <a:srgbClr val="FFFFFF"/>
                </a:solidFill>
                <a:latin typeface="Muli"/>
                <a:ea typeface="Muli"/>
                <a:cs typeface="Muli"/>
                <a:sym typeface="Muli"/>
              </a:rPr>
              <a:t>Oficina</a:t>
            </a:r>
            <a:endParaRPr sz="800" dirty="0">
              <a:solidFill>
                <a:srgbClr val="FFFFFF"/>
              </a:solidFill>
              <a:latin typeface="Muli"/>
              <a:ea typeface="Muli"/>
              <a:cs typeface="Muli"/>
              <a:sym typeface="Muli"/>
            </a:endParaRPr>
          </a:p>
        </p:txBody>
      </p:sp>
      <p:sp>
        <p:nvSpPr>
          <p:cNvPr id="448" name="Google Shape;448;p24"/>
          <p:cNvSpPr/>
          <p:nvPr/>
        </p:nvSpPr>
        <p:spPr>
          <a:xfrm>
            <a:off x="1662352" y="249306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9" name="Google Shape;449;p24"/>
          <p:cNvSpPr/>
          <p:nvPr/>
        </p:nvSpPr>
        <p:spPr>
          <a:xfrm>
            <a:off x="2519025" y="3165097"/>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0" name="Google Shape;450;p24"/>
          <p:cNvSpPr/>
          <p:nvPr/>
        </p:nvSpPr>
        <p:spPr>
          <a:xfrm>
            <a:off x="3923441" y="2043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1" name="Google Shape;451;p24"/>
          <p:cNvSpPr/>
          <p:nvPr/>
        </p:nvSpPr>
        <p:spPr>
          <a:xfrm>
            <a:off x="2870025" y="383131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2" name="Google Shape;452;p24"/>
          <p:cNvSpPr/>
          <p:nvPr/>
        </p:nvSpPr>
        <p:spPr>
          <a:xfrm>
            <a:off x="2024579" y="2079195"/>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3" name="Google Shape;453;p24"/>
          <p:cNvSpPr/>
          <p:nvPr/>
        </p:nvSpPr>
        <p:spPr>
          <a:xfrm>
            <a:off x="6448400" y="235356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685800" y="1752675"/>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a:solidFill>
                  <a:srgbClr val="00E1C6"/>
                </a:solidFill>
                <a:latin typeface="Muli"/>
                <a:ea typeface="Muli"/>
                <a:cs typeface="Muli"/>
                <a:sym typeface="Muli"/>
              </a:rPr>
              <a:t>1</a:t>
            </a:r>
            <a:r>
              <a:rPr lang="en" sz="4800" b="1" dirty="0" smtClean="0">
                <a:solidFill>
                  <a:srgbClr val="00E1C6"/>
                </a:solidFill>
                <a:latin typeface="Muli"/>
                <a:ea typeface="Muli"/>
                <a:cs typeface="Muli"/>
                <a:sym typeface="Muli"/>
              </a:rPr>
              <a:t>,526,124</a:t>
            </a:r>
            <a:r>
              <a:rPr lang="en" sz="4800" b="1" dirty="0">
                <a:solidFill>
                  <a:srgbClr val="00E1C6"/>
                </a:solidFill>
                <a:latin typeface="Muli"/>
                <a:ea typeface="Muli"/>
                <a:cs typeface="Muli"/>
                <a:sym typeface="Muli"/>
              </a:rPr>
              <a:t>$</a:t>
            </a:r>
            <a:endParaRPr sz="4800" b="1" dirty="0">
              <a:solidFill>
                <a:srgbClr val="00E1C6"/>
              </a:solidFill>
              <a:latin typeface="Muli"/>
              <a:ea typeface="Muli"/>
              <a:cs typeface="Muli"/>
              <a:sym typeface="Muli"/>
            </a:endParaRPr>
          </a:p>
        </p:txBody>
      </p:sp>
      <p:sp>
        <p:nvSpPr>
          <p:cNvPr id="467" name="Google Shape;467;p26"/>
          <p:cNvSpPr txBox="1">
            <a:spLocks noGrp="1"/>
          </p:cNvSpPr>
          <p:nvPr>
            <p:ph type="subTitle" idx="4294967295"/>
          </p:nvPr>
        </p:nvSpPr>
        <p:spPr>
          <a:xfrm>
            <a:off x="685800" y="2363584"/>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Cantidad de dinero</a:t>
            </a:r>
            <a:endParaRPr dirty="0"/>
          </a:p>
        </p:txBody>
      </p:sp>
      <p:sp>
        <p:nvSpPr>
          <p:cNvPr id="468" name="Google Shape;468;p26"/>
          <p:cNvSpPr txBox="1">
            <a:spLocks noGrp="1"/>
          </p:cNvSpPr>
          <p:nvPr>
            <p:ph type="ctrTitle" idx="4294967295"/>
          </p:nvPr>
        </p:nvSpPr>
        <p:spPr>
          <a:xfrm>
            <a:off x="685800" y="552321"/>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DO" sz="4800" b="1" dirty="0" smtClean="0">
                <a:solidFill>
                  <a:srgbClr val="3292E1"/>
                </a:solidFill>
                <a:latin typeface="Muli"/>
                <a:ea typeface="Muli"/>
                <a:cs typeface="Muli"/>
                <a:sym typeface="Muli"/>
              </a:rPr>
              <a:t>P</a:t>
            </a:r>
            <a:r>
              <a:rPr lang="en" sz="4800" b="1" dirty="0" smtClean="0">
                <a:solidFill>
                  <a:srgbClr val="3292E1"/>
                </a:solidFill>
                <a:latin typeface="Muli"/>
                <a:ea typeface="Muli"/>
                <a:cs typeface="Muli"/>
                <a:sym typeface="Muli"/>
              </a:rPr>
              <a:t>lan de Marketing </a:t>
            </a:r>
            <a:endParaRPr sz="4800" b="1" dirty="0">
              <a:solidFill>
                <a:srgbClr val="3292E1"/>
              </a:solidFill>
              <a:latin typeface="Muli"/>
              <a:ea typeface="Muli"/>
              <a:cs typeface="Muli"/>
              <a:sym typeface="Muli"/>
            </a:endParaRPr>
          </a:p>
        </p:txBody>
      </p:sp>
      <p:sp>
        <p:nvSpPr>
          <p:cNvPr id="470" name="Google Shape;470;p26"/>
          <p:cNvSpPr txBox="1">
            <a:spLocks noGrp="1"/>
          </p:cNvSpPr>
          <p:nvPr>
            <p:ph type="ctrTitle" idx="4294967295"/>
          </p:nvPr>
        </p:nvSpPr>
        <p:spPr>
          <a:xfrm>
            <a:off x="685800" y="3219525"/>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latin typeface="Muli"/>
                <a:ea typeface="Muli"/>
                <a:cs typeface="Muli"/>
                <a:sym typeface="Muli"/>
              </a:rPr>
              <a:t>425,000 users</a:t>
            </a:r>
            <a:endParaRPr sz="4800" b="1" dirty="0">
              <a:latin typeface="Muli"/>
              <a:ea typeface="Muli"/>
              <a:cs typeface="Muli"/>
              <a:sym typeface="Muli"/>
            </a:endParaRPr>
          </a:p>
        </p:txBody>
      </p:sp>
      <p:sp>
        <p:nvSpPr>
          <p:cNvPr id="471" name="Google Shape;471;p26"/>
          <p:cNvSpPr txBox="1">
            <a:spLocks noGrp="1"/>
          </p:cNvSpPr>
          <p:nvPr>
            <p:ph type="subTitle" idx="4294967295"/>
          </p:nvPr>
        </p:nvSpPr>
        <p:spPr>
          <a:xfrm>
            <a:off x="685800" y="3830434"/>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Cantidad de usuarios</a:t>
            </a:r>
            <a:endParaRPr dirty="0"/>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427</Words>
  <Application>Microsoft Office PowerPoint</Application>
  <PresentationFormat>Presentación en pantalla (16:9)</PresentationFormat>
  <Paragraphs>54</Paragraphs>
  <Slides>9</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Muli</vt:lpstr>
      <vt:lpstr>Arial</vt:lpstr>
      <vt:lpstr>Helvetica Neue</vt:lpstr>
      <vt:lpstr>Nixie One</vt:lpstr>
      <vt:lpstr>Courier New</vt:lpstr>
      <vt:lpstr>Imogen template</vt:lpstr>
      <vt:lpstr>Sync</vt:lpstr>
      <vt:lpstr>Historia</vt:lpstr>
      <vt:lpstr>  Mision   Vision    Valores </vt:lpstr>
      <vt:lpstr>Objetivos</vt:lpstr>
      <vt:lpstr>Metas</vt:lpstr>
      <vt:lpstr>Sector escogido</vt:lpstr>
      <vt:lpstr>Razon de nuestra empresa</vt:lpstr>
      <vt:lpstr>Expansion </vt:lpstr>
      <vt:lpstr>1,526,124$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dc:title>
  <dc:creator>Rafael Diaz</dc:creator>
  <cp:lastModifiedBy>Rafael Diaz</cp:lastModifiedBy>
  <cp:revision>14</cp:revision>
  <dcterms:modified xsi:type="dcterms:W3CDTF">2022-05-01T20:58:20Z</dcterms:modified>
</cp:coreProperties>
</file>