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Yeseva One" charset="1" panose="00000500000000000000"/>
      <p:regular r:id="rId21"/>
    </p:embeddedFont>
    <p:embeddedFont>
      <p:font typeface="Libre Baskerville" charset="1" panose="02000000000000000000"/>
      <p:regular r:id="rId22"/>
    </p:embeddedFont>
    <p:embeddedFont>
      <p:font typeface="Jua" charset="1" panose="00000000000000000000"/>
      <p:regular r:id="rId23"/>
    </p:embeddedFont>
    <p:embeddedFont>
      <p:font typeface="Libre Baskerville Bold" charset="1" panose="02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077442" y="576463"/>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Big Data Processing</a:t>
            </a:r>
          </a:p>
        </p:txBody>
      </p:sp>
      <p:sp>
        <p:nvSpPr>
          <p:cNvPr name="Freeform 6" id="6"/>
          <p:cNvSpPr/>
          <p:nvPr/>
        </p:nvSpPr>
        <p:spPr>
          <a:xfrm flipH="false" flipV="false" rot="-3755510">
            <a:off x="14638722" y="45311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310972" y="4479416"/>
            <a:ext cx="9254576" cy="3581783"/>
          </a:xfrm>
          <a:prstGeom prst="rect">
            <a:avLst/>
          </a:prstGeom>
        </p:spPr>
        <p:txBody>
          <a:bodyPr anchor="t" rtlCol="false" tIns="0" lIns="0" bIns="0" rIns="0">
            <a:spAutoFit/>
          </a:bodyPr>
          <a:lstStyle/>
          <a:p>
            <a:pPr algn="ctr">
              <a:lnSpc>
                <a:spcPts val="4767"/>
              </a:lnSpc>
            </a:pPr>
            <a:r>
              <a:rPr lang="en-US" sz="3287">
                <a:solidFill>
                  <a:srgbClr val="000000"/>
                </a:solidFill>
                <a:latin typeface="Libre Baskerville"/>
              </a:rPr>
              <a:t>Kelompok:</a:t>
            </a:r>
          </a:p>
          <a:p>
            <a:pPr algn="ctr">
              <a:lnSpc>
                <a:spcPts val="4767"/>
              </a:lnSpc>
            </a:pPr>
            <a:r>
              <a:rPr lang="en-US" sz="3287">
                <a:solidFill>
                  <a:srgbClr val="000000"/>
                </a:solidFill>
                <a:latin typeface="Libre Baskerville"/>
              </a:rPr>
              <a:t>Arif Jiwo Hakimi - 2602142363</a:t>
            </a:r>
          </a:p>
          <a:p>
            <a:pPr algn="ctr">
              <a:lnSpc>
                <a:spcPts val="4767"/>
              </a:lnSpc>
            </a:pPr>
            <a:r>
              <a:rPr lang="en-US" sz="3287">
                <a:solidFill>
                  <a:srgbClr val="000000"/>
                </a:solidFill>
                <a:latin typeface="Libre Baskerville"/>
              </a:rPr>
              <a:t>Rafael Djefry Alvindja - 2602145213</a:t>
            </a:r>
          </a:p>
          <a:p>
            <a:pPr algn="ctr">
              <a:lnSpc>
                <a:spcPts val="4767"/>
              </a:lnSpc>
            </a:pPr>
            <a:r>
              <a:rPr lang="en-US" sz="3287">
                <a:solidFill>
                  <a:srgbClr val="000000"/>
                </a:solidFill>
                <a:latin typeface="Libre Baskerville"/>
              </a:rPr>
              <a:t>Axelle Farand Maestra - 2602145421</a:t>
            </a:r>
          </a:p>
          <a:p>
            <a:pPr algn="ctr">
              <a:lnSpc>
                <a:spcPts val="4767"/>
              </a:lnSpc>
            </a:pPr>
            <a:r>
              <a:rPr lang="en-US" sz="3287">
                <a:solidFill>
                  <a:srgbClr val="000000"/>
                </a:solidFill>
                <a:latin typeface="Libre Baskerville"/>
              </a:rPr>
              <a:t>David Yovi Wardana - 2602139886</a:t>
            </a:r>
          </a:p>
          <a:p>
            <a:pPr algn="ctr">
              <a:lnSpc>
                <a:spcPts val="4767"/>
              </a:lnSpc>
            </a:pPr>
            <a:r>
              <a:rPr lang="en-US" sz="3287">
                <a:solidFill>
                  <a:srgbClr val="000000"/>
                </a:solidFill>
                <a:latin typeface="Libre Baskerville"/>
              </a:rPr>
              <a:t>Ervan Vincentius - 2602163866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22180" y="2660569"/>
            <a:ext cx="9223705" cy="5852059"/>
          </a:xfrm>
          <a:custGeom>
            <a:avLst/>
            <a:gdLst/>
            <a:ahLst/>
            <a:cxnLst/>
            <a:rect r="r" b="b" t="t" l="l"/>
            <a:pathLst>
              <a:path h="5852059" w="9223705">
                <a:moveTo>
                  <a:pt x="0" y="0"/>
                </a:moveTo>
                <a:lnTo>
                  <a:pt x="9223705" y="0"/>
                </a:lnTo>
                <a:lnTo>
                  <a:pt x="9223705"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941722" y="3623027"/>
            <a:ext cx="8036850" cy="4392098"/>
          </a:xfrm>
          <a:custGeom>
            <a:avLst/>
            <a:gdLst/>
            <a:ahLst/>
            <a:cxnLst/>
            <a:rect r="r" b="b" t="t" l="l"/>
            <a:pathLst>
              <a:path h="4392098" w="8036850">
                <a:moveTo>
                  <a:pt x="0" y="0"/>
                </a:moveTo>
                <a:lnTo>
                  <a:pt x="8036850" y="0"/>
                </a:lnTo>
                <a:lnTo>
                  <a:pt x="8036850" y="4392098"/>
                </a:lnTo>
                <a:lnTo>
                  <a:pt x="0" y="4392098"/>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988751" y="2717719"/>
            <a:ext cx="7942792"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Pasien stroke yang memiliki hipertensi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7129" y="2660569"/>
            <a:ext cx="9223705" cy="5852059"/>
          </a:xfrm>
          <a:custGeom>
            <a:avLst/>
            <a:gdLst/>
            <a:ahLst/>
            <a:cxnLst/>
            <a:rect r="r" b="b" t="t" l="l"/>
            <a:pathLst>
              <a:path h="5852059" w="9223705">
                <a:moveTo>
                  <a:pt x="0" y="0"/>
                </a:moveTo>
                <a:lnTo>
                  <a:pt x="9223705" y="0"/>
                </a:lnTo>
                <a:lnTo>
                  <a:pt x="9223705"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722822" y="3877384"/>
            <a:ext cx="8487916" cy="4635245"/>
          </a:xfrm>
          <a:custGeom>
            <a:avLst/>
            <a:gdLst/>
            <a:ahLst/>
            <a:cxnLst/>
            <a:rect r="r" b="b" t="t" l="l"/>
            <a:pathLst>
              <a:path h="4635245" w="8487916">
                <a:moveTo>
                  <a:pt x="0" y="0"/>
                </a:moveTo>
                <a:lnTo>
                  <a:pt x="8487916" y="0"/>
                </a:lnTo>
                <a:lnTo>
                  <a:pt x="8487916" y="4635245"/>
                </a:lnTo>
                <a:lnTo>
                  <a:pt x="0" y="4635245"/>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645559" y="2717719"/>
            <a:ext cx="8642441" cy="781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Pasien stroke yang memiliki penyakit jantung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4621" y="2217470"/>
            <a:ext cx="9223705" cy="5852059"/>
          </a:xfrm>
          <a:custGeom>
            <a:avLst/>
            <a:gdLst/>
            <a:ahLst/>
            <a:cxnLst/>
            <a:rect r="r" b="b" t="t" l="l"/>
            <a:pathLst>
              <a:path h="5852059" w="9223705">
                <a:moveTo>
                  <a:pt x="0" y="0"/>
                </a:moveTo>
                <a:lnTo>
                  <a:pt x="9223704" y="0"/>
                </a:lnTo>
                <a:lnTo>
                  <a:pt x="9223704"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888276" y="4019653"/>
            <a:ext cx="8157008" cy="3133891"/>
          </a:xfrm>
          <a:custGeom>
            <a:avLst/>
            <a:gdLst/>
            <a:ahLst/>
            <a:cxnLst/>
            <a:rect r="r" b="b" t="t" l="l"/>
            <a:pathLst>
              <a:path h="3133891" w="8157008">
                <a:moveTo>
                  <a:pt x="0" y="0"/>
                </a:moveTo>
                <a:lnTo>
                  <a:pt x="8157008" y="0"/>
                </a:lnTo>
                <a:lnTo>
                  <a:pt x="8157008" y="3133892"/>
                </a:lnTo>
                <a:lnTo>
                  <a:pt x="0" y="3133892"/>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645559" y="2476838"/>
            <a:ext cx="8642441" cy="781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Pasien stroke yang memiliki hipertensi dan penyakit jantung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28830" y="2377666"/>
            <a:ext cx="8615170" cy="6417867"/>
          </a:xfrm>
          <a:custGeom>
            <a:avLst/>
            <a:gdLst/>
            <a:ahLst/>
            <a:cxnLst/>
            <a:rect r="r" b="b" t="t" l="l"/>
            <a:pathLst>
              <a:path h="6417867" w="8615170">
                <a:moveTo>
                  <a:pt x="0" y="0"/>
                </a:moveTo>
                <a:lnTo>
                  <a:pt x="8615170" y="0"/>
                </a:lnTo>
                <a:lnTo>
                  <a:pt x="8615170" y="6417866"/>
                </a:lnTo>
                <a:lnTo>
                  <a:pt x="0" y="6417866"/>
                </a:lnTo>
                <a:lnTo>
                  <a:pt x="0" y="0"/>
                </a:lnTo>
                <a:close/>
              </a:path>
            </a:pathLst>
          </a:custGeom>
          <a:blipFill>
            <a:blip r:embed="rId8"/>
            <a:stretch>
              <a:fillRect l="0" t="0" r="0" b="0"/>
            </a:stretch>
          </a:blipFill>
        </p:spPr>
      </p:sp>
      <p:sp>
        <p:nvSpPr>
          <p:cNvPr name="Freeform 7" id="7"/>
          <p:cNvSpPr/>
          <p:nvPr/>
        </p:nvSpPr>
        <p:spPr>
          <a:xfrm flipH="false" flipV="false" rot="0">
            <a:off x="10315736" y="3480128"/>
            <a:ext cx="7289425" cy="5997876"/>
          </a:xfrm>
          <a:custGeom>
            <a:avLst/>
            <a:gdLst/>
            <a:ahLst/>
            <a:cxnLst/>
            <a:rect r="r" b="b" t="t" l="l"/>
            <a:pathLst>
              <a:path h="5997876" w="7289425">
                <a:moveTo>
                  <a:pt x="0" y="0"/>
                </a:moveTo>
                <a:lnTo>
                  <a:pt x="7289425" y="0"/>
                </a:lnTo>
                <a:lnTo>
                  <a:pt x="7289425" y="5997876"/>
                </a:lnTo>
                <a:lnTo>
                  <a:pt x="0" y="5997876"/>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632897" y="2434816"/>
            <a:ext cx="8655103" cy="781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Perbandingan kasus stroke berdasarkan status merokok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95825" y="734259"/>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Result</a:t>
            </a:r>
          </a:p>
        </p:txBody>
      </p:sp>
      <p:sp>
        <p:nvSpPr>
          <p:cNvPr name="TextBox 7" id="7"/>
          <p:cNvSpPr txBox="true"/>
          <p:nvPr/>
        </p:nvSpPr>
        <p:spPr>
          <a:xfrm rot="0">
            <a:off x="443652" y="2888308"/>
            <a:ext cx="4767988" cy="675640"/>
          </a:xfrm>
          <a:prstGeom prst="rect">
            <a:avLst/>
          </a:prstGeom>
        </p:spPr>
        <p:txBody>
          <a:bodyPr anchor="t" rtlCol="false" tIns="0" lIns="0" bIns="0" rIns="0">
            <a:spAutoFit/>
          </a:bodyPr>
          <a:lstStyle/>
          <a:p>
            <a:pPr algn="ctr">
              <a:lnSpc>
                <a:spcPts val="2600"/>
              </a:lnSpc>
              <a:spcBef>
                <a:spcPct val="0"/>
              </a:spcBef>
            </a:pPr>
            <a:r>
              <a:rPr lang="en-US" sz="2600">
                <a:solidFill>
                  <a:srgbClr val="000000"/>
                </a:solidFill>
                <a:latin typeface="Yeseva One"/>
              </a:rPr>
              <a:t>Distribusi Gender dan Usia pada Pasien Stroke</a:t>
            </a:r>
          </a:p>
        </p:txBody>
      </p:sp>
      <p:sp>
        <p:nvSpPr>
          <p:cNvPr name="TextBox 8" id="8"/>
          <p:cNvSpPr txBox="true"/>
          <p:nvPr/>
        </p:nvSpPr>
        <p:spPr>
          <a:xfrm rot="0">
            <a:off x="443652" y="4070854"/>
            <a:ext cx="4767988" cy="1990915"/>
          </a:xfrm>
          <a:prstGeom prst="rect">
            <a:avLst/>
          </a:prstGeom>
        </p:spPr>
        <p:txBody>
          <a:bodyPr anchor="t" rtlCol="false" tIns="0" lIns="0" bIns="0" rIns="0">
            <a:spAutoFit/>
          </a:bodyPr>
          <a:lstStyle/>
          <a:p>
            <a:pPr algn="ctr">
              <a:lnSpc>
                <a:spcPts val="3151"/>
              </a:lnSpc>
            </a:pPr>
            <a:r>
              <a:rPr lang="en-US" sz="2300">
                <a:solidFill>
                  <a:srgbClr val="000000"/>
                </a:solidFill>
                <a:latin typeface="Libre Baskerville"/>
              </a:rPr>
              <a:t>- Dari 4699 penderita stroke, 1922 adalah laki-laki dan 2777 adalah perempuan.</a:t>
            </a:r>
          </a:p>
          <a:p>
            <a:pPr algn="ctr">
              <a:lnSpc>
                <a:spcPts val="3266"/>
              </a:lnSpc>
            </a:pPr>
            <a:r>
              <a:rPr lang="en-US" sz="2300">
                <a:solidFill>
                  <a:srgbClr val="000000"/>
                </a:solidFill>
                <a:latin typeface="Libre Baskerville"/>
              </a:rPr>
              <a:t>- Pasien terbanyak berada pada usia 55-60 tahun.</a:t>
            </a:r>
          </a:p>
        </p:txBody>
      </p:sp>
      <p:sp>
        <p:nvSpPr>
          <p:cNvPr name="TextBox 9" id="9"/>
          <p:cNvSpPr txBox="true"/>
          <p:nvPr/>
        </p:nvSpPr>
        <p:spPr>
          <a:xfrm rot="0">
            <a:off x="6760006" y="2726383"/>
            <a:ext cx="4767988" cy="999490"/>
          </a:xfrm>
          <a:prstGeom prst="rect">
            <a:avLst/>
          </a:prstGeom>
        </p:spPr>
        <p:txBody>
          <a:bodyPr anchor="t" rtlCol="false" tIns="0" lIns="0" bIns="0" rIns="0">
            <a:spAutoFit/>
          </a:bodyPr>
          <a:lstStyle/>
          <a:p>
            <a:pPr algn="ctr">
              <a:lnSpc>
                <a:spcPts val="2600"/>
              </a:lnSpc>
              <a:spcBef>
                <a:spcPct val="0"/>
              </a:spcBef>
            </a:pPr>
            <a:r>
              <a:rPr lang="en-US" sz="2600">
                <a:solidFill>
                  <a:srgbClr val="000000"/>
                </a:solidFill>
                <a:latin typeface="Yeseva One"/>
              </a:rPr>
              <a:t>Faktor Risiko Utama: Hipertensi, Penyakit Jantung, dan Merokok</a:t>
            </a:r>
          </a:p>
        </p:txBody>
      </p:sp>
      <p:sp>
        <p:nvSpPr>
          <p:cNvPr name="TextBox 10" id="10"/>
          <p:cNvSpPr txBox="true"/>
          <p:nvPr/>
        </p:nvSpPr>
        <p:spPr>
          <a:xfrm rot="0">
            <a:off x="6760006" y="4070854"/>
            <a:ext cx="4767988" cy="2800540"/>
          </a:xfrm>
          <a:prstGeom prst="rect">
            <a:avLst/>
          </a:prstGeom>
        </p:spPr>
        <p:txBody>
          <a:bodyPr anchor="t" rtlCol="false" tIns="0" lIns="0" bIns="0" rIns="0">
            <a:spAutoFit/>
          </a:bodyPr>
          <a:lstStyle/>
          <a:p>
            <a:pPr algn="ctr">
              <a:lnSpc>
                <a:spcPts val="3151"/>
              </a:lnSpc>
            </a:pPr>
            <a:r>
              <a:rPr lang="en-US" sz="2300">
                <a:solidFill>
                  <a:srgbClr val="000000"/>
                </a:solidFill>
                <a:latin typeface="Libre Baskerville"/>
              </a:rPr>
              <a:t>- 4308 dari 4699 pasien stroke memiliki hipertensi, dan 4496 dari 4699 memiliki penyakit jantung.</a:t>
            </a:r>
          </a:p>
          <a:p>
            <a:pPr algn="ctr">
              <a:lnSpc>
                <a:spcPts val="3266"/>
              </a:lnSpc>
            </a:pPr>
            <a:r>
              <a:rPr lang="en-US" sz="2300">
                <a:solidFill>
                  <a:srgbClr val="000000"/>
                </a:solidFill>
                <a:latin typeface="Libre Baskerville"/>
              </a:rPr>
              <a:t>- Mantan perokok memiliki risiko stroke 12% lebih tinggi dibandingkan non-stroke.</a:t>
            </a:r>
          </a:p>
        </p:txBody>
      </p:sp>
      <p:sp>
        <p:nvSpPr>
          <p:cNvPr name="TextBox 11" id="11"/>
          <p:cNvSpPr txBox="true"/>
          <p:nvPr/>
        </p:nvSpPr>
        <p:spPr>
          <a:xfrm rot="0">
            <a:off x="13080569" y="2726383"/>
            <a:ext cx="4767988" cy="675640"/>
          </a:xfrm>
          <a:prstGeom prst="rect">
            <a:avLst/>
          </a:prstGeom>
        </p:spPr>
        <p:txBody>
          <a:bodyPr anchor="t" rtlCol="false" tIns="0" lIns="0" bIns="0" rIns="0">
            <a:spAutoFit/>
          </a:bodyPr>
          <a:lstStyle/>
          <a:p>
            <a:pPr algn="ctr">
              <a:lnSpc>
                <a:spcPts val="2600"/>
              </a:lnSpc>
              <a:spcBef>
                <a:spcPct val="0"/>
              </a:spcBef>
            </a:pPr>
            <a:r>
              <a:rPr lang="en-US" sz="2600">
                <a:solidFill>
                  <a:srgbClr val="000000"/>
                </a:solidFill>
                <a:latin typeface="Yeseva One"/>
              </a:rPr>
              <a:t>Perbandingan BMI dan Gula Darah pada Pasien Stroke</a:t>
            </a:r>
          </a:p>
        </p:txBody>
      </p:sp>
      <p:sp>
        <p:nvSpPr>
          <p:cNvPr name="TextBox 12" id="12"/>
          <p:cNvSpPr txBox="true"/>
          <p:nvPr/>
        </p:nvSpPr>
        <p:spPr>
          <a:xfrm rot="0">
            <a:off x="13080569" y="4070854"/>
            <a:ext cx="4767988" cy="2000440"/>
          </a:xfrm>
          <a:prstGeom prst="rect">
            <a:avLst/>
          </a:prstGeom>
        </p:spPr>
        <p:txBody>
          <a:bodyPr anchor="t" rtlCol="false" tIns="0" lIns="0" bIns="0" rIns="0">
            <a:spAutoFit/>
          </a:bodyPr>
          <a:lstStyle/>
          <a:p>
            <a:pPr algn="ctr">
              <a:lnSpc>
                <a:spcPts val="3151"/>
              </a:lnSpc>
            </a:pPr>
            <a:r>
              <a:rPr lang="en-US" sz="2300">
                <a:solidFill>
                  <a:srgbClr val="000000"/>
                </a:solidFill>
                <a:latin typeface="Libre Baskerville"/>
              </a:rPr>
              <a:t>- Pasien stroke memiliki BMI lebih tinggi (20-40).</a:t>
            </a:r>
          </a:p>
          <a:p>
            <a:pPr algn="ctr">
              <a:lnSpc>
                <a:spcPts val="3266"/>
              </a:lnSpc>
            </a:pPr>
            <a:r>
              <a:rPr lang="en-US" sz="2300">
                <a:solidFill>
                  <a:srgbClr val="000000"/>
                </a:solidFill>
                <a:latin typeface="Libre Baskerville"/>
              </a:rPr>
              <a:t>- Tingkat gula darah penderita stroke biasanya lebih rendah (di bawah 90).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53618" y="944811"/>
            <a:ext cx="1565695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Stroke</a:t>
            </a:r>
          </a:p>
        </p:txBody>
      </p:sp>
      <p:sp>
        <p:nvSpPr>
          <p:cNvPr name="TextBox 7" id="7"/>
          <p:cNvSpPr txBox="true"/>
          <p:nvPr/>
        </p:nvSpPr>
        <p:spPr>
          <a:xfrm rot="0">
            <a:off x="7976168" y="3215821"/>
            <a:ext cx="5170021" cy="419100"/>
          </a:xfrm>
          <a:prstGeom prst="rect">
            <a:avLst/>
          </a:prstGeom>
        </p:spPr>
        <p:txBody>
          <a:bodyPr anchor="t" rtlCol="false" tIns="0" lIns="0" bIns="0" rIns="0">
            <a:spAutoFit/>
          </a:bodyPr>
          <a:lstStyle/>
          <a:p>
            <a:pPr algn="l">
              <a:lnSpc>
                <a:spcPts val="3124"/>
              </a:lnSpc>
            </a:pPr>
            <a:r>
              <a:rPr lang="en-US" sz="3124">
                <a:solidFill>
                  <a:srgbClr val="000000"/>
                </a:solidFill>
                <a:latin typeface="Libre Baskerville"/>
              </a:rPr>
              <a:t> Latar Belakang</a:t>
            </a:r>
          </a:p>
        </p:txBody>
      </p:sp>
      <p:sp>
        <p:nvSpPr>
          <p:cNvPr name="TextBox 8" id="8"/>
          <p:cNvSpPr txBox="true"/>
          <p:nvPr/>
        </p:nvSpPr>
        <p:spPr>
          <a:xfrm rot="0">
            <a:off x="6454399" y="3007218"/>
            <a:ext cx="1685646" cy="923275"/>
          </a:xfrm>
          <a:prstGeom prst="rect">
            <a:avLst/>
          </a:prstGeom>
        </p:spPr>
        <p:txBody>
          <a:bodyPr anchor="t" rtlCol="false" tIns="0" lIns="0" bIns="0" rIns="0">
            <a:spAutoFit/>
          </a:bodyPr>
          <a:lstStyle/>
          <a:p>
            <a:pPr algn="l">
              <a:lnSpc>
                <a:spcPts val="6953"/>
              </a:lnSpc>
            </a:pPr>
            <a:r>
              <a:rPr lang="en-US" sz="6953">
                <a:solidFill>
                  <a:srgbClr val="000000"/>
                </a:solidFill>
                <a:latin typeface="Yeseva One"/>
              </a:rPr>
              <a:t>01</a:t>
            </a:r>
          </a:p>
        </p:txBody>
      </p:sp>
      <p:sp>
        <p:nvSpPr>
          <p:cNvPr name="TextBox 9" id="9"/>
          <p:cNvSpPr txBox="true"/>
          <p:nvPr/>
        </p:nvSpPr>
        <p:spPr>
          <a:xfrm rot="0">
            <a:off x="6454399" y="4358821"/>
            <a:ext cx="1685646" cy="923275"/>
          </a:xfrm>
          <a:prstGeom prst="rect">
            <a:avLst/>
          </a:prstGeom>
        </p:spPr>
        <p:txBody>
          <a:bodyPr anchor="t" rtlCol="false" tIns="0" lIns="0" bIns="0" rIns="0">
            <a:spAutoFit/>
          </a:bodyPr>
          <a:lstStyle/>
          <a:p>
            <a:pPr algn="l">
              <a:lnSpc>
                <a:spcPts val="6953"/>
              </a:lnSpc>
            </a:pPr>
            <a:r>
              <a:rPr lang="en-US" sz="6953">
                <a:solidFill>
                  <a:srgbClr val="000000"/>
                </a:solidFill>
                <a:latin typeface="Yeseva One"/>
              </a:rPr>
              <a:t>02</a:t>
            </a:r>
          </a:p>
        </p:txBody>
      </p:sp>
      <p:sp>
        <p:nvSpPr>
          <p:cNvPr name="TextBox 10" id="10"/>
          <p:cNvSpPr txBox="true"/>
          <p:nvPr/>
        </p:nvSpPr>
        <p:spPr>
          <a:xfrm rot="0">
            <a:off x="6454399" y="5710424"/>
            <a:ext cx="1685646" cy="923275"/>
          </a:xfrm>
          <a:prstGeom prst="rect">
            <a:avLst/>
          </a:prstGeom>
        </p:spPr>
        <p:txBody>
          <a:bodyPr anchor="t" rtlCol="false" tIns="0" lIns="0" bIns="0" rIns="0">
            <a:spAutoFit/>
          </a:bodyPr>
          <a:lstStyle/>
          <a:p>
            <a:pPr algn="l">
              <a:lnSpc>
                <a:spcPts val="6953"/>
              </a:lnSpc>
            </a:pPr>
            <a:r>
              <a:rPr lang="en-US" sz="6953">
                <a:solidFill>
                  <a:srgbClr val="000000"/>
                </a:solidFill>
                <a:latin typeface="Yeseva One"/>
              </a:rPr>
              <a:t>03</a:t>
            </a:r>
          </a:p>
        </p:txBody>
      </p:sp>
      <p:sp>
        <p:nvSpPr>
          <p:cNvPr name="TextBox 11" id="11"/>
          <p:cNvSpPr txBox="true"/>
          <p:nvPr/>
        </p:nvSpPr>
        <p:spPr>
          <a:xfrm rot="0">
            <a:off x="8140045" y="4587096"/>
            <a:ext cx="5446243" cy="444545"/>
          </a:xfrm>
          <a:prstGeom prst="rect">
            <a:avLst/>
          </a:prstGeom>
        </p:spPr>
        <p:txBody>
          <a:bodyPr anchor="t" rtlCol="false" tIns="0" lIns="0" bIns="0" rIns="0">
            <a:spAutoFit/>
          </a:bodyPr>
          <a:lstStyle/>
          <a:p>
            <a:pPr algn="l">
              <a:lnSpc>
                <a:spcPts val="3291"/>
              </a:lnSpc>
            </a:pPr>
            <a:r>
              <a:rPr lang="en-US" sz="3291">
                <a:solidFill>
                  <a:srgbClr val="000000"/>
                </a:solidFill>
                <a:latin typeface="Libre Baskerville"/>
              </a:rPr>
              <a:t>Data Set</a:t>
            </a:r>
          </a:p>
        </p:txBody>
      </p:sp>
      <p:sp>
        <p:nvSpPr>
          <p:cNvPr name="TextBox 12" id="12"/>
          <p:cNvSpPr txBox="true"/>
          <p:nvPr/>
        </p:nvSpPr>
        <p:spPr>
          <a:xfrm rot="0">
            <a:off x="8140045" y="5958371"/>
            <a:ext cx="5446243" cy="444545"/>
          </a:xfrm>
          <a:prstGeom prst="rect">
            <a:avLst/>
          </a:prstGeom>
        </p:spPr>
        <p:txBody>
          <a:bodyPr anchor="t" rtlCol="false" tIns="0" lIns="0" bIns="0" rIns="0">
            <a:spAutoFit/>
          </a:bodyPr>
          <a:lstStyle/>
          <a:p>
            <a:pPr algn="l">
              <a:lnSpc>
                <a:spcPts val="3291"/>
              </a:lnSpc>
            </a:pPr>
            <a:r>
              <a:rPr lang="en-US" sz="3291">
                <a:solidFill>
                  <a:srgbClr val="000000"/>
                </a:solidFill>
                <a:latin typeface="Libre Baskerville"/>
              </a:rPr>
              <a:t>Metode</a:t>
            </a:r>
          </a:p>
        </p:txBody>
      </p:sp>
      <p:sp>
        <p:nvSpPr>
          <p:cNvPr name="TextBox 13" id="13"/>
          <p:cNvSpPr txBox="true"/>
          <p:nvPr/>
        </p:nvSpPr>
        <p:spPr>
          <a:xfrm rot="0">
            <a:off x="8140045" y="7310921"/>
            <a:ext cx="5446243" cy="444545"/>
          </a:xfrm>
          <a:prstGeom prst="rect">
            <a:avLst/>
          </a:prstGeom>
        </p:spPr>
        <p:txBody>
          <a:bodyPr anchor="t" rtlCol="false" tIns="0" lIns="0" bIns="0" rIns="0">
            <a:spAutoFit/>
          </a:bodyPr>
          <a:lstStyle/>
          <a:p>
            <a:pPr algn="l">
              <a:lnSpc>
                <a:spcPts val="3291"/>
              </a:lnSpc>
            </a:pPr>
            <a:r>
              <a:rPr lang="en-US" sz="3291">
                <a:solidFill>
                  <a:srgbClr val="000000"/>
                </a:solidFill>
                <a:latin typeface="Libre Baskerville"/>
              </a:rPr>
              <a:t>Result</a:t>
            </a:r>
          </a:p>
        </p:txBody>
      </p:sp>
      <p:sp>
        <p:nvSpPr>
          <p:cNvPr name="TextBox 14" id="14"/>
          <p:cNvSpPr txBox="true"/>
          <p:nvPr/>
        </p:nvSpPr>
        <p:spPr>
          <a:xfrm rot="0">
            <a:off x="6454399" y="7089943"/>
            <a:ext cx="1685646" cy="923275"/>
          </a:xfrm>
          <a:prstGeom prst="rect">
            <a:avLst/>
          </a:prstGeom>
        </p:spPr>
        <p:txBody>
          <a:bodyPr anchor="t" rtlCol="false" tIns="0" lIns="0" bIns="0" rIns="0">
            <a:spAutoFit/>
          </a:bodyPr>
          <a:lstStyle/>
          <a:p>
            <a:pPr algn="l">
              <a:lnSpc>
                <a:spcPts val="6953"/>
              </a:lnSpc>
            </a:pPr>
            <a:r>
              <a:rPr lang="en-US" sz="6953">
                <a:solidFill>
                  <a:srgbClr val="000000"/>
                </a:solidFill>
                <a:latin typeface="Yeseva One"/>
              </a:rPr>
              <a:t>04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45004" y="502484"/>
            <a:ext cx="1135585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LATAR BELAKANG </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68796" y="2228169"/>
            <a:ext cx="6716860" cy="6716860"/>
          </a:xfrm>
          <a:custGeom>
            <a:avLst/>
            <a:gdLst/>
            <a:ahLst/>
            <a:cxnLst/>
            <a:rect r="r" b="b" t="t" l="l"/>
            <a:pathLst>
              <a:path h="6716860" w="6716860">
                <a:moveTo>
                  <a:pt x="0" y="0"/>
                </a:moveTo>
                <a:lnTo>
                  <a:pt x="6716860" y="0"/>
                </a:lnTo>
                <a:lnTo>
                  <a:pt x="6716860" y="6716860"/>
                </a:lnTo>
                <a:lnTo>
                  <a:pt x="0" y="6716860"/>
                </a:lnTo>
                <a:lnTo>
                  <a:pt x="0" y="0"/>
                </a:lnTo>
                <a:close/>
              </a:path>
            </a:pathLst>
          </a:custGeom>
          <a:blipFill>
            <a:blip r:embed="rId8"/>
            <a:stretch>
              <a:fillRect l="0" t="0" r="0" b="0"/>
            </a:stretch>
          </a:blipFill>
        </p:spPr>
      </p:sp>
      <p:sp>
        <p:nvSpPr>
          <p:cNvPr name="TextBox 8" id="8"/>
          <p:cNvSpPr txBox="true"/>
          <p:nvPr/>
        </p:nvSpPr>
        <p:spPr>
          <a:xfrm rot="0">
            <a:off x="1939623" y="3011487"/>
            <a:ext cx="7204377" cy="3863975"/>
          </a:xfrm>
          <a:prstGeom prst="rect">
            <a:avLst/>
          </a:prstGeom>
        </p:spPr>
        <p:txBody>
          <a:bodyPr anchor="t" rtlCol="false" tIns="0" lIns="0" bIns="0" rIns="0">
            <a:spAutoFit/>
          </a:bodyPr>
          <a:lstStyle/>
          <a:p>
            <a:pPr algn="just">
              <a:lnSpc>
                <a:spcPts val="3025"/>
              </a:lnSpc>
            </a:pPr>
            <a:r>
              <a:rPr lang="en-US" sz="2500">
                <a:solidFill>
                  <a:srgbClr val="000000"/>
                </a:solidFill>
                <a:latin typeface="Jua"/>
              </a:rPr>
              <a:t>Stroke adalah kondisi yang terjadi ketika pasokan darah ke otak mengalami gangguan atau berkurang akibat penyumbatan (stroke iskemik) atau pecahnya pembuluh darah (stroke hemoragik). T</a:t>
            </a:r>
            <a:r>
              <a:rPr lang="en-US" sz="2500">
                <a:solidFill>
                  <a:srgbClr val="000000"/>
                </a:solidFill>
                <a:latin typeface="Jua"/>
              </a:rPr>
              <a:t>anpa pasokan darah, otak tidak akan mendapatkan asupan oksigen dan nutrisi, sehingga sel-sel pada sebagian area otak akan mati.  Kondisi ini menyebabkan bagian tubuh yang dikendalikan oleh area otak yang rusak tidak dapat berfungsi dengan baik.</a:t>
            </a:r>
          </a:p>
          <a:p>
            <a:pPr algn="just">
              <a:lnSpc>
                <a:spcPts val="302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780839" y="734259"/>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DATA SET</a:t>
            </a:r>
          </a:p>
        </p:txBody>
      </p:sp>
      <p:sp>
        <p:nvSpPr>
          <p:cNvPr name="Freeform 3" id="3"/>
          <p:cNvSpPr/>
          <p:nvPr/>
        </p:nvSpPr>
        <p:spPr>
          <a:xfrm flipH="false" flipV="false" rot="0">
            <a:off x="17377591" y="-571500"/>
            <a:ext cx="1859096" cy="1603375"/>
          </a:xfrm>
          <a:custGeom>
            <a:avLst/>
            <a:gdLst/>
            <a:ahLst/>
            <a:cxnLst/>
            <a:rect r="r" b="b" t="t" l="l"/>
            <a:pathLst>
              <a:path h="1603375" w="1859096">
                <a:moveTo>
                  <a:pt x="0" y="0"/>
                </a:moveTo>
                <a:lnTo>
                  <a:pt x="1859096" y="0"/>
                </a:lnTo>
                <a:lnTo>
                  <a:pt x="1859096" y="1603375"/>
                </a:lnTo>
                <a:lnTo>
                  <a:pt x="0" y="1603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23697" y="6185079"/>
            <a:ext cx="5009351" cy="6461337"/>
          </a:xfrm>
          <a:custGeom>
            <a:avLst/>
            <a:gdLst/>
            <a:ahLst/>
            <a:cxnLst/>
            <a:rect r="r" b="b" t="t" l="l"/>
            <a:pathLst>
              <a:path h="6461337" w="5009351">
                <a:moveTo>
                  <a:pt x="0" y="0"/>
                </a:moveTo>
                <a:lnTo>
                  <a:pt x="5009351" y="0"/>
                </a:lnTo>
                <a:lnTo>
                  <a:pt x="5009351" y="6461337"/>
                </a:lnTo>
                <a:lnTo>
                  <a:pt x="0" y="64613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8767707" y="7749867"/>
            <a:ext cx="1333898" cy="2299141"/>
          </a:xfrm>
          <a:custGeom>
            <a:avLst/>
            <a:gdLst/>
            <a:ahLst/>
            <a:cxnLst/>
            <a:rect r="r" b="b" t="t" l="l"/>
            <a:pathLst>
              <a:path h="2299141" w="1333898">
                <a:moveTo>
                  <a:pt x="0" y="0"/>
                </a:moveTo>
                <a:lnTo>
                  <a:pt x="1333897" y="0"/>
                </a:lnTo>
                <a:lnTo>
                  <a:pt x="1333897" y="2299140"/>
                </a:lnTo>
                <a:lnTo>
                  <a:pt x="0" y="2299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616377" y="2844007"/>
            <a:ext cx="10108129" cy="6055430"/>
          </a:xfrm>
          <a:custGeom>
            <a:avLst/>
            <a:gdLst/>
            <a:ahLst/>
            <a:cxnLst/>
            <a:rect r="r" b="b" t="t" l="l"/>
            <a:pathLst>
              <a:path h="6055430" w="10108129">
                <a:moveTo>
                  <a:pt x="0" y="0"/>
                </a:moveTo>
                <a:lnTo>
                  <a:pt x="10108129" y="0"/>
                </a:lnTo>
                <a:lnTo>
                  <a:pt x="10108129" y="6055430"/>
                </a:lnTo>
                <a:lnTo>
                  <a:pt x="0" y="6055430"/>
                </a:lnTo>
                <a:lnTo>
                  <a:pt x="0" y="0"/>
                </a:lnTo>
                <a:close/>
              </a:path>
            </a:pathLst>
          </a:custGeom>
          <a:blipFill>
            <a:blip r:embed="rId8"/>
            <a:stretch>
              <a:fillRect l="0" t="0" r="0" b="0"/>
            </a:stretch>
          </a:blipFill>
        </p:spPr>
      </p:sp>
      <p:sp>
        <p:nvSpPr>
          <p:cNvPr name="TextBox 8" id="8"/>
          <p:cNvSpPr txBox="true"/>
          <p:nvPr/>
        </p:nvSpPr>
        <p:spPr>
          <a:xfrm rot="0">
            <a:off x="618991" y="3418556"/>
            <a:ext cx="6440486" cy="4359620"/>
          </a:xfrm>
          <a:prstGeom prst="rect">
            <a:avLst/>
          </a:prstGeom>
        </p:spPr>
        <p:txBody>
          <a:bodyPr anchor="t" rtlCol="false" tIns="0" lIns="0" bIns="0" rIns="0">
            <a:spAutoFit/>
          </a:bodyPr>
          <a:lstStyle/>
          <a:p>
            <a:pPr algn="just">
              <a:lnSpc>
                <a:spcPts val="3125"/>
              </a:lnSpc>
            </a:pPr>
            <a:r>
              <a:rPr lang="en-US" sz="2461">
                <a:solidFill>
                  <a:srgbClr val="000000"/>
                </a:solidFill>
                <a:latin typeface="Jua"/>
              </a:rPr>
              <a:t>Menurut Organisasi Kesehatan Dunia (WHO), stroke merupakan penyebab kematian terbesar kedua secara global, bertanggung jawab atas sekitar 11% dari total kematian. Dataset ini digunakan untuk memprediksi apakah seorang pasien kemungkinan besar mengalami stroke berdasarkan parameter-input seperti jenis kelamin, usia, berbagai penyakit, dan status merokok. Setiap baris dalam data menyediakan informasi yang relevan tentang pasien.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81653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99037" y="3620119"/>
            <a:ext cx="8861214" cy="5638181"/>
          </a:xfrm>
          <a:custGeom>
            <a:avLst/>
            <a:gdLst/>
            <a:ahLst/>
            <a:cxnLst/>
            <a:rect r="r" b="b" t="t" l="l"/>
            <a:pathLst>
              <a:path h="5638181" w="8861214">
                <a:moveTo>
                  <a:pt x="0" y="0"/>
                </a:moveTo>
                <a:lnTo>
                  <a:pt x="8861215" y="0"/>
                </a:lnTo>
                <a:lnTo>
                  <a:pt x="8861215" y="5638181"/>
                </a:lnTo>
                <a:lnTo>
                  <a:pt x="0" y="5638181"/>
                </a:lnTo>
                <a:lnTo>
                  <a:pt x="0" y="0"/>
                </a:lnTo>
                <a:close/>
              </a:path>
            </a:pathLst>
          </a:custGeom>
          <a:blipFill>
            <a:blip r:embed="rId8"/>
            <a:stretch>
              <a:fillRect l="-3007" t="0" r="-3007" b="0"/>
            </a:stretch>
          </a:blipFill>
        </p:spPr>
      </p:sp>
      <p:sp>
        <p:nvSpPr>
          <p:cNvPr name="TextBox 7" id="7"/>
          <p:cNvSpPr txBox="true"/>
          <p:nvPr/>
        </p:nvSpPr>
        <p:spPr>
          <a:xfrm rot="0">
            <a:off x="4319829" y="734259"/>
            <a:ext cx="8496705"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METODOLOGY</a:t>
            </a:r>
          </a:p>
        </p:txBody>
      </p:sp>
      <p:sp>
        <p:nvSpPr>
          <p:cNvPr name="TextBox 8" id="8"/>
          <p:cNvSpPr txBox="true"/>
          <p:nvPr/>
        </p:nvSpPr>
        <p:spPr>
          <a:xfrm rot="0">
            <a:off x="4328304" y="4311501"/>
            <a:ext cx="8580915" cy="216064"/>
          </a:xfrm>
          <a:prstGeom prst="rect">
            <a:avLst/>
          </a:prstGeom>
        </p:spPr>
        <p:txBody>
          <a:bodyPr anchor="t" rtlCol="false" tIns="0" lIns="0" bIns="0" rIns="0">
            <a:spAutoFit/>
          </a:bodyPr>
          <a:lstStyle/>
          <a:p>
            <a:pPr algn="ctr">
              <a:lnSpc>
                <a:spcPts val="1746"/>
              </a:lnSpc>
            </a:pPr>
          </a:p>
        </p:txBody>
      </p:sp>
      <p:sp>
        <p:nvSpPr>
          <p:cNvPr name="TextBox 9" id="9"/>
          <p:cNvSpPr txBox="true"/>
          <p:nvPr/>
        </p:nvSpPr>
        <p:spPr>
          <a:xfrm rot="0">
            <a:off x="8681292" y="2746252"/>
            <a:ext cx="8496705" cy="539750"/>
          </a:xfrm>
          <a:prstGeom prst="rect">
            <a:avLst/>
          </a:prstGeom>
        </p:spPr>
        <p:txBody>
          <a:bodyPr anchor="t" rtlCol="false" tIns="0" lIns="0" bIns="0" rIns="0">
            <a:spAutoFit/>
          </a:bodyPr>
          <a:lstStyle/>
          <a:p>
            <a:pPr algn="ctr">
              <a:lnSpc>
                <a:spcPts val="3999"/>
              </a:lnSpc>
            </a:pPr>
            <a:r>
              <a:rPr lang="en-US" sz="3999">
                <a:solidFill>
                  <a:srgbClr val="000000"/>
                </a:solidFill>
                <a:latin typeface="Yeseva One"/>
              </a:rPr>
              <a:t>Random Forest Algorithm</a:t>
            </a:r>
          </a:p>
        </p:txBody>
      </p:sp>
      <p:sp>
        <p:nvSpPr>
          <p:cNvPr name="TextBox 10" id="10"/>
          <p:cNvSpPr txBox="true"/>
          <p:nvPr/>
        </p:nvSpPr>
        <p:spPr>
          <a:xfrm rot="0">
            <a:off x="867678" y="3716981"/>
            <a:ext cx="6440486" cy="4359620"/>
          </a:xfrm>
          <a:prstGeom prst="rect">
            <a:avLst/>
          </a:prstGeom>
        </p:spPr>
        <p:txBody>
          <a:bodyPr anchor="t" rtlCol="false" tIns="0" lIns="0" bIns="0" rIns="0">
            <a:spAutoFit/>
          </a:bodyPr>
          <a:lstStyle/>
          <a:p>
            <a:pPr algn="just">
              <a:lnSpc>
                <a:spcPts val="3125"/>
              </a:lnSpc>
            </a:pPr>
            <a:r>
              <a:rPr lang="en-US" sz="2461">
                <a:solidFill>
                  <a:srgbClr val="000000"/>
                </a:solidFill>
                <a:latin typeface="Jua"/>
              </a:rPr>
              <a:t>Random forest adalah metode pembelajaran mesin yang menggabungkan banyak pohon keputusan yang dilatih pada subset data acak untuk meningkatkan akurasi dan mengurangi overfitting. Prediksi akhir diperoleh melalui voting mayoritas untuk klasifikasi atau rata-rata untuk regresi. Metode ini unggul dalam ketahanan terhadap overfitting, akurasi tinggi, kemampuan menangani data hilang, dan memberikan estimasi pentingnya fitur.</a:t>
            </a:r>
          </a:p>
          <a:p>
            <a:pPr algn="just">
              <a:lnSpc>
                <a:spcPts val="312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05217" y="2660569"/>
            <a:ext cx="9127065" cy="5852059"/>
          </a:xfrm>
          <a:custGeom>
            <a:avLst/>
            <a:gdLst/>
            <a:ahLst/>
            <a:cxnLst/>
            <a:rect r="r" b="b" t="t" l="l"/>
            <a:pathLst>
              <a:path h="5852059" w="9127065">
                <a:moveTo>
                  <a:pt x="0" y="0"/>
                </a:moveTo>
                <a:lnTo>
                  <a:pt x="9127065" y="0"/>
                </a:lnTo>
                <a:lnTo>
                  <a:pt x="9127065"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814750" y="3523912"/>
            <a:ext cx="7931777" cy="4125374"/>
          </a:xfrm>
          <a:custGeom>
            <a:avLst/>
            <a:gdLst/>
            <a:ahLst/>
            <a:cxnLst/>
            <a:rect r="r" b="b" t="t" l="l"/>
            <a:pathLst>
              <a:path h="4125374" w="7931777">
                <a:moveTo>
                  <a:pt x="0" y="0"/>
                </a:moveTo>
                <a:lnTo>
                  <a:pt x="7931776" y="0"/>
                </a:lnTo>
                <a:lnTo>
                  <a:pt x="7931776" y="4125374"/>
                </a:lnTo>
                <a:lnTo>
                  <a:pt x="0" y="4125374"/>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10358666" y="2717719"/>
            <a:ext cx="6843944"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Distribusi Usia pada Pasien Stroke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56897" y="2660569"/>
            <a:ext cx="9223705" cy="5852059"/>
          </a:xfrm>
          <a:custGeom>
            <a:avLst/>
            <a:gdLst/>
            <a:ahLst/>
            <a:cxnLst/>
            <a:rect r="r" b="b" t="t" l="l"/>
            <a:pathLst>
              <a:path h="5852059" w="9223705">
                <a:moveTo>
                  <a:pt x="0" y="0"/>
                </a:moveTo>
                <a:lnTo>
                  <a:pt x="9223705" y="0"/>
                </a:lnTo>
                <a:lnTo>
                  <a:pt x="9223705"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867356" y="3605599"/>
            <a:ext cx="7806928" cy="4453247"/>
          </a:xfrm>
          <a:custGeom>
            <a:avLst/>
            <a:gdLst/>
            <a:ahLst/>
            <a:cxnLst/>
            <a:rect r="r" b="b" t="t" l="l"/>
            <a:pathLst>
              <a:path h="4453247" w="7806928">
                <a:moveTo>
                  <a:pt x="0" y="0"/>
                </a:moveTo>
                <a:lnTo>
                  <a:pt x="7806927" y="0"/>
                </a:lnTo>
                <a:lnTo>
                  <a:pt x="7806927" y="4453247"/>
                </a:lnTo>
                <a:lnTo>
                  <a:pt x="0" y="4453247"/>
                </a:lnTo>
                <a:lnTo>
                  <a:pt x="0" y="0"/>
                </a:lnTo>
                <a:close/>
              </a:path>
            </a:pathLst>
          </a:custGeom>
          <a:blipFill>
            <a:blip r:embed="rId9"/>
            <a:stretch>
              <a:fillRect l="0" t="0" r="0" b="0"/>
            </a:stretch>
          </a:blipFill>
        </p:spPr>
      </p:sp>
      <p:sp>
        <p:nvSpPr>
          <p:cNvPr name="TextBox 8" id="8"/>
          <p:cNvSpPr txBox="true"/>
          <p:nvPr/>
        </p:nvSpPr>
        <p:spPr>
          <a:xfrm rot="0">
            <a:off x="10028040" y="2717719"/>
            <a:ext cx="7485559"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Bold"/>
              </a:rPr>
              <a:t>Distribusi Gender pada Pasien Stroke</a:t>
            </a:r>
          </a:p>
        </p:txBody>
      </p:sp>
      <p:sp>
        <p:nvSpPr>
          <p:cNvPr name="TextBox 9" id="9"/>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05217" y="2660569"/>
            <a:ext cx="9127065" cy="5852059"/>
          </a:xfrm>
          <a:custGeom>
            <a:avLst/>
            <a:gdLst/>
            <a:ahLst/>
            <a:cxnLst/>
            <a:rect r="r" b="b" t="t" l="l"/>
            <a:pathLst>
              <a:path h="5852059" w="9127065">
                <a:moveTo>
                  <a:pt x="0" y="0"/>
                </a:moveTo>
                <a:lnTo>
                  <a:pt x="9127065" y="0"/>
                </a:lnTo>
                <a:lnTo>
                  <a:pt x="9127065" y="5852060"/>
                </a:lnTo>
                <a:lnTo>
                  <a:pt x="0" y="5852060"/>
                </a:lnTo>
                <a:lnTo>
                  <a:pt x="0" y="0"/>
                </a:lnTo>
                <a:close/>
              </a:path>
            </a:pathLst>
          </a:custGeom>
          <a:blipFill>
            <a:blip r:embed="rId8"/>
            <a:stretch>
              <a:fillRect l="0" t="0" r="0" b="0"/>
            </a:stretch>
          </a:blipFill>
        </p:spPr>
      </p:sp>
      <p:sp>
        <p:nvSpPr>
          <p:cNvPr name="Freeform 7" id="7"/>
          <p:cNvSpPr/>
          <p:nvPr/>
        </p:nvSpPr>
        <p:spPr>
          <a:xfrm flipH="false" flipV="false" rot="0">
            <a:off x="9890291" y="3901995"/>
            <a:ext cx="8088988" cy="4209575"/>
          </a:xfrm>
          <a:custGeom>
            <a:avLst/>
            <a:gdLst/>
            <a:ahLst/>
            <a:cxnLst/>
            <a:rect r="r" b="b" t="t" l="l"/>
            <a:pathLst>
              <a:path h="4209575" w="8088988">
                <a:moveTo>
                  <a:pt x="0" y="0"/>
                </a:moveTo>
                <a:lnTo>
                  <a:pt x="8088988" y="0"/>
                </a:lnTo>
                <a:lnTo>
                  <a:pt x="8088988" y="4209575"/>
                </a:lnTo>
                <a:lnTo>
                  <a:pt x="0" y="4209575"/>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804308" y="2717719"/>
            <a:ext cx="8260953" cy="781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Bold"/>
              </a:rPr>
              <a:t>Perbandingan BMI dengan pasien Stroke</a:t>
            </a:r>
          </a:p>
          <a:p>
            <a:pPr algn="ctr">
              <a:lnSpc>
                <a:spcPts val="3000"/>
              </a:lnSpc>
              <a:spcBef>
                <a:spcPct val="0"/>
              </a:spcBef>
            </a:pPr>
            <a:r>
              <a:rPr lang="en-US" sz="3000">
                <a:solidFill>
                  <a:srgbClr val="000000"/>
                </a:solidFill>
                <a:latin typeface="Libre Baskerville Bold"/>
              </a:rPr>
              <a:t>dan Non-Stroke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06031" y="2420347"/>
            <a:ext cx="8623896" cy="5529439"/>
          </a:xfrm>
          <a:custGeom>
            <a:avLst/>
            <a:gdLst/>
            <a:ahLst/>
            <a:cxnLst/>
            <a:rect r="r" b="b" t="t" l="l"/>
            <a:pathLst>
              <a:path h="5529439" w="8623896">
                <a:moveTo>
                  <a:pt x="0" y="0"/>
                </a:moveTo>
                <a:lnTo>
                  <a:pt x="8623896" y="0"/>
                </a:lnTo>
                <a:lnTo>
                  <a:pt x="8623896" y="5529440"/>
                </a:lnTo>
                <a:lnTo>
                  <a:pt x="0" y="5529440"/>
                </a:lnTo>
                <a:lnTo>
                  <a:pt x="0" y="0"/>
                </a:lnTo>
                <a:close/>
              </a:path>
            </a:pathLst>
          </a:custGeom>
          <a:blipFill>
            <a:blip r:embed="rId8"/>
            <a:stretch>
              <a:fillRect l="0" t="0" r="0" b="0"/>
            </a:stretch>
          </a:blipFill>
        </p:spPr>
      </p:sp>
      <p:sp>
        <p:nvSpPr>
          <p:cNvPr name="Freeform 7" id="7"/>
          <p:cNvSpPr/>
          <p:nvPr/>
        </p:nvSpPr>
        <p:spPr>
          <a:xfrm flipH="false" flipV="false" rot="0">
            <a:off x="9300709" y="3734797"/>
            <a:ext cx="8175068" cy="4047064"/>
          </a:xfrm>
          <a:custGeom>
            <a:avLst/>
            <a:gdLst/>
            <a:ahLst/>
            <a:cxnLst/>
            <a:rect r="r" b="b" t="t" l="l"/>
            <a:pathLst>
              <a:path h="4047064" w="8175068">
                <a:moveTo>
                  <a:pt x="0" y="0"/>
                </a:moveTo>
                <a:lnTo>
                  <a:pt x="8175068" y="0"/>
                </a:lnTo>
                <a:lnTo>
                  <a:pt x="8175068" y="4047064"/>
                </a:lnTo>
                <a:lnTo>
                  <a:pt x="0" y="4047064"/>
                </a:lnTo>
                <a:lnTo>
                  <a:pt x="0" y="0"/>
                </a:lnTo>
                <a:close/>
              </a:path>
            </a:pathLst>
          </a:custGeom>
          <a:blipFill>
            <a:blip r:embed="rId9"/>
            <a:stretch>
              <a:fillRect l="0" t="0" r="0" b="0"/>
            </a:stretch>
          </a:blipFill>
        </p:spPr>
      </p:sp>
      <p:sp>
        <p:nvSpPr>
          <p:cNvPr name="TextBox 8" id="8"/>
          <p:cNvSpPr txBox="true"/>
          <p:nvPr/>
        </p:nvSpPr>
        <p:spPr>
          <a:xfrm rot="0">
            <a:off x="1315522" y="734295"/>
            <a:ext cx="15656956" cy="121428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Visualization</a:t>
            </a:r>
          </a:p>
        </p:txBody>
      </p:sp>
      <p:sp>
        <p:nvSpPr>
          <p:cNvPr name="TextBox 9" id="9"/>
          <p:cNvSpPr txBox="true"/>
          <p:nvPr/>
        </p:nvSpPr>
        <p:spPr>
          <a:xfrm rot="0">
            <a:off x="9700861" y="2477497"/>
            <a:ext cx="7374764" cy="781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Bold"/>
              </a:rPr>
              <a:t>Relasi antara tingkat gula darah pada</a:t>
            </a:r>
          </a:p>
          <a:p>
            <a:pPr algn="ctr">
              <a:lnSpc>
                <a:spcPts val="3000"/>
              </a:lnSpc>
              <a:spcBef>
                <a:spcPct val="0"/>
              </a:spcBef>
            </a:pPr>
            <a:r>
              <a:rPr lang="en-US" sz="3000">
                <a:solidFill>
                  <a:srgbClr val="000000"/>
                </a:solidFill>
                <a:latin typeface="Libre Baskerville Bold"/>
              </a:rPr>
              <a:t>penderita stroke dan non-stroke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DAGIHR7sdJA</dc:identifier>
  <dcterms:modified xsi:type="dcterms:W3CDTF">2011-08-01T06:04:30Z</dcterms:modified>
  <cp:revision>1</cp:revision>
  <dc:title>Stroke</dc:title>
</cp:coreProperties>
</file>