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10287000" cx="18288000"/>
  <p:notesSz cx="6858000" cy="9144000"/>
  <p:embeddedFontLst>
    <p:embeddedFont>
      <p:font typeface="Archivo Black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rchivoBlack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0ad5a20d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60ad5a20da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9844d53a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49844d53a1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9844d53a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49844d53a1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49844d53a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49844d53a1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9844d53a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49844d53a1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9844d53a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49844d53a1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49844d53a1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49844d53a1_1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ad5a20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60ad5a20d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ad5a20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60ad5a20d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0ad5a20d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60ad5a20da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0ad5a20d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60ad5a20da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0ad5a20d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60ad5a20da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10" Type="http://schemas.openxmlformats.org/officeDocument/2006/relationships/image" Target="../media/image13.png"/><Relationship Id="rId9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Relationship Id="rId7" Type="http://schemas.openxmlformats.org/officeDocument/2006/relationships/image" Target="../media/image20.png"/><Relationship Id="rId8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-5400000">
            <a:off x="3849424" y="-5572151"/>
            <a:ext cx="12055108" cy="21431303"/>
          </a:xfrm>
          <a:custGeom>
            <a:rect b="b" l="l" r="r" t="t"/>
            <a:pathLst>
              <a:path extrusionOk="0" h="21431303" w="12055108">
                <a:moveTo>
                  <a:pt x="0" y="0"/>
                </a:moveTo>
                <a:lnTo>
                  <a:pt x="12055108" y="0"/>
                </a:lnTo>
                <a:lnTo>
                  <a:pt x="12055108" y="21431302"/>
                </a:lnTo>
                <a:lnTo>
                  <a:pt x="0" y="214313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>
            <a:off x="3209660" y="-884054"/>
            <a:ext cx="3987826" cy="2182428"/>
          </a:xfrm>
          <a:custGeom>
            <a:rect b="b" l="l" r="r" t="t"/>
            <a:pathLst>
              <a:path extrusionOk="0" h="2182428" w="3987826">
                <a:moveTo>
                  <a:pt x="0" y="0"/>
                </a:moveTo>
                <a:lnTo>
                  <a:pt x="3987826" y="0"/>
                </a:lnTo>
                <a:lnTo>
                  <a:pt x="3987826" y="2182429"/>
                </a:lnTo>
                <a:lnTo>
                  <a:pt x="0" y="2182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 rot="5400000">
            <a:off x="4517446" y="7410703"/>
            <a:ext cx="924037" cy="2619692"/>
          </a:xfrm>
          <a:custGeom>
            <a:rect b="b" l="l" r="r" t="t"/>
            <a:pathLst>
              <a:path extrusionOk="0" h="2619692" w="924037">
                <a:moveTo>
                  <a:pt x="0" y="0"/>
                </a:moveTo>
                <a:lnTo>
                  <a:pt x="924037" y="0"/>
                </a:lnTo>
                <a:lnTo>
                  <a:pt x="924037" y="2619692"/>
                </a:lnTo>
                <a:lnTo>
                  <a:pt x="0" y="26196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3"/>
          <p:cNvSpPr txBox="1"/>
          <p:nvPr/>
        </p:nvSpPr>
        <p:spPr>
          <a:xfrm>
            <a:off x="2890123" y="2780450"/>
            <a:ext cx="139737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73">
                <a:latin typeface="Archivo Black"/>
                <a:ea typeface="Archivo Black"/>
                <a:cs typeface="Archivo Black"/>
                <a:sym typeface="Archivo Black"/>
              </a:rPr>
              <a:t>DESENVOLVIMENTO DE MARKETPLACE DE SERVIÇOS FREELANCERS ESPECIALIZADO</a:t>
            </a:r>
            <a:r>
              <a:rPr lang="en-US" sz="7273"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endParaRPr sz="100"/>
          </a:p>
        </p:txBody>
      </p:sp>
      <p:sp>
        <p:nvSpPr>
          <p:cNvPr id="88" name="Google Shape;88;p13"/>
          <p:cNvSpPr txBox="1"/>
          <p:nvPr/>
        </p:nvSpPr>
        <p:spPr>
          <a:xfrm>
            <a:off x="6404974" y="7954200"/>
            <a:ext cx="139737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8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Alun</a:t>
            </a:r>
            <a:r>
              <a:rPr b="1" lang="en-US" sz="3684"/>
              <a:t>o</a:t>
            </a:r>
            <a:r>
              <a:rPr b="1" i="0" lang="en-US" sz="368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368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84"/>
              <a:t>Caio Felipe C. D. Ramos / Rafael F. da Mota</a:t>
            </a:r>
            <a:endParaRPr/>
          </a:p>
          <a:p>
            <a:pPr indent="0" lvl="0" marL="0" marR="0" rtl="0" algn="just">
              <a:lnSpc>
                <a:spcPct val="11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8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Orientador:</a:t>
            </a:r>
            <a:r>
              <a:rPr b="0" i="0" lang="en-US" sz="368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Prof.° </a:t>
            </a:r>
            <a:r>
              <a:rPr lang="en-US" sz="3684"/>
              <a:t>Me. Diego Henrique Negretto</a:t>
            </a:r>
            <a:endParaRPr/>
          </a:p>
          <a:p>
            <a:pPr indent="0" lvl="0" marL="0" marR="0" rtl="0" algn="just">
              <a:lnSpc>
                <a:spcPct val="11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84"/>
              <a:t>Fundação Hermínio Ometto </a:t>
            </a:r>
            <a:endParaRPr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99850"/>
            <a:ext cx="28575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90" name="Google Shape;190;p22"/>
          <p:cNvSpPr/>
          <p:nvPr/>
        </p:nvSpPr>
        <p:spPr>
          <a:xfrm rot="-5400000">
            <a:off x="3849424" y="-5572151"/>
            <a:ext cx="12055108" cy="21431303"/>
          </a:xfrm>
          <a:custGeom>
            <a:rect b="b" l="l" r="r" t="t"/>
            <a:pathLst>
              <a:path extrusionOk="0" h="21431303" w="12055108">
                <a:moveTo>
                  <a:pt x="0" y="0"/>
                </a:moveTo>
                <a:lnTo>
                  <a:pt x="12055108" y="0"/>
                </a:lnTo>
                <a:lnTo>
                  <a:pt x="12055108" y="21431302"/>
                </a:lnTo>
                <a:lnTo>
                  <a:pt x="0" y="214313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22"/>
          <p:cNvSpPr txBox="1"/>
          <p:nvPr/>
        </p:nvSpPr>
        <p:spPr>
          <a:xfrm>
            <a:off x="1205937" y="3034229"/>
            <a:ext cx="1430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902402" y="1570475"/>
            <a:ext cx="164832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300">
                <a:solidFill>
                  <a:srgbClr val="060E24"/>
                </a:solidFill>
                <a:latin typeface="Archivo Black"/>
                <a:ea typeface="Archivo Black"/>
                <a:cs typeface="Archivo Black"/>
                <a:sym typeface="Archivo Black"/>
              </a:rPr>
              <a:t>Resultados esperados</a:t>
            </a:r>
            <a:endParaRPr sz="8312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16982439" y="-1534293"/>
            <a:ext cx="4897781" cy="2680422"/>
          </a:xfrm>
          <a:custGeom>
            <a:rect b="b" l="l" r="r" t="t"/>
            <a:pathLst>
              <a:path extrusionOk="0" h="2680422" w="4897781">
                <a:moveTo>
                  <a:pt x="0" y="0"/>
                </a:moveTo>
                <a:lnTo>
                  <a:pt x="4897781" y="0"/>
                </a:lnTo>
                <a:lnTo>
                  <a:pt x="4897781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4" name="Google Shape;194;p22"/>
          <p:cNvSpPr txBox="1"/>
          <p:nvPr/>
        </p:nvSpPr>
        <p:spPr>
          <a:xfrm>
            <a:off x="902400" y="3429000"/>
            <a:ext cx="13628100" cy="3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3382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595"/>
              <a:buChar char="●"/>
            </a:pPr>
            <a:r>
              <a:rPr lang="en-US" sz="2595"/>
              <a:t>Plataforma web responsiva e intuitiva para freelancers e clientes, com ótima experiência em mobile e desktop.</a:t>
            </a:r>
            <a:endParaRPr sz="2595"/>
          </a:p>
          <a:p>
            <a:pPr indent="-393382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595"/>
              <a:buChar char="●"/>
            </a:pPr>
            <a:r>
              <a:rPr lang="en-US" sz="2595">
                <a:solidFill>
                  <a:schemeClr val="dk1"/>
                </a:solidFill>
              </a:rPr>
              <a:t>Integração de Smart Contracts em Blockchain, garantindo acordos automáticos e transparentes.</a:t>
            </a:r>
            <a:endParaRPr>
              <a:solidFill>
                <a:schemeClr val="dk1"/>
              </a:solidFill>
            </a:endParaRPr>
          </a:p>
          <a:p>
            <a:pPr indent="-393382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595"/>
              <a:buChar char="●"/>
            </a:pPr>
            <a:r>
              <a:rPr lang="en-US" sz="2595">
                <a:solidFill>
                  <a:schemeClr val="dk1"/>
                </a:solidFill>
              </a:rPr>
              <a:t>Algoritmo inteligente de matchmaking para conectar clientes e freelancers de forma eficiente.</a:t>
            </a:r>
            <a:endParaRPr sz="259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sp>
        <p:nvSpPr>
          <p:cNvPr id="200" name="Google Shape;200;p23"/>
          <p:cNvSpPr/>
          <p:nvPr/>
        </p:nvSpPr>
        <p:spPr>
          <a:xfrm rot="-5400000">
            <a:off x="3849424" y="-5572151"/>
            <a:ext cx="12055108" cy="21431303"/>
          </a:xfrm>
          <a:custGeom>
            <a:rect b="b" l="l" r="r" t="t"/>
            <a:pathLst>
              <a:path extrusionOk="0" h="21431303" w="12055108">
                <a:moveTo>
                  <a:pt x="0" y="0"/>
                </a:moveTo>
                <a:lnTo>
                  <a:pt x="12055108" y="0"/>
                </a:lnTo>
                <a:lnTo>
                  <a:pt x="12055108" y="21431302"/>
                </a:lnTo>
                <a:lnTo>
                  <a:pt x="0" y="214313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1" name="Google Shape;201;p23"/>
          <p:cNvSpPr txBox="1"/>
          <p:nvPr/>
        </p:nvSpPr>
        <p:spPr>
          <a:xfrm>
            <a:off x="1205937" y="3034229"/>
            <a:ext cx="14300100" cy="5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275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A plataforma desenvolvida acompanha as transformações do mercado e antecipa soluções inovadoras para profissionais autônomos, contribuindo para a inclusão digital e econômica em diversas regiões, inclusive em contextos de informalidade. Os principais desafios encontrados foram a integração do smart contratcs com blockchain.</a:t>
            </a:r>
            <a:endParaRPr sz="2900"/>
          </a:p>
          <a:p>
            <a:pPr indent="-41275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Conclui-se que a aplicação de tecnologias emergentes no setor freelancer representa uma evolução estratégica e socialmente relevante, fortalecendo a autonomia e proteção dos profissionais diante das novas dinâmicas do mercado global.</a:t>
            </a:r>
            <a:endParaRPr sz="2900"/>
          </a:p>
        </p:txBody>
      </p:sp>
      <p:sp>
        <p:nvSpPr>
          <p:cNvPr id="202" name="Google Shape;202;p23"/>
          <p:cNvSpPr txBox="1"/>
          <p:nvPr/>
        </p:nvSpPr>
        <p:spPr>
          <a:xfrm>
            <a:off x="1804802" y="1382600"/>
            <a:ext cx="164832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12">
                <a:latin typeface="Archivo Black"/>
                <a:ea typeface="Archivo Black"/>
                <a:cs typeface="Archivo Black"/>
                <a:sym typeface="Archivo Black"/>
              </a:rPr>
              <a:t>Considerações </a:t>
            </a:r>
            <a:r>
              <a:rPr lang="en-US" sz="8112">
                <a:latin typeface="Archivo Black"/>
                <a:ea typeface="Archivo Black"/>
                <a:cs typeface="Archivo Black"/>
                <a:sym typeface="Archivo Black"/>
              </a:rPr>
              <a:t>finais</a:t>
            </a:r>
            <a:endParaRPr sz="1200"/>
          </a:p>
        </p:txBody>
      </p:sp>
      <p:sp>
        <p:nvSpPr>
          <p:cNvPr id="203" name="Google Shape;203;p23"/>
          <p:cNvSpPr/>
          <p:nvPr/>
        </p:nvSpPr>
        <p:spPr>
          <a:xfrm>
            <a:off x="16982439" y="-1534293"/>
            <a:ext cx="4897781" cy="2680422"/>
          </a:xfrm>
          <a:custGeom>
            <a:rect b="b" l="l" r="r" t="t"/>
            <a:pathLst>
              <a:path extrusionOk="0" h="2680422" w="4897781">
                <a:moveTo>
                  <a:pt x="0" y="0"/>
                </a:moveTo>
                <a:lnTo>
                  <a:pt x="4897781" y="0"/>
                </a:lnTo>
                <a:lnTo>
                  <a:pt x="4897781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sp>
        <p:nvSpPr>
          <p:cNvPr id="209" name="Google Shape;209;p24"/>
          <p:cNvSpPr txBox="1"/>
          <p:nvPr/>
        </p:nvSpPr>
        <p:spPr>
          <a:xfrm>
            <a:off x="1270850" y="867650"/>
            <a:ext cx="165822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53">
                <a:latin typeface="Archivo Black"/>
                <a:ea typeface="Archivo Black"/>
                <a:cs typeface="Archivo Black"/>
                <a:sym typeface="Archivo Black"/>
              </a:rPr>
              <a:t>Referencias bibliográficas</a:t>
            </a:r>
            <a:endParaRPr/>
          </a:p>
        </p:txBody>
      </p:sp>
      <p:sp>
        <p:nvSpPr>
          <p:cNvPr id="210" name="Google Shape;210;p24"/>
          <p:cNvSpPr txBox="1"/>
          <p:nvPr/>
        </p:nvSpPr>
        <p:spPr>
          <a:xfrm>
            <a:off x="1270850" y="2534425"/>
            <a:ext cx="15943800" cy="6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350" lvl="0" marL="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AMAZON WEB SERVICES (org.). </a:t>
            </a:r>
            <a:r>
              <a:rPr b="1" lang="en-US" sz="2500">
                <a:solidFill>
                  <a:srgbClr val="222222"/>
                </a:solidFill>
                <a:highlight>
                  <a:srgbClr val="FFFFFF"/>
                </a:highlight>
              </a:rPr>
              <a:t>O que é a tecnologia blockchain?</a:t>
            </a: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 Disponível em: https://aws.amazon.com/pt/what-is/blockchain/?aws-products-all.sort-by=item.additionalFields.productNameLowercase&amp;aws-products-all.sort-order=asc. Acesso em: 05 nov. 2024.</a:t>
            </a:r>
            <a:endParaRPr sz="2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6350" lvl="0" marL="0" marR="152400" rtl="0" algn="l">
              <a:spcBef>
                <a:spcPts val="2070"/>
              </a:spcBef>
              <a:spcAft>
                <a:spcPts val="0"/>
              </a:spcAft>
              <a:buNone/>
            </a:pPr>
            <a:b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ALMEIDA, Rhanna Ellen Silva </a:t>
            </a:r>
            <a:r>
              <a:rPr i="1" lang="en-US" sz="2500">
                <a:solidFill>
                  <a:srgbClr val="222222"/>
                </a:solidFill>
                <a:highlight>
                  <a:srgbClr val="FFFFFF"/>
                </a:highlight>
              </a:rPr>
              <a:t>et al</a:t>
            </a: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 (org.).</a:t>
            </a:r>
            <a:r>
              <a:rPr b="1" lang="en-US" sz="250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Novas carreiras em contraste com formas de trabalho tradicionais: Home office e freelance. </a:t>
            </a:r>
            <a:r>
              <a:rPr b="1" lang="en-US" sz="2500">
                <a:solidFill>
                  <a:srgbClr val="222222"/>
                </a:solidFill>
                <a:highlight>
                  <a:srgbClr val="FFFFFF"/>
                </a:highlight>
              </a:rPr>
              <a:t>C@Lea</a:t>
            </a: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: Cadernos de Aulas do LEA, Ilhéus, v. 6, n. 2017, p. 32-46, 14 dez. 2017. Anual. Disponível em: https://periodicos.uesc.br/index.php/calea/article/view/1552. Acesso em: 15 out. 2024.</a:t>
            </a:r>
            <a:endParaRPr sz="2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6350" lvl="0" marL="0" marR="152400" rtl="0" algn="l">
              <a:spcBef>
                <a:spcPts val="207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AUGUSTO, Cristina Eleutério Alves. </a:t>
            </a:r>
            <a:r>
              <a:rPr b="1" lang="en-US" sz="2500">
                <a:solidFill>
                  <a:srgbClr val="222222"/>
                </a:solidFill>
                <a:highlight>
                  <a:srgbClr val="FFFFFF"/>
                </a:highlight>
              </a:rPr>
              <a:t>O trabalho freelancer no setor criativo através de plataformas digitais</a:t>
            </a: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. 2021. 451 f. Dissertação (Mestrado) - Curso de Gestão de Indústrias Criativas, Universidade Católica Portuguesa, Porto, 2021. Disponível em: http://hdl.handle.net/10400.14/38067. Acesso em: 15 out. 2024.</a:t>
            </a:r>
            <a:endParaRPr sz="2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6350" lvl="0" marL="0" marR="152400" rtl="0" algn="l">
              <a:spcBef>
                <a:spcPts val="207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BARBOSA JUNIOR, Luiz Eduardo; CAVELANI, Pedro Henrique Marim. </a:t>
            </a:r>
            <a:r>
              <a:rPr b="1" lang="en-US" sz="2500">
                <a:solidFill>
                  <a:srgbClr val="222222"/>
                </a:solidFill>
                <a:highlight>
                  <a:srgbClr val="FFFFFF"/>
                </a:highlight>
              </a:rPr>
              <a:t>DESENVOLVIMENTO PLATAFORMA WEB PARA FREELANCERS</a:t>
            </a: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. 2022. 20 f. TCC (Graduação) - Curso de Sistemas de Informação, Centro Universitário Hermínio Ometto - Uniararas, Araras, 2022.</a:t>
            </a:r>
            <a:endParaRPr sz="2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6350" lvl="0" marL="0" marR="152400" rtl="0" algn="l">
              <a:spcBef>
                <a:spcPts val="2070"/>
              </a:spcBef>
              <a:spcAft>
                <a:spcPts val="2070"/>
              </a:spcAft>
              <a:buNone/>
            </a:pPr>
            <a:r>
              <a:t/>
            </a:r>
            <a:endParaRPr sz="2950"/>
          </a:p>
        </p:txBody>
      </p:sp>
    </p:spTree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sp>
        <p:nvSpPr>
          <p:cNvPr id="216" name="Google Shape;216;p25"/>
          <p:cNvSpPr txBox="1"/>
          <p:nvPr/>
        </p:nvSpPr>
        <p:spPr>
          <a:xfrm>
            <a:off x="1172100" y="914625"/>
            <a:ext cx="165822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53">
                <a:latin typeface="Archivo Black"/>
                <a:ea typeface="Archivo Black"/>
                <a:cs typeface="Archivo Black"/>
                <a:sym typeface="Archivo Black"/>
              </a:rPr>
              <a:t>Referencias bibliográficas</a:t>
            </a:r>
            <a:endParaRPr/>
          </a:p>
        </p:txBody>
      </p:sp>
      <p:sp>
        <p:nvSpPr>
          <p:cNvPr id="217" name="Google Shape;217;p25"/>
          <p:cNvSpPr txBox="1"/>
          <p:nvPr/>
        </p:nvSpPr>
        <p:spPr>
          <a:xfrm>
            <a:off x="1172100" y="2417000"/>
            <a:ext cx="15943800" cy="6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350" lvl="0" marL="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BUTERIN, Vitalik. A NEXT GENERATION SMART CONTRACT &amp; DECENTRALIZED APPLICATION PLATFORM. </a:t>
            </a:r>
            <a:r>
              <a:rPr b="1" lang="en-US" sz="2500">
                <a:solidFill>
                  <a:srgbClr val="222222"/>
                </a:solidFill>
                <a:highlight>
                  <a:srgbClr val="FFFFFF"/>
                </a:highlight>
              </a:rPr>
              <a:t>Ethereum White Paper.</a:t>
            </a: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</a:rPr>
              <a:t>[S. l.]</a:t>
            </a: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, p. 1-36. 14 jan. 2014. Disponível em: https://blockchainlab.com/pdf/Ethereum_white_paper-a_next_generation_smart_contract_and_decentralized_application_platform-vitalik-buterin.pdf. Acesso em: 05 nov. 2024.</a:t>
            </a:r>
            <a:endParaRPr sz="2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6350" lvl="0" marL="0" marR="152400" rtl="0" algn="l">
              <a:spcBef>
                <a:spcPts val="207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DJANDRW, Andrew. </a:t>
            </a:r>
            <a:r>
              <a:rPr b="1" lang="en-US" sz="2500">
                <a:solidFill>
                  <a:srgbClr val="222222"/>
                </a:solidFill>
                <a:highlight>
                  <a:srgbClr val="FFFFFF"/>
                </a:highlight>
              </a:rPr>
              <a:t>Qué es Scrum?</a:t>
            </a: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 2019. Disponível em: https://medium.com/@andrewdjandrw/qu%C3%A9-es-scrum-674c6b791af4. Acesso em: 8 nov. 2024</a:t>
            </a:r>
            <a:endParaRPr sz="2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6350" lvl="0" marL="0" marR="152400" rtl="0" algn="l">
              <a:spcBef>
                <a:spcPts val="207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ESTRELA, Rui de Brito. </a:t>
            </a:r>
            <a:r>
              <a:rPr b="1" lang="en-US" sz="2500">
                <a:solidFill>
                  <a:srgbClr val="222222"/>
                </a:solidFill>
                <a:highlight>
                  <a:srgbClr val="FFFFFF"/>
                </a:highlight>
              </a:rPr>
              <a:t>Plano de negócio para plataforma electrónica de transacção de serviços profissionais</a:t>
            </a: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. 2011. 105 f. Dissertação (Mestrado) - Curso de E-Business e Empreendedorismo, Gestão, Instituto Universitário de Lisboa, Lisboa, 2011. </a:t>
            </a: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</a:rPr>
              <a:t>Disponível em: http://hdl.handle.net/10071/4730. Acesso em: 15 out. 2024.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6350" lvl="0" marL="0" marR="152400" rtl="0" algn="l">
              <a:spcBef>
                <a:spcPts val="207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</a:rPr>
              <a:t>FREELANCER (org.). </a:t>
            </a:r>
            <a:r>
              <a:rPr b="1" lang="en-US" sz="2500">
                <a:solidFill>
                  <a:schemeClr val="dk1"/>
                </a:solidFill>
                <a:highlight>
                  <a:srgbClr val="FFFFFF"/>
                </a:highlight>
              </a:rPr>
              <a:t>Freelancer</a:t>
            </a: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</a:rPr>
              <a:t>. Disponível em: https://www.br.freelancer.com/. Acesso em: 5 nov. 2024.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6350" lvl="0" marL="0" marR="152400" rtl="0" algn="l">
              <a:spcBef>
                <a:spcPts val="207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INFOMONEY (Brasil). Grupo Xp Inc. (org.). </a:t>
            </a:r>
            <a:r>
              <a:rPr b="1" lang="en-US" sz="2500">
                <a:solidFill>
                  <a:srgbClr val="222222"/>
                </a:solidFill>
                <a:highlight>
                  <a:srgbClr val="FFFFFF"/>
                </a:highlight>
              </a:rPr>
              <a:t>O que são smart contracts e qual a relação com criptomoedas</a:t>
            </a: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. 2022. Disponível em: https://www.infomoney.com.br/guias/smart-contracts/. Acesso em: 15 out. 2024.</a:t>
            </a:r>
            <a:endParaRPr sz="2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6350" lvl="0" marL="0" marR="152400" rtl="0" algn="l">
              <a:spcBef>
                <a:spcPts val="2070"/>
              </a:spcBef>
              <a:spcAft>
                <a:spcPts val="2070"/>
              </a:spcAft>
              <a:buNone/>
            </a:pPr>
            <a:r>
              <a:t/>
            </a:r>
            <a:endParaRPr sz="2950"/>
          </a:p>
        </p:txBody>
      </p:sp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sp>
        <p:nvSpPr>
          <p:cNvPr id="223" name="Google Shape;223;p26"/>
          <p:cNvSpPr txBox="1"/>
          <p:nvPr/>
        </p:nvSpPr>
        <p:spPr>
          <a:xfrm>
            <a:off x="1172100" y="914625"/>
            <a:ext cx="165822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53">
                <a:latin typeface="Archivo Black"/>
                <a:ea typeface="Archivo Black"/>
                <a:cs typeface="Archivo Black"/>
                <a:sym typeface="Archivo Black"/>
              </a:rPr>
              <a:t>Referencias bibliográficas</a:t>
            </a:r>
            <a:endParaRPr/>
          </a:p>
        </p:txBody>
      </p:sp>
      <p:sp>
        <p:nvSpPr>
          <p:cNvPr id="224" name="Google Shape;224;p26"/>
          <p:cNvSpPr txBox="1"/>
          <p:nvPr/>
        </p:nvSpPr>
        <p:spPr>
          <a:xfrm>
            <a:off x="1172100" y="2417000"/>
            <a:ext cx="15943800" cy="77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350" lvl="0" marL="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JANINE BERG. Centre For Economic Policy Research - VoxEU. </a:t>
            </a:r>
            <a:r>
              <a:rPr b="1" lang="en-US" sz="2500">
                <a:solidFill>
                  <a:srgbClr val="222222"/>
                </a:solidFill>
                <a:highlight>
                  <a:srgbClr val="FFFFFF"/>
                </a:highlight>
              </a:rPr>
              <a:t>Working from home: Estimating the worldwide potential</a:t>
            </a: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. 2020. Disponível em: https://researchrepository.ilo.org/esploro/outputs/blog/Working-from-home-Estimating-the-worldwide/995268377002676. Acesso em: 15 out. 2024.</a:t>
            </a:r>
            <a:r>
              <a:rPr b="1" lang="en-US" sz="250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endParaRPr b="1" sz="25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-6350" lvl="0" marL="0" marR="152400" rtl="0" algn="l">
              <a:spcBef>
                <a:spcPts val="207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NEST.JS (org.). </a:t>
            </a:r>
            <a:r>
              <a:rPr b="1" lang="en-US" sz="2500">
                <a:solidFill>
                  <a:srgbClr val="222222"/>
                </a:solidFill>
              </a:rPr>
              <a:t>A progressive Node.js framework for building efficient, reliable and scalable server-side applications.</a:t>
            </a:r>
            <a:r>
              <a:rPr lang="en-US" sz="2500">
                <a:solidFill>
                  <a:srgbClr val="222222"/>
                </a:solidFill>
              </a:rPr>
              <a:t> 2024. Disponível em: https://nestjs.com/. Acesso em: 15 out. 2024.</a:t>
            </a:r>
            <a:endParaRPr sz="2500">
              <a:solidFill>
                <a:srgbClr val="222222"/>
              </a:solidFill>
            </a:endParaRPr>
          </a:p>
          <a:p>
            <a:pPr indent="-6350" lvl="0" marL="0" marR="152400" rtl="0" algn="l">
              <a:spcBef>
                <a:spcPts val="207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NODE.JS (org.). </a:t>
            </a:r>
            <a:r>
              <a:rPr b="1" lang="en-US" sz="2500">
                <a:solidFill>
                  <a:srgbClr val="222222"/>
                </a:solidFill>
              </a:rPr>
              <a:t>Sobre a Node.js</a:t>
            </a:r>
            <a:r>
              <a:rPr lang="en-US" sz="2500">
                <a:solidFill>
                  <a:srgbClr val="222222"/>
                </a:solidFill>
              </a:rPr>
              <a:t>. 2024. Disponível em: https://nodejs.org/pt/about. Acesso em: 15 out. 2024.</a:t>
            </a:r>
            <a:endParaRPr sz="2500">
              <a:solidFill>
                <a:srgbClr val="222222"/>
              </a:solidFill>
            </a:endParaRPr>
          </a:p>
          <a:p>
            <a:pPr indent="-6350" lvl="0" marL="0" marR="152400" rtl="0" algn="l">
              <a:spcBef>
                <a:spcPts val="207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</a:rPr>
              <a:t>NOVAKOVSKI NUNES, G. As vantagens do Node.js. </a:t>
            </a:r>
            <a:r>
              <a:rPr b="1" lang="en-US" sz="2500">
                <a:solidFill>
                  <a:schemeClr val="dk1"/>
                </a:solidFill>
                <a:highlight>
                  <a:srgbClr val="FFFFFF"/>
                </a:highlight>
              </a:rPr>
              <a:t>REFAQI - REVISTA DE GESTÃO EDUCAÇÃO E TECNOLOGIA</a:t>
            </a: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i="1" lang="en-US" sz="2500">
                <a:solidFill>
                  <a:schemeClr val="dk1"/>
                </a:solidFill>
                <a:highlight>
                  <a:srgbClr val="FFFFFF"/>
                </a:highlight>
              </a:rPr>
              <a:t>[S. l.]</a:t>
            </a: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</a:rPr>
              <a:t>, v. 4, n. 2, p. 2, 2018. Disponível em: https://refaqi.faqi.edu.br/index.php/refaqi/article/view/96. Acesso em: 15 out. 2024.</a:t>
            </a:r>
            <a:endParaRPr sz="2500">
              <a:solidFill>
                <a:srgbClr val="222222"/>
              </a:solidFill>
            </a:endParaRPr>
          </a:p>
          <a:p>
            <a:pPr indent="-6350" lvl="0" marL="0" marR="152400" rtl="0" algn="l">
              <a:spcBef>
                <a:spcPts val="207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ORACLE (org.). </a:t>
            </a:r>
            <a:r>
              <a:rPr b="1" lang="en-US" sz="2500">
                <a:solidFill>
                  <a:srgbClr val="222222"/>
                </a:solidFill>
                <a:highlight>
                  <a:srgbClr val="FFFFFF"/>
                </a:highlight>
              </a:rPr>
              <a:t>O que é o MySQL?</a:t>
            </a: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 2024. Disponível em: https://www.oracle.com/br/mysql/what-is-mysql/. Acesso em: 15 out. 2024.</a:t>
            </a:r>
            <a:endParaRPr sz="2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6350" lvl="0" marL="0" marR="152400" rtl="0" algn="l">
              <a:spcBef>
                <a:spcPts val="207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PETRONI, Benedito Cristiano Ap. </a:t>
            </a:r>
            <a:r>
              <a:rPr i="1" lang="en-US" sz="2500">
                <a:solidFill>
                  <a:srgbClr val="222222"/>
                </a:solidFill>
              </a:rPr>
              <a:t>et al</a:t>
            </a:r>
            <a:r>
              <a:rPr lang="en-US" sz="2500">
                <a:solidFill>
                  <a:srgbClr val="222222"/>
                </a:solidFill>
              </a:rPr>
              <a:t>. USO DE BLOCKCHAIN EM SMART CONTRACTS LOGÍSTICOS: uma revisão sistemática. </a:t>
            </a:r>
            <a:r>
              <a:rPr b="1" lang="en-US" sz="2500">
                <a:solidFill>
                  <a:srgbClr val="222222"/>
                </a:solidFill>
              </a:rPr>
              <a:t>South American Development Society Journal. </a:t>
            </a:r>
            <a:r>
              <a:rPr i="1" lang="en-US" sz="2500">
                <a:solidFill>
                  <a:srgbClr val="222222"/>
                </a:solidFill>
              </a:rPr>
              <a:t>[S. l.]</a:t>
            </a:r>
            <a:r>
              <a:rPr lang="en-US" sz="2500">
                <a:solidFill>
                  <a:srgbClr val="222222"/>
                </a:solidFill>
              </a:rPr>
              <a:t>, p. 68-69. 20 nov. 2018. Disponível em: https://doi.org/10.24325/issn.2446-5763.vespi1p63-81. Acesso em: 15 out. 2024.</a:t>
            </a:r>
            <a:endParaRPr sz="2500">
              <a:solidFill>
                <a:srgbClr val="222222"/>
              </a:solidFill>
            </a:endParaRPr>
          </a:p>
          <a:p>
            <a:pPr indent="-6350" lvl="0" marL="0" marR="152400" rtl="0" algn="l">
              <a:spcBef>
                <a:spcPts val="2070"/>
              </a:spcBef>
              <a:spcAft>
                <a:spcPts val="2070"/>
              </a:spcAft>
              <a:buNone/>
            </a:pPr>
            <a:r>
              <a:t/>
            </a:r>
            <a:endParaRPr sz="25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sp>
        <p:nvSpPr>
          <p:cNvPr id="230" name="Google Shape;230;p27"/>
          <p:cNvSpPr txBox="1"/>
          <p:nvPr/>
        </p:nvSpPr>
        <p:spPr>
          <a:xfrm>
            <a:off x="1172100" y="914625"/>
            <a:ext cx="165822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53">
                <a:latin typeface="Archivo Black"/>
                <a:ea typeface="Archivo Black"/>
                <a:cs typeface="Archivo Black"/>
                <a:sym typeface="Archivo Black"/>
              </a:rPr>
              <a:t>Referencias bibliográficas</a:t>
            </a:r>
            <a:endParaRPr/>
          </a:p>
        </p:txBody>
      </p:sp>
      <p:sp>
        <p:nvSpPr>
          <p:cNvPr id="231" name="Google Shape;231;p27"/>
          <p:cNvSpPr txBox="1"/>
          <p:nvPr/>
        </p:nvSpPr>
        <p:spPr>
          <a:xfrm>
            <a:off x="1172100" y="2417000"/>
            <a:ext cx="15943800" cy="7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350" lvl="0" marL="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SANTOS, Halliday Gauss Costa dos. </a:t>
            </a:r>
            <a:r>
              <a:rPr b="1" lang="en-US" sz="2500">
                <a:solidFill>
                  <a:srgbClr val="333333"/>
                </a:solidFill>
                <a:highlight>
                  <a:srgbClr val="FFFFFF"/>
                </a:highlight>
              </a:rPr>
              <a:t>Autônomos: o aplicativo para trabalho freelancer</a:t>
            </a:r>
            <a:r>
              <a:rPr lang="en-US" sz="2500">
                <a:solidFill>
                  <a:srgbClr val="333333"/>
                </a:solidFill>
                <a:highlight>
                  <a:srgbClr val="FFFFFF"/>
                </a:highlight>
              </a:rPr>
              <a:t>. 2023. 46 f. Monografia (Graduação em Ciência da Computação) - Instituto de Ciências Exatas e Biológicas, Universidade Federal de Ouro Preto, Ouro Preto, 2023. </a:t>
            </a:r>
            <a:r>
              <a:rPr lang="en-US" sz="2500">
                <a:solidFill>
                  <a:srgbClr val="222222"/>
                </a:solidFill>
              </a:rPr>
              <a:t>Disponível em: </a:t>
            </a: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http://www.monografias.ufop.br/handle/35400000/5629</a:t>
            </a:r>
            <a:r>
              <a:rPr lang="en-US" sz="2500">
                <a:solidFill>
                  <a:srgbClr val="222222"/>
                </a:solidFill>
              </a:rPr>
              <a:t>. Acesso em: 15 out. 2024.</a:t>
            </a:r>
            <a:endParaRPr sz="2500">
              <a:solidFill>
                <a:srgbClr val="222222"/>
              </a:solidFill>
              <a:highlight>
                <a:srgbClr val="FFFF00"/>
              </a:highlight>
            </a:endParaRPr>
          </a:p>
          <a:p>
            <a:pPr indent="-6350" lvl="0" marL="0" marR="152400" rtl="0" algn="l">
              <a:spcBef>
                <a:spcPts val="207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STARLING, Ana Paula. </a:t>
            </a:r>
            <a:r>
              <a:rPr b="1" lang="en-US" sz="2500">
                <a:solidFill>
                  <a:srgbClr val="222222"/>
                </a:solidFill>
                <a:highlight>
                  <a:srgbClr val="FFFFFF"/>
                </a:highlight>
              </a:rPr>
              <a:t>Marketplace e os pequenos negócios: pesquisa aplicada ao ambiente do ELO7</a:t>
            </a: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. 2018. 26 f. Dissertação (Mestrado) - Curso de Marketing Digital, Instituto CEUB de Pesquisa e Desenvolvimento, Centro Universitário de Brasília, Brasília, 2018. Disponível em: https://repositorio.uniceub.br/jspui/handle/235/12303. Acesso em: 15 out. 2024.</a:t>
            </a:r>
            <a:endParaRPr sz="2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6350" lvl="0" marL="0" marR="152400" rtl="0" algn="l">
              <a:spcBef>
                <a:spcPts val="207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</a:rPr>
              <a:t>SWA, Melanie </a:t>
            </a:r>
            <a:r>
              <a:rPr i="1" lang="en-US" sz="2500">
                <a:solidFill>
                  <a:srgbClr val="222222"/>
                </a:solidFill>
              </a:rPr>
              <a:t>et al</a:t>
            </a:r>
            <a:r>
              <a:rPr lang="en-US" sz="2500">
                <a:solidFill>
                  <a:srgbClr val="222222"/>
                </a:solidFill>
              </a:rPr>
              <a:t>. </a:t>
            </a:r>
            <a:r>
              <a:rPr b="1" lang="en-US" sz="2500">
                <a:solidFill>
                  <a:srgbClr val="222222"/>
                </a:solidFill>
              </a:rPr>
              <a:t>Blockchain</a:t>
            </a:r>
            <a:r>
              <a:rPr lang="en-US" sz="2500">
                <a:solidFill>
                  <a:srgbClr val="222222"/>
                </a:solidFill>
              </a:rPr>
              <a:t>: blueprint for a new economy. California: O'Reilly Media, 2015. 149 p. Disponível em: https://www.academia.edu/44112222/Melanie_Swan_Blockchain_BLUEPRINT_FOR_A_NEW_ECONOMY. Acesso em: 05 nov. 2024.</a:t>
            </a:r>
            <a:endParaRPr sz="2500">
              <a:solidFill>
                <a:srgbClr val="222222"/>
              </a:solidFill>
            </a:endParaRPr>
          </a:p>
          <a:p>
            <a:pPr indent="-6350" lvl="0" marL="0" marR="152400" rtl="0" algn="l">
              <a:spcBef>
                <a:spcPts val="207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TEHREEM NAEEM. Astera (org.). </a:t>
            </a:r>
            <a:r>
              <a:rPr b="1" lang="en-US" sz="2500">
                <a:solidFill>
                  <a:srgbClr val="222222"/>
                </a:solidFill>
                <a:highlight>
                  <a:srgbClr val="FFFFFF"/>
                </a:highlight>
              </a:rPr>
              <a:t>Sistemas de gerenciamento de banco de dados relacional (RDBMS):</a:t>
            </a: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: tudo o que você precisa saber. tudo o que você precisa saber. 2023. Disponível em: https://www.astera.com/pt/type/blog/relational-database-management-system/. Acesso em: 5 nov. 2024.</a:t>
            </a:r>
            <a:endParaRPr sz="2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6350" lvl="0" marL="0" marR="152400" rtl="0" algn="l">
              <a:spcBef>
                <a:spcPts val="207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6350" lvl="0" marL="0" marR="152400" rtl="0" algn="l">
              <a:spcBef>
                <a:spcPts val="2070"/>
              </a:spcBef>
              <a:spcAft>
                <a:spcPts val="2070"/>
              </a:spcAft>
              <a:buNone/>
            </a:pPr>
            <a:r>
              <a:t/>
            </a:r>
            <a:endParaRPr sz="25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sp>
        <p:nvSpPr>
          <p:cNvPr id="237" name="Google Shape;237;p28"/>
          <p:cNvSpPr txBox="1"/>
          <p:nvPr/>
        </p:nvSpPr>
        <p:spPr>
          <a:xfrm>
            <a:off x="1172100" y="914625"/>
            <a:ext cx="165822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53">
                <a:latin typeface="Archivo Black"/>
                <a:ea typeface="Archivo Black"/>
                <a:cs typeface="Archivo Black"/>
                <a:sym typeface="Archivo Black"/>
              </a:rPr>
              <a:t>Referencias bibliográficas</a:t>
            </a:r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1172100" y="2417000"/>
            <a:ext cx="15943800" cy="3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350" lvl="0" marL="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VALLS, Diego Antonio Roca; NASCIMENTO, Matheus Henrique Bueno do. </a:t>
            </a:r>
            <a:r>
              <a:rPr b="1" lang="en-US" sz="2500">
                <a:solidFill>
                  <a:srgbClr val="222222"/>
                </a:solidFill>
                <a:highlight>
                  <a:srgbClr val="FFFFFF"/>
                </a:highlight>
              </a:rPr>
              <a:t>Sistema de marketing entre freelancer e clientes</a:t>
            </a: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. 2018. 45 f. TCC (Graduação) - Curso de Análise e Desenvolvimento de Sistemas, Faculdade de Tecnologia de Americana, Americana, 2018. Disponível em: http://ric.cps.sp.gov.br/handle/123456789/3422. Acesso em: 15 out. 2024.</a:t>
            </a:r>
            <a:endParaRPr sz="2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6350" lvl="0" marL="0" marR="152400" rtl="0" algn="l">
              <a:spcBef>
                <a:spcPts val="207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WORKANA (Argentina) (org.). </a:t>
            </a:r>
            <a:r>
              <a:rPr b="1" lang="en-US" sz="2500">
                <a:solidFill>
                  <a:srgbClr val="222222"/>
                </a:solidFill>
                <a:highlight>
                  <a:srgbClr val="FFFFFF"/>
                </a:highlight>
              </a:rPr>
              <a:t>WORKANA</a:t>
            </a:r>
            <a:r>
              <a:rPr lang="en-US" sz="2500">
                <a:solidFill>
                  <a:srgbClr val="222222"/>
                </a:solidFill>
                <a:highlight>
                  <a:srgbClr val="FFFFFF"/>
                </a:highlight>
              </a:rPr>
              <a:t>. Disponível em: https://www.workana.com/pt. Acesso em: 05 nov. 2024.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6350" lvl="0" marL="0" marR="152400" rtl="0" algn="l">
              <a:spcBef>
                <a:spcPts val="207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6350" lvl="0" marL="0" marR="152400" rtl="0" algn="l">
              <a:spcBef>
                <a:spcPts val="2070"/>
              </a:spcBef>
              <a:spcAft>
                <a:spcPts val="2070"/>
              </a:spcAft>
              <a:buNone/>
            </a:pPr>
            <a:r>
              <a:t/>
            </a:r>
            <a:endParaRPr sz="25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/>
          <p:nvPr/>
        </p:nvSpPr>
        <p:spPr>
          <a:xfrm rot="-5400000">
            <a:off x="3849424" y="-5572151"/>
            <a:ext cx="12055108" cy="21431303"/>
          </a:xfrm>
          <a:custGeom>
            <a:rect b="b" l="l" r="r" t="t"/>
            <a:pathLst>
              <a:path extrusionOk="0" h="21431303" w="12055108">
                <a:moveTo>
                  <a:pt x="0" y="0"/>
                </a:moveTo>
                <a:lnTo>
                  <a:pt x="12055108" y="0"/>
                </a:lnTo>
                <a:lnTo>
                  <a:pt x="12055108" y="21431302"/>
                </a:lnTo>
                <a:lnTo>
                  <a:pt x="0" y="214313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4" name="Google Shape;244;p29"/>
          <p:cNvSpPr/>
          <p:nvPr/>
        </p:nvSpPr>
        <p:spPr>
          <a:xfrm>
            <a:off x="3209660" y="-884054"/>
            <a:ext cx="3987826" cy="2182428"/>
          </a:xfrm>
          <a:custGeom>
            <a:rect b="b" l="l" r="r" t="t"/>
            <a:pathLst>
              <a:path extrusionOk="0" h="2182428" w="3987826">
                <a:moveTo>
                  <a:pt x="0" y="0"/>
                </a:moveTo>
                <a:lnTo>
                  <a:pt x="3987826" y="0"/>
                </a:lnTo>
                <a:lnTo>
                  <a:pt x="3987826" y="2182429"/>
                </a:lnTo>
                <a:lnTo>
                  <a:pt x="0" y="2182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5" name="Google Shape;245;p29"/>
          <p:cNvSpPr/>
          <p:nvPr/>
        </p:nvSpPr>
        <p:spPr>
          <a:xfrm rot="5400000">
            <a:off x="4400021" y="3833653"/>
            <a:ext cx="924037" cy="2619692"/>
          </a:xfrm>
          <a:custGeom>
            <a:rect b="b" l="l" r="r" t="t"/>
            <a:pathLst>
              <a:path extrusionOk="0" h="2619692" w="924037">
                <a:moveTo>
                  <a:pt x="0" y="0"/>
                </a:moveTo>
                <a:lnTo>
                  <a:pt x="924037" y="0"/>
                </a:lnTo>
                <a:lnTo>
                  <a:pt x="924037" y="2619692"/>
                </a:lnTo>
                <a:lnTo>
                  <a:pt x="0" y="26196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6" name="Google Shape;246;p29"/>
          <p:cNvSpPr txBox="1"/>
          <p:nvPr/>
        </p:nvSpPr>
        <p:spPr>
          <a:xfrm>
            <a:off x="6434475" y="4527750"/>
            <a:ext cx="6885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5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latin typeface="Archivo Black"/>
                <a:ea typeface="Archivo Black"/>
                <a:cs typeface="Archivo Black"/>
                <a:sym typeface="Archivo Black"/>
              </a:rPr>
              <a:t>OBRIGADO!</a:t>
            </a:r>
            <a:endParaRPr sz="8000"/>
          </a:p>
        </p:txBody>
      </p:sp>
      <p:sp>
        <p:nvSpPr>
          <p:cNvPr id="247" name="Google Shape;247;p29"/>
          <p:cNvSpPr txBox="1"/>
          <p:nvPr/>
        </p:nvSpPr>
        <p:spPr>
          <a:xfrm>
            <a:off x="7861124" y="5863900"/>
            <a:ext cx="1397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99850"/>
            <a:ext cx="285750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62925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95" name="Google Shape;95;p14"/>
          <p:cNvSpPr txBox="1"/>
          <p:nvPr/>
        </p:nvSpPr>
        <p:spPr>
          <a:xfrm>
            <a:off x="1028700" y="4613800"/>
            <a:ext cx="9120000" cy="4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just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63"/>
              <a:t>O trabalho freelancer tem crescido com apoio de plataformas digitais, mas enfrenta desafios em segurança e pagamentos. Smart Contracts, via blockchain, oferecem uma solução inovadora e segura. O projeto propõe uma nova plataforma que utiliza essa tecnologia para melhorar a relação entre freelancers e clientes.</a:t>
            </a:r>
            <a:endParaRPr sz="2763"/>
          </a:p>
          <a:p>
            <a:pPr indent="0" lvl="0" marL="0" marR="0" rtl="0" algn="just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63"/>
          </a:p>
        </p:txBody>
      </p:sp>
      <p:sp>
        <p:nvSpPr>
          <p:cNvPr id="96" name="Google Shape;96;p14"/>
          <p:cNvSpPr txBox="1"/>
          <p:nvPr/>
        </p:nvSpPr>
        <p:spPr>
          <a:xfrm>
            <a:off x="1028700" y="1725075"/>
            <a:ext cx="96045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3">
                <a:latin typeface="Archivo Black"/>
                <a:ea typeface="Archivo Black"/>
                <a:cs typeface="Archivo Black"/>
                <a:sym typeface="Archivo Black"/>
              </a:rPr>
              <a:t>Contextualização</a:t>
            </a:r>
            <a:endParaRPr sz="8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1028700" y="3259974"/>
            <a:ext cx="7539797" cy="981431"/>
            <a:chOff x="0" y="0"/>
            <a:chExt cx="2216870" cy="408419"/>
          </a:xfrm>
        </p:grpSpPr>
        <p:sp>
          <p:nvSpPr>
            <p:cNvPr id="98" name="Google Shape;98;p14"/>
            <p:cNvSpPr/>
            <p:nvPr/>
          </p:nvSpPr>
          <p:spPr>
            <a:xfrm>
              <a:off x="0" y="0"/>
              <a:ext cx="2216870" cy="408419"/>
            </a:xfrm>
            <a:custGeom>
              <a:rect b="b" l="l" r="r" t="t"/>
              <a:pathLst>
                <a:path extrusionOk="0" h="408419" w="2216870">
                  <a:moveTo>
                    <a:pt x="0" y="0"/>
                  </a:moveTo>
                  <a:lnTo>
                    <a:pt x="2216870" y="0"/>
                  </a:lnTo>
                  <a:lnTo>
                    <a:pt x="2216870" y="408419"/>
                  </a:lnTo>
                  <a:lnTo>
                    <a:pt x="0" y="408419"/>
                  </a:lnTo>
                  <a:close/>
                </a:path>
              </a:pathLst>
            </a:custGeom>
            <a:solidFill>
              <a:srgbClr val="74BDCE"/>
            </a:solidFill>
            <a:ln>
              <a:noFill/>
            </a:ln>
          </p:spPr>
        </p:sp>
        <p:sp>
          <p:nvSpPr>
            <p:cNvPr id="99" name="Google Shape;99;p14"/>
            <p:cNvSpPr txBox="1"/>
            <p:nvPr/>
          </p:nvSpPr>
          <p:spPr>
            <a:xfrm>
              <a:off x="0" y="9525"/>
              <a:ext cx="2216870" cy="3988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4"/>
          <p:cNvSpPr/>
          <p:nvPr/>
        </p:nvSpPr>
        <p:spPr>
          <a:xfrm>
            <a:off x="2349700" y="-1651722"/>
            <a:ext cx="4897781" cy="2680422"/>
          </a:xfrm>
          <a:custGeom>
            <a:rect b="b" l="l" r="r" t="t"/>
            <a:pathLst>
              <a:path extrusionOk="0" h="2680422" w="4897781">
                <a:moveTo>
                  <a:pt x="0" y="0"/>
                </a:moveTo>
                <a:lnTo>
                  <a:pt x="4897781" y="0"/>
                </a:lnTo>
                <a:lnTo>
                  <a:pt x="4897781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01" name="Google Shape;101;p14"/>
          <p:cNvPicPr preferRelativeResize="0"/>
          <p:nvPr/>
        </p:nvPicPr>
        <p:blipFill rotWithShape="1">
          <a:blip r:embed="rId5">
            <a:alphaModFix/>
          </a:blip>
          <a:srcRect b="0" l="12954" r="10258" t="0"/>
          <a:stretch/>
        </p:blipFill>
        <p:spPr>
          <a:xfrm>
            <a:off x="11113700" y="2419100"/>
            <a:ext cx="6834523" cy="50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sp>
        <p:nvSpPr>
          <p:cNvPr id="107" name="Google Shape;107;p15"/>
          <p:cNvSpPr txBox="1"/>
          <p:nvPr/>
        </p:nvSpPr>
        <p:spPr>
          <a:xfrm>
            <a:off x="1028700" y="4613800"/>
            <a:ext cx="9120000" cy="28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4050" lvl="0" marL="457200" marR="0" rtl="0" algn="just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SzPts val="2763"/>
              <a:buChar char="●"/>
            </a:pPr>
            <a:r>
              <a:rPr lang="en-US" sz="2763"/>
              <a:t>Contratos digitais autoexecutáveis</a:t>
            </a:r>
            <a:endParaRPr sz="2763"/>
          </a:p>
          <a:p>
            <a:pPr indent="-404050" lvl="0" marL="457200" marR="0" rtl="0" algn="just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SzPts val="2763"/>
              <a:buChar char="●"/>
            </a:pPr>
            <a:r>
              <a:rPr lang="en-US" sz="2763"/>
              <a:t>Armazenados em blockchain</a:t>
            </a:r>
            <a:endParaRPr sz="2763"/>
          </a:p>
          <a:p>
            <a:pPr indent="-404050" lvl="0" marL="457200" marR="0" rtl="0" algn="just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SzPts val="2763"/>
              <a:buChar char="●"/>
            </a:pPr>
            <a:r>
              <a:rPr lang="en-US" sz="2763"/>
              <a:t>Reduzem a necessidade de intermediários</a:t>
            </a:r>
            <a:endParaRPr sz="2763"/>
          </a:p>
          <a:p>
            <a:pPr indent="-404050" lvl="0" marL="457200" marR="0" rtl="0" algn="just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SzPts val="2763"/>
              <a:buChar char="●"/>
            </a:pPr>
            <a:r>
              <a:rPr lang="en-US" sz="2763"/>
              <a:t>Garantem o cumprimento </a:t>
            </a:r>
            <a:r>
              <a:rPr lang="en-US" sz="2763"/>
              <a:t>automático</a:t>
            </a:r>
            <a:r>
              <a:rPr lang="en-US" sz="2763"/>
              <a:t> dos termos</a:t>
            </a:r>
            <a:endParaRPr sz="2763"/>
          </a:p>
          <a:p>
            <a:pPr indent="0" lvl="0" marL="0" marR="0" rtl="0" algn="just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63"/>
          </a:p>
        </p:txBody>
      </p:sp>
      <p:sp>
        <p:nvSpPr>
          <p:cNvPr id="108" name="Google Shape;108;p15"/>
          <p:cNvSpPr txBox="1"/>
          <p:nvPr/>
        </p:nvSpPr>
        <p:spPr>
          <a:xfrm>
            <a:off x="1028700" y="1725075"/>
            <a:ext cx="96045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3">
                <a:latin typeface="Archivo Black"/>
                <a:ea typeface="Archivo Black"/>
                <a:cs typeface="Archivo Black"/>
                <a:sym typeface="Archivo Black"/>
              </a:rPr>
              <a:t>Smart Contratcs</a:t>
            </a:r>
            <a:endParaRPr sz="800"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1028700" y="3259974"/>
            <a:ext cx="7540239" cy="981686"/>
            <a:chOff x="0" y="0"/>
            <a:chExt cx="2217000" cy="408525"/>
          </a:xfrm>
        </p:grpSpPr>
        <p:sp>
          <p:nvSpPr>
            <p:cNvPr id="110" name="Google Shape;110;p15"/>
            <p:cNvSpPr/>
            <p:nvPr/>
          </p:nvSpPr>
          <p:spPr>
            <a:xfrm>
              <a:off x="0" y="0"/>
              <a:ext cx="2216870" cy="408419"/>
            </a:xfrm>
            <a:custGeom>
              <a:rect b="b" l="l" r="r" t="t"/>
              <a:pathLst>
                <a:path extrusionOk="0" h="408419" w="2216870">
                  <a:moveTo>
                    <a:pt x="0" y="0"/>
                  </a:moveTo>
                  <a:lnTo>
                    <a:pt x="2216870" y="0"/>
                  </a:lnTo>
                  <a:lnTo>
                    <a:pt x="2216870" y="408419"/>
                  </a:lnTo>
                  <a:lnTo>
                    <a:pt x="0" y="408419"/>
                  </a:lnTo>
                  <a:close/>
                </a:path>
              </a:pathLst>
            </a:custGeom>
            <a:solidFill>
              <a:srgbClr val="74BDCE"/>
            </a:solidFill>
            <a:ln>
              <a:noFill/>
            </a:ln>
          </p:spPr>
        </p:sp>
        <p:sp>
          <p:nvSpPr>
            <p:cNvPr id="111" name="Google Shape;111;p15"/>
            <p:cNvSpPr txBox="1"/>
            <p:nvPr/>
          </p:nvSpPr>
          <p:spPr>
            <a:xfrm>
              <a:off x="0" y="9525"/>
              <a:ext cx="2217000" cy="39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15"/>
          <p:cNvSpPr/>
          <p:nvPr/>
        </p:nvSpPr>
        <p:spPr>
          <a:xfrm>
            <a:off x="2349700" y="-1651722"/>
            <a:ext cx="4897781" cy="2680422"/>
          </a:xfrm>
          <a:custGeom>
            <a:rect b="b" l="l" r="r" t="t"/>
            <a:pathLst>
              <a:path extrusionOk="0" h="2680422" w="4897781">
                <a:moveTo>
                  <a:pt x="0" y="0"/>
                </a:moveTo>
                <a:lnTo>
                  <a:pt x="4897781" y="0"/>
                </a:lnTo>
                <a:lnTo>
                  <a:pt x="4897781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13" name="Google Shape;11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9900" y="2156025"/>
            <a:ext cx="6056299" cy="54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sp>
        <p:nvSpPr>
          <p:cNvPr id="119" name="Google Shape;119;p16"/>
          <p:cNvSpPr txBox="1"/>
          <p:nvPr/>
        </p:nvSpPr>
        <p:spPr>
          <a:xfrm>
            <a:off x="1028700" y="4613800"/>
            <a:ext cx="10406700" cy="3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4050" lvl="0" marL="457200" marR="0" rtl="0" algn="just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SzPts val="2763"/>
              <a:buChar char="●"/>
            </a:pPr>
            <a:r>
              <a:rPr lang="en-US" sz="2763"/>
              <a:t>Tecnologia de registro distribuído e descentralizado</a:t>
            </a:r>
            <a:endParaRPr sz="2763"/>
          </a:p>
          <a:p>
            <a:pPr indent="-404050" lvl="0" marL="457200" marR="0" rtl="0" algn="just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SzPts val="2763"/>
              <a:buChar char="●"/>
            </a:pPr>
            <a:r>
              <a:rPr lang="en-US" sz="2763"/>
              <a:t>Estrutura composta por blocos de dados interligados em cadeia</a:t>
            </a:r>
            <a:endParaRPr sz="2763"/>
          </a:p>
          <a:p>
            <a:pPr indent="-404050" lvl="0" marL="457200" rtl="0" algn="just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SzPts val="2763"/>
              <a:buChar char="●"/>
            </a:pPr>
            <a:r>
              <a:rPr lang="en-US" sz="2763"/>
              <a:t>Cada bloco contém um conjunto de transações verificadas</a:t>
            </a:r>
            <a:endParaRPr sz="2763"/>
          </a:p>
          <a:p>
            <a:pPr indent="-404050" lvl="0" marL="457200" rtl="0" algn="just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SzPts val="2763"/>
              <a:buChar char="●"/>
            </a:pPr>
            <a:r>
              <a:rPr lang="en-US" sz="2763"/>
              <a:t>Garantia de segurança e transparência</a:t>
            </a:r>
            <a:endParaRPr sz="2763"/>
          </a:p>
          <a:p>
            <a:pPr indent="-404050" lvl="0" marL="457200" marR="0" rtl="0" algn="just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SzPts val="2763"/>
              <a:buChar char="●"/>
            </a:pPr>
            <a:r>
              <a:rPr lang="en-US" sz="2763"/>
              <a:t>Imutável: dados não podem ser alterados retroativamente</a:t>
            </a:r>
            <a:endParaRPr sz="2763"/>
          </a:p>
          <a:p>
            <a:pPr indent="0" lvl="0" marL="0" marR="0" rtl="0" algn="just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63"/>
          </a:p>
          <a:p>
            <a:pPr indent="0" lvl="0" marL="0" marR="0" rtl="0" algn="just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63"/>
          </a:p>
        </p:txBody>
      </p:sp>
      <p:sp>
        <p:nvSpPr>
          <p:cNvPr id="120" name="Google Shape;120;p16"/>
          <p:cNvSpPr txBox="1"/>
          <p:nvPr/>
        </p:nvSpPr>
        <p:spPr>
          <a:xfrm>
            <a:off x="1028700" y="1725075"/>
            <a:ext cx="96045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53">
                <a:latin typeface="Archivo Black"/>
                <a:ea typeface="Archivo Black"/>
                <a:cs typeface="Archivo Black"/>
                <a:sym typeface="Archivo Black"/>
              </a:rPr>
              <a:t>Blockchain</a:t>
            </a:r>
            <a:endParaRPr sz="800"/>
          </a:p>
        </p:txBody>
      </p:sp>
      <p:grpSp>
        <p:nvGrpSpPr>
          <p:cNvPr id="121" name="Google Shape;121;p16"/>
          <p:cNvGrpSpPr/>
          <p:nvPr/>
        </p:nvGrpSpPr>
        <p:grpSpPr>
          <a:xfrm>
            <a:off x="1028700" y="3259974"/>
            <a:ext cx="7540239" cy="981686"/>
            <a:chOff x="0" y="0"/>
            <a:chExt cx="2217000" cy="408525"/>
          </a:xfrm>
        </p:grpSpPr>
        <p:sp>
          <p:nvSpPr>
            <p:cNvPr id="122" name="Google Shape;122;p16"/>
            <p:cNvSpPr/>
            <p:nvPr/>
          </p:nvSpPr>
          <p:spPr>
            <a:xfrm>
              <a:off x="0" y="0"/>
              <a:ext cx="2216870" cy="408419"/>
            </a:xfrm>
            <a:custGeom>
              <a:rect b="b" l="l" r="r" t="t"/>
              <a:pathLst>
                <a:path extrusionOk="0" h="408419" w="2216870">
                  <a:moveTo>
                    <a:pt x="0" y="0"/>
                  </a:moveTo>
                  <a:lnTo>
                    <a:pt x="2216870" y="0"/>
                  </a:lnTo>
                  <a:lnTo>
                    <a:pt x="2216870" y="408419"/>
                  </a:lnTo>
                  <a:lnTo>
                    <a:pt x="0" y="408419"/>
                  </a:lnTo>
                  <a:close/>
                </a:path>
              </a:pathLst>
            </a:custGeom>
            <a:solidFill>
              <a:srgbClr val="74BDCE"/>
            </a:solidFill>
            <a:ln>
              <a:noFill/>
            </a:ln>
          </p:spPr>
        </p:sp>
        <p:sp>
          <p:nvSpPr>
            <p:cNvPr id="123" name="Google Shape;123;p16"/>
            <p:cNvSpPr txBox="1"/>
            <p:nvPr/>
          </p:nvSpPr>
          <p:spPr>
            <a:xfrm>
              <a:off x="0" y="9525"/>
              <a:ext cx="2217000" cy="39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16"/>
          <p:cNvSpPr/>
          <p:nvPr/>
        </p:nvSpPr>
        <p:spPr>
          <a:xfrm>
            <a:off x="2349700" y="-1651722"/>
            <a:ext cx="4897781" cy="2680422"/>
          </a:xfrm>
          <a:custGeom>
            <a:rect b="b" l="l" r="r" t="t"/>
            <a:pathLst>
              <a:path extrusionOk="0" h="2680422" w="4897781">
                <a:moveTo>
                  <a:pt x="0" y="0"/>
                </a:moveTo>
                <a:lnTo>
                  <a:pt x="4897781" y="0"/>
                </a:lnTo>
                <a:lnTo>
                  <a:pt x="4897781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25" name="Google Shape;125;p16"/>
          <p:cNvPicPr preferRelativeResize="0"/>
          <p:nvPr/>
        </p:nvPicPr>
        <p:blipFill rotWithShape="1">
          <a:blip r:embed="rId5">
            <a:alphaModFix/>
          </a:blip>
          <a:srcRect b="2649" l="22463" r="18235" t="-2649"/>
          <a:stretch/>
        </p:blipFill>
        <p:spPr>
          <a:xfrm>
            <a:off x="12241075" y="2481278"/>
            <a:ext cx="4579824" cy="43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grpSp>
        <p:nvGrpSpPr>
          <p:cNvPr id="131" name="Google Shape;131;p17"/>
          <p:cNvGrpSpPr/>
          <p:nvPr/>
        </p:nvGrpSpPr>
        <p:grpSpPr>
          <a:xfrm>
            <a:off x="1565175" y="2801998"/>
            <a:ext cx="8537693" cy="1254014"/>
            <a:chOff x="0" y="0"/>
            <a:chExt cx="2510274" cy="294411"/>
          </a:xfrm>
        </p:grpSpPr>
        <p:sp>
          <p:nvSpPr>
            <p:cNvPr id="132" name="Google Shape;132;p17"/>
            <p:cNvSpPr/>
            <p:nvPr/>
          </p:nvSpPr>
          <p:spPr>
            <a:xfrm>
              <a:off x="0" y="0"/>
              <a:ext cx="2510274" cy="294411"/>
            </a:xfrm>
            <a:custGeom>
              <a:rect b="b" l="l" r="r" t="t"/>
              <a:pathLst>
                <a:path extrusionOk="0" h="294411" w="2510274">
                  <a:moveTo>
                    <a:pt x="0" y="0"/>
                  </a:moveTo>
                  <a:lnTo>
                    <a:pt x="2510274" y="0"/>
                  </a:lnTo>
                  <a:lnTo>
                    <a:pt x="2510274" y="294411"/>
                  </a:lnTo>
                  <a:lnTo>
                    <a:pt x="0" y="294411"/>
                  </a:lnTo>
                  <a:close/>
                </a:path>
              </a:pathLst>
            </a:custGeom>
            <a:solidFill>
              <a:srgbClr val="74BDCE"/>
            </a:solidFill>
            <a:ln>
              <a:noFill/>
            </a:ln>
          </p:spPr>
        </p:sp>
        <p:sp>
          <p:nvSpPr>
            <p:cNvPr id="133" name="Google Shape;133;p17"/>
            <p:cNvSpPr txBox="1"/>
            <p:nvPr/>
          </p:nvSpPr>
          <p:spPr>
            <a:xfrm>
              <a:off x="0" y="9525"/>
              <a:ext cx="2510274" cy="284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17"/>
          <p:cNvSpPr/>
          <p:nvPr/>
        </p:nvSpPr>
        <p:spPr>
          <a:xfrm>
            <a:off x="13633094" y="8473730"/>
            <a:ext cx="4897781" cy="2680422"/>
          </a:xfrm>
          <a:custGeom>
            <a:rect b="b" l="l" r="r" t="t"/>
            <a:pathLst>
              <a:path extrusionOk="0" h="2680422" w="4897781">
                <a:moveTo>
                  <a:pt x="0" y="0"/>
                </a:moveTo>
                <a:lnTo>
                  <a:pt x="4897781" y="0"/>
                </a:lnTo>
                <a:lnTo>
                  <a:pt x="4897781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17"/>
          <p:cNvSpPr/>
          <p:nvPr/>
        </p:nvSpPr>
        <p:spPr>
          <a:xfrm>
            <a:off x="2811279" y="-1453994"/>
            <a:ext cx="4897781" cy="2680422"/>
          </a:xfrm>
          <a:custGeom>
            <a:rect b="b" l="l" r="r" t="t"/>
            <a:pathLst>
              <a:path extrusionOk="0" h="2680422" w="4897781">
                <a:moveTo>
                  <a:pt x="0" y="0"/>
                </a:moveTo>
                <a:lnTo>
                  <a:pt x="4897781" y="0"/>
                </a:lnTo>
                <a:lnTo>
                  <a:pt x="4897781" y="2680423"/>
                </a:lnTo>
                <a:lnTo>
                  <a:pt x="0" y="26804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17"/>
          <p:cNvSpPr txBox="1"/>
          <p:nvPr/>
        </p:nvSpPr>
        <p:spPr>
          <a:xfrm>
            <a:off x="1565199" y="4179530"/>
            <a:ext cx="8207700" cy="4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7068" lvl="0" marL="457200" marR="0" rtl="0" algn="just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68"/>
              <a:buFont typeface="Arial"/>
              <a:buChar char="●"/>
            </a:pPr>
            <a:r>
              <a:rPr lang="en-US" sz="2968"/>
              <a:t>Desenvolvimento de requisitos funcionais e não funcionais;</a:t>
            </a:r>
            <a:endParaRPr sz="2968"/>
          </a:p>
          <a:p>
            <a:pPr indent="-417068" lvl="0" marL="457200" marR="0" rtl="0" algn="just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SzPts val="2968"/>
              <a:buChar char="●"/>
            </a:pPr>
            <a:r>
              <a:rPr lang="en-US" sz="2968"/>
              <a:t>Desenvolvimento de Smart </a:t>
            </a:r>
            <a:r>
              <a:rPr lang="en-US" sz="2968"/>
              <a:t>Contracts</a:t>
            </a:r>
            <a:r>
              <a:rPr lang="en-US" sz="2968"/>
              <a:t> através da tecnologia blockchain;</a:t>
            </a:r>
            <a:endParaRPr sz="2968"/>
          </a:p>
          <a:p>
            <a:pPr indent="-417068" lvl="0" marL="45720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SzPts val="2968"/>
              <a:buChar char="●"/>
            </a:pPr>
            <a:r>
              <a:rPr lang="en-US" sz="2968"/>
              <a:t>Desenvolvimento de algoritmo de matchmaking e promoções de freelancers;</a:t>
            </a:r>
            <a:endParaRPr sz="2968"/>
          </a:p>
          <a:p>
            <a:pPr indent="-417068" lvl="0" marL="457200" marR="0" rtl="0" algn="just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SzPts val="2968"/>
              <a:buChar char="●"/>
            </a:pPr>
            <a:r>
              <a:rPr lang="en-US" sz="2968"/>
              <a:t>Validação da plataforma.</a:t>
            </a:r>
            <a:endParaRPr sz="2968"/>
          </a:p>
        </p:txBody>
      </p:sp>
      <p:sp>
        <p:nvSpPr>
          <p:cNvPr id="137" name="Google Shape;137;p17"/>
          <p:cNvSpPr txBox="1"/>
          <p:nvPr/>
        </p:nvSpPr>
        <p:spPr>
          <a:xfrm>
            <a:off x="1565211" y="1547992"/>
            <a:ext cx="73899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12">
                <a:latin typeface="Archivo Black"/>
                <a:ea typeface="Archivo Black"/>
                <a:cs typeface="Archivo Black"/>
                <a:sym typeface="Archivo Black"/>
              </a:rPr>
              <a:t>Objetivos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1565168" y="2595278"/>
            <a:ext cx="6856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17809" y="3132625"/>
            <a:ext cx="6234139" cy="350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45" name="Google Shape;145;p18"/>
          <p:cNvSpPr/>
          <p:nvPr/>
        </p:nvSpPr>
        <p:spPr>
          <a:xfrm rot="-5400000">
            <a:off x="3865149" y="-5572151"/>
            <a:ext cx="12055108" cy="21431303"/>
          </a:xfrm>
          <a:custGeom>
            <a:rect b="b" l="l" r="r" t="t"/>
            <a:pathLst>
              <a:path extrusionOk="0" h="21431303" w="12055108">
                <a:moveTo>
                  <a:pt x="0" y="0"/>
                </a:moveTo>
                <a:lnTo>
                  <a:pt x="12055108" y="0"/>
                </a:lnTo>
                <a:lnTo>
                  <a:pt x="12055108" y="21431302"/>
                </a:lnTo>
                <a:lnTo>
                  <a:pt x="0" y="214313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18"/>
          <p:cNvSpPr txBox="1"/>
          <p:nvPr/>
        </p:nvSpPr>
        <p:spPr>
          <a:xfrm>
            <a:off x="1460025" y="1666175"/>
            <a:ext cx="134043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60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8153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Justificativa</a:t>
            </a:r>
            <a:endParaRPr/>
          </a:p>
        </p:txBody>
      </p:sp>
      <p:sp>
        <p:nvSpPr>
          <p:cNvPr id="147" name="Google Shape;147;p18"/>
          <p:cNvSpPr txBox="1"/>
          <p:nvPr/>
        </p:nvSpPr>
        <p:spPr>
          <a:xfrm>
            <a:off x="1091625" y="3091000"/>
            <a:ext cx="159438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4"/>
          </a:p>
          <a:p>
            <a:pPr indent="0" lvl="0" marL="457200" marR="0" rtl="0" algn="l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4"/>
          </a:p>
        </p:txBody>
      </p:sp>
      <p:sp>
        <p:nvSpPr>
          <p:cNvPr id="148" name="Google Shape;148;p18"/>
          <p:cNvSpPr txBox="1"/>
          <p:nvPr/>
        </p:nvSpPr>
        <p:spPr>
          <a:xfrm>
            <a:off x="839500" y="3268525"/>
            <a:ext cx="15943800" cy="5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6179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954"/>
              <a:buChar char="●"/>
            </a:pPr>
            <a:r>
              <a:rPr lang="en-US" sz="2954"/>
              <a:t>Crescimento da demanda por freelancers especializados</a:t>
            </a:r>
            <a:endParaRPr sz="2954"/>
          </a:p>
          <a:p>
            <a:pPr indent="-41617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954"/>
              <a:buChar char="●"/>
            </a:pPr>
            <a:r>
              <a:rPr lang="en-US" sz="2954"/>
              <a:t>Busca por flexibilidade e redução de custos nas empresas</a:t>
            </a:r>
            <a:endParaRPr sz="2954"/>
          </a:p>
          <a:p>
            <a:pPr indent="-41617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954"/>
              <a:buChar char="●"/>
            </a:pPr>
            <a:r>
              <a:rPr lang="en-US" sz="2954"/>
              <a:t>Desafios: falta de confiança, segurança e transparência nas transações</a:t>
            </a:r>
            <a:endParaRPr sz="2954"/>
          </a:p>
          <a:p>
            <a:pPr indent="-41617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954"/>
              <a:buChar char="●"/>
            </a:pPr>
            <a:r>
              <a:rPr lang="en-US" sz="2954"/>
              <a:t>Necessidade de soluções eficientes para pagamentos e acordos</a:t>
            </a:r>
            <a:endParaRPr sz="2954"/>
          </a:p>
          <a:p>
            <a:pPr indent="-41617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954"/>
              <a:buChar char="●"/>
            </a:pPr>
            <a:r>
              <a:rPr lang="en-US" sz="2954"/>
              <a:t>Proposta: marketplace para freelancers com Smart Contracts</a:t>
            </a:r>
            <a:endParaRPr sz="2954"/>
          </a:p>
          <a:p>
            <a:pPr indent="-41617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954"/>
              <a:buChar char="●"/>
            </a:pPr>
            <a:r>
              <a:rPr lang="en-US" sz="2954"/>
              <a:t>Benefícios: automação, segurança e maior confiabilidade nas negociações</a:t>
            </a:r>
            <a:br>
              <a:rPr lang="en-US" sz="3054"/>
            </a:br>
            <a:endParaRPr sz="3054"/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sp>
        <p:nvSpPr>
          <p:cNvPr id="154" name="Google Shape;154;p19"/>
          <p:cNvSpPr/>
          <p:nvPr/>
        </p:nvSpPr>
        <p:spPr>
          <a:xfrm rot="-5400000">
            <a:off x="3865149" y="-5572151"/>
            <a:ext cx="12055108" cy="21431303"/>
          </a:xfrm>
          <a:custGeom>
            <a:rect b="b" l="l" r="r" t="t"/>
            <a:pathLst>
              <a:path extrusionOk="0" h="21431303" w="12055108">
                <a:moveTo>
                  <a:pt x="0" y="0"/>
                </a:moveTo>
                <a:lnTo>
                  <a:pt x="12055108" y="0"/>
                </a:lnTo>
                <a:lnTo>
                  <a:pt x="12055108" y="21431302"/>
                </a:lnTo>
                <a:lnTo>
                  <a:pt x="0" y="214313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19"/>
          <p:cNvSpPr txBox="1"/>
          <p:nvPr/>
        </p:nvSpPr>
        <p:spPr>
          <a:xfrm>
            <a:off x="1460025" y="1666175"/>
            <a:ext cx="134043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53">
                <a:latin typeface="Archivo Black"/>
                <a:ea typeface="Archivo Black"/>
                <a:cs typeface="Archivo Black"/>
                <a:sym typeface="Archivo Black"/>
              </a:rPr>
              <a:t>Trabalhos relacionados</a:t>
            </a:r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125" y="3745538"/>
            <a:ext cx="5067649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4850" y="7462550"/>
            <a:ext cx="5554749" cy="245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60823" y="3745561"/>
            <a:ext cx="5914025" cy="28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1091625" y="3091000"/>
            <a:ext cx="159438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4"/>
          </a:p>
          <a:p>
            <a:pPr indent="0" lvl="0" marL="457200" marR="0" rtl="0" algn="l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4"/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sp>
        <p:nvSpPr>
          <p:cNvPr id="165" name="Google Shape;165;p20"/>
          <p:cNvSpPr/>
          <p:nvPr/>
        </p:nvSpPr>
        <p:spPr>
          <a:xfrm rot="-5400000">
            <a:off x="3865149" y="-5572151"/>
            <a:ext cx="12055108" cy="21431303"/>
          </a:xfrm>
          <a:custGeom>
            <a:rect b="b" l="l" r="r" t="t"/>
            <a:pathLst>
              <a:path extrusionOk="0" h="21431303" w="12055108">
                <a:moveTo>
                  <a:pt x="0" y="0"/>
                </a:moveTo>
                <a:lnTo>
                  <a:pt x="12055108" y="0"/>
                </a:lnTo>
                <a:lnTo>
                  <a:pt x="12055108" y="21431302"/>
                </a:lnTo>
                <a:lnTo>
                  <a:pt x="0" y="214313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20"/>
          <p:cNvSpPr txBox="1"/>
          <p:nvPr/>
        </p:nvSpPr>
        <p:spPr>
          <a:xfrm>
            <a:off x="1460025" y="1666175"/>
            <a:ext cx="134043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6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53">
                <a:latin typeface="Archivo Black"/>
                <a:ea typeface="Archivo Black"/>
                <a:cs typeface="Archivo Black"/>
                <a:sym typeface="Archivo Black"/>
              </a:rPr>
              <a:t>Metodologia</a:t>
            </a:r>
            <a:endParaRPr/>
          </a:p>
          <a:p>
            <a:pPr indent="0" lvl="0" marL="0" marR="0" rtl="0" algn="l">
              <a:lnSpc>
                <a:spcPct val="106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153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1091625" y="3091000"/>
            <a:ext cx="159438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4"/>
          </a:p>
          <a:p>
            <a:pPr indent="0" lvl="0" marL="457200" marR="0" rtl="0" algn="l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4"/>
          </a:p>
        </p:txBody>
      </p:sp>
      <p:sp>
        <p:nvSpPr>
          <p:cNvPr id="168" name="Google Shape;168;p20"/>
          <p:cNvSpPr txBox="1"/>
          <p:nvPr/>
        </p:nvSpPr>
        <p:spPr>
          <a:xfrm>
            <a:off x="1270850" y="3121575"/>
            <a:ext cx="159438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5925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950"/>
              <a:buChar char="●"/>
            </a:pPr>
            <a:r>
              <a:rPr lang="en-US" sz="2950"/>
              <a:t>Levantamento de requisitos;</a:t>
            </a:r>
            <a:endParaRPr sz="2950"/>
          </a:p>
          <a:p>
            <a:pPr indent="-415925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950"/>
              <a:buChar char="●"/>
            </a:pPr>
            <a:r>
              <a:rPr lang="en-US" sz="2950"/>
              <a:t>Diagrama de caso de uso;</a:t>
            </a:r>
            <a:endParaRPr sz="2950"/>
          </a:p>
          <a:p>
            <a:pPr indent="-415925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950"/>
              <a:buChar char="●"/>
            </a:pPr>
            <a:r>
              <a:rPr lang="en-US" sz="2950"/>
              <a:t>Arquitetura da plataforma;</a:t>
            </a:r>
            <a:endParaRPr sz="2950"/>
          </a:p>
          <a:p>
            <a:pPr indent="-415925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950"/>
              <a:buChar char="●"/>
            </a:pPr>
            <a:r>
              <a:rPr lang="en-US" sz="2950"/>
              <a:t>Validação.</a:t>
            </a:r>
            <a:endParaRPr sz="2950"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73038" y="4211613"/>
            <a:ext cx="1863776" cy="186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98500" y="1972975"/>
            <a:ext cx="3006225" cy="20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21338" y="4136525"/>
            <a:ext cx="2084838" cy="201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36825" y="6300075"/>
            <a:ext cx="2585425" cy="25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21350" y="6300063"/>
            <a:ext cx="3600950" cy="18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242500" y="3717300"/>
            <a:ext cx="2746127" cy="2746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sp>
        <p:nvSpPr>
          <p:cNvPr id="180" name="Google Shape;180;p21"/>
          <p:cNvSpPr/>
          <p:nvPr/>
        </p:nvSpPr>
        <p:spPr>
          <a:xfrm rot="-5400000">
            <a:off x="3849424" y="-5572151"/>
            <a:ext cx="12055108" cy="21431303"/>
          </a:xfrm>
          <a:custGeom>
            <a:rect b="b" l="l" r="r" t="t"/>
            <a:pathLst>
              <a:path extrusionOk="0" h="21431303" w="12055108">
                <a:moveTo>
                  <a:pt x="0" y="0"/>
                </a:moveTo>
                <a:lnTo>
                  <a:pt x="12055108" y="0"/>
                </a:lnTo>
                <a:lnTo>
                  <a:pt x="12055108" y="21431302"/>
                </a:lnTo>
                <a:lnTo>
                  <a:pt x="0" y="214313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21"/>
          <p:cNvSpPr txBox="1"/>
          <p:nvPr/>
        </p:nvSpPr>
        <p:spPr>
          <a:xfrm>
            <a:off x="1205937" y="3034229"/>
            <a:ext cx="14300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1393827" y="2330400"/>
            <a:ext cx="164832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00">
                <a:solidFill>
                  <a:srgbClr val="060E24"/>
                </a:solidFill>
                <a:latin typeface="Archivo Black"/>
                <a:ea typeface="Archivo Black"/>
                <a:cs typeface="Archivo Black"/>
                <a:sym typeface="Archivo Black"/>
              </a:rPr>
              <a:t>Validação</a:t>
            </a:r>
            <a:endParaRPr sz="8312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16982439" y="-1534293"/>
            <a:ext cx="4897781" cy="2680422"/>
          </a:xfrm>
          <a:custGeom>
            <a:rect b="b" l="l" r="r" t="t"/>
            <a:pathLst>
              <a:path extrusionOk="0" h="2680422" w="4897781">
                <a:moveTo>
                  <a:pt x="0" y="0"/>
                </a:moveTo>
                <a:lnTo>
                  <a:pt x="4897781" y="0"/>
                </a:lnTo>
                <a:lnTo>
                  <a:pt x="4897781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21"/>
          <p:cNvSpPr txBox="1"/>
          <p:nvPr/>
        </p:nvSpPr>
        <p:spPr>
          <a:xfrm>
            <a:off x="1541925" y="4032425"/>
            <a:ext cx="13628100" cy="26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3382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595"/>
              <a:buChar char="●"/>
            </a:pPr>
            <a:r>
              <a:rPr lang="en-US" sz="2595"/>
              <a:t>Testes manuais e automatizados de funcionalidades</a:t>
            </a:r>
            <a:endParaRPr sz="2595"/>
          </a:p>
          <a:p>
            <a:pPr indent="-393382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595"/>
              <a:buChar char="●"/>
            </a:pPr>
            <a:r>
              <a:rPr lang="en-US" sz="2595"/>
              <a:t>Verificar comunicação e transações com blockchain</a:t>
            </a:r>
            <a:endParaRPr sz="2595"/>
          </a:p>
          <a:p>
            <a:pPr indent="-393382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595"/>
              <a:buChar char="●"/>
            </a:pPr>
            <a:r>
              <a:rPr lang="en-US" sz="2595"/>
              <a:t>Avaliação de interface e experiência do usuário</a:t>
            </a:r>
            <a:endParaRPr sz="2595"/>
          </a:p>
          <a:p>
            <a:pPr indent="-393382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595"/>
              <a:buChar char="●"/>
            </a:pPr>
            <a:r>
              <a:rPr lang="en-US" sz="2595"/>
              <a:t>Medir tempo de resposta, estabilidade e escalabilidade</a:t>
            </a:r>
            <a:endParaRPr sz="2595"/>
          </a:p>
          <a:p>
            <a:pPr indent="-393382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595"/>
              <a:buChar char="●"/>
            </a:pPr>
            <a:r>
              <a:rPr lang="en-US" sz="2595"/>
              <a:t>Garantir conformidade com requisitos</a:t>
            </a:r>
            <a:endParaRPr sz="259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