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27"/>
  </p:notesMasterIdLst>
  <p:sldIdLst>
    <p:sldId id="256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80" r:id="rId18"/>
    <p:sldId id="279" r:id="rId19"/>
    <p:sldId id="281" r:id="rId20"/>
    <p:sldId id="276" r:id="rId21"/>
    <p:sldId id="277" r:id="rId22"/>
    <p:sldId id="283" r:id="rId23"/>
    <p:sldId id="278" r:id="rId24"/>
    <p:sldId id="263" r:id="rId25"/>
    <p:sldId id="282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1A13AF-AE71-4CB5-9F33-632DC381770F}" v="6" dt="2022-02-23T10:53:22.226"/>
    <p1510:client id="{507E93D1-6B2B-4261-AA49-61D500309BED}" v="5" dt="2022-02-23T11:26:23.322"/>
    <p1510:client id="{7C4C9F66-0CCB-48A1-8CBA-3659422B2742}" v="2" dt="2022-02-23T11:01:40.998"/>
    <p1510:client id="{8FF36D46-51A1-47D5-9A4F-4588EAA395F1}" v="1" dt="2022-02-15T21:07:33.7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BRIEL ALBINO WANDERLEI DO RIO" userId="S::gabriel.rio@fatec.sp.gov.br::4eac29b8-e9aa-472c-9790-db392ac62c5d" providerId="AD" clId="Web-{507E93D1-6B2B-4261-AA49-61D500309BED}"/>
    <pc:docChg chg="modSld">
      <pc:chgData name="GABRIEL ALBINO WANDERLEI DO RIO" userId="S::gabriel.rio@fatec.sp.gov.br::4eac29b8-e9aa-472c-9790-db392ac62c5d" providerId="AD" clId="Web-{507E93D1-6B2B-4261-AA49-61D500309BED}" dt="2022-02-23T11:26:23.322" v="4" actId="1076"/>
      <pc:docMkLst>
        <pc:docMk/>
      </pc:docMkLst>
      <pc:sldChg chg="modSp">
        <pc:chgData name="GABRIEL ALBINO WANDERLEI DO RIO" userId="S::gabriel.rio@fatec.sp.gov.br::4eac29b8-e9aa-472c-9790-db392ac62c5d" providerId="AD" clId="Web-{507E93D1-6B2B-4261-AA49-61D500309BED}" dt="2022-02-23T11:26:23.322" v="4" actId="1076"/>
        <pc:sldMkLst>
          <pc:docMk/>
          <pc:sldMk cId="3068054708" sldId="276"/>
        </pc:sldMkLst>
        <pc:picChg chg="mod">
          <ac:chgData name="GABRIEL ALBINO WANDERLEI DO RIO" userId="S::gabriel.rio@fatec.sp.gov.br::4eac29b8-e9aa-472c-9790-db392ac62c5d" providerId="AD" clId="Web-{507E93D1-6B2B-4261-AA49-61D500309BED}" dt="2022-02-23T11:26:23.322" v="4" actId="1076"/>
          <ac:picMkLst>
            <pc:docMk/>
            <pc:sldMk cId="3068054708" sldId="276"/>
            <ac:picMk id="3" creationId="{B9FB7355-5B9B-BD43-8A0E-FE08DC37A57A}"/>
          </ac:picMkLst>
        </pc:picChg>
      </pc:sldChg>
    </pc:docChg>
  </pc:docChgLst>
  <pc:docChgLst>
    <pc:chgData name="LUIZ HENRIQUE MORENO DE ALMEIDA" userId="S::luiz.almeida47@fatec.sp.gov.br::f11c4c7a-f1fc-49e3-b67d-e0773717b031" providerId="AD" clId="Web-{0E1A13AF-AE71-4CB5-9F33-632DC381770F}"/>
    <pc:docChg chg="modSld">
      <pc:chgData name="LUIZ HENRIQUE MORENO DE ALMEIDA" userId="S::luiz.almeida47@fatec.sp.gov.br::f11c4c7a-f1fc-49e3-b67d-e0773717b031" providerId="AD" clId="Web-{0E1A13AF-AE71-4CB5-9F33-632DC381770F}" dt="2022-02-23T10:53:22.226" v="2" actId="20577"/>
      <pc:docMkLst>
        <pc:docMk/>
      </pc:docMkLst>
      <pc:sldChg chg="modSp">
        <pc:chgData name="LUIZ HENRIQUE MORENO DE ALMEIDA" userId="S::luiz.almeida47@fatec.sp.gov.br::f11c4c7a-f1fc-49e3-b67d-e0773717b031" providerId="AD" clId="Web-{0E1A13AF-AE71-4CB5-9F33-632DC381770F}" dt="2022-02-23T10:53:22.226" v="2" actId="20577"/>
        <pc:sldMkLst>
          <pc:docMk/>
          <pc:sldMk cId="785300403" sldId="265"/>
        </pc:sldMkLst>
        <pc:spChg chg="mod">
          <ac:chgData name="LUIZ HENRIQUE MORENO DE ALMEIDA" userId="S::luiz.almeida47@fatec.sp.gov.br::f11c4c7a-f1fc-49e3-b67d-e0773717b031" providerId="AD" clId="Web-{0E1A13AF-AE71-4CB5-9F33-632DC381770F}" dt="2022-02-23T10:53:22.226" v="2" actId="20577"/>
          <ac:spMkLst>
            <pc:docMk/>
            <pc:sldMk cId="785300403" sldId="265"/>
            <ac:spMk id="2" creationId="{173BC6B1-A25A-4740-BD5B-75F78E4A7FF9}"/>
          </ac:spMkLst>
        </pc:spChg>
      </pc:sldChg>
    </pc:docChg>
  </pc:docChgLst>
  <pc:docChgLst>
    <pc:chgData name="PEDRO RANGEL MOYSES BARROSO" userId="S::pedro.barroso@fatec.sp.gov.br::5047cc3e-3602-4c08-b71e-9298b1279ebf" providerId="AD" clId="Web-{7C4C9F66-0CCB-48A1-8CBA-3659422B2742}"/>
    <pc:docChg chg="modSld">
      <pc:chgData name="PEDRO RANGEL MOYSES BARROSO" userId="S::pedro.barroso@fatec.sp.gov.br::5047cc3e-3602-4c08-b71e-9298b1279ebf" providerId="AD" clId="Web-{7C4C9F66-0CCB-48A1-8CBA-3659422B2742}" dt="2022-02-23T11:01:40.998" v="1" actId="1076"/>
      <pc:docMkLst>
        <pc:docMk/>
      </pc:docMkLst>
      <pc:sldChg chg="modSp">
        <pc:chgData name="PEDRO RANGEL MOYSES BARROSO" userId="S::pedro.barroso@fatec.sp.gov.br::5047cc3e-3602-4c08-b71e-9298b1279ebf" providerId="AD" clId="Web-{7C4C9F66-0CCB-48A1-8CBA-3659422B2742}" dt="2022-02-23T11:01:40.998" v="1" actId="1076"/>
        <pc:sldMkLst>
          <pc:docMk/>
          <pc:sldMk cId="1384094776" sldId="278"/>
        </pc:sldMkLst>
        <pc:spChg chg="mod">
          <ac:chgData name="PEDRO RANGEL MOYSES BARROSO" userId="S::pedro.barroso@fatec.sp.gov.br::5047cc3e-3602-4c08-b71e-9298b1279ebf" providerId="AD" clId="Web-{7C4C9F66-0CCB-48A1-8CBA-3659422B2742}" dt="2022-02-23T11:01:40.998" v="1" actId="1076"/>
          <ac:spMkLst>
            <pc:docMk/>
            <pc:sldMk cId="1384094776" sldId="278"/>
            <ac:spMk id="2" creationId="{6964F103-A102-3143-A3FB-9083C49C7FD1}"/>
          </ac:spMkLst>
        </pc:spChg>
      </pc:sldChg>
      <pc:sldChg chg="modSp">
        <pc:chgData name="PEDRO RANGEL MOYSES BARROSO" userId="S::pedro.barroso@fatec.sp.gov.br::5047cc3e-3602-4c08-b71e-9298b1279ebf" providerId="AD" clId="Web-{7C4C9F66-0CCB-48A1-8CBA-3659422B2742}" dt="2022-02-23T11:01:29.342" v="0" actId="1076"/>
        <pc:sldMkLst>
          <pc:docMk/>
          <pc:sldMk cId="2571369861" sldId="283"/>
        </pc:sldMkLst>
        <pc:spChg chg="mod">
          <ac:chgData name="PEDRO RANGEL MOYSES BARROSO" userId="S::pedro.barroso@fatec.sp.gov.br::5047cc3e-3602-4c08-b71e-9298b1279ebf" providerId="AD" clId="Web-{7C4C9F66-0CCB-48A1-8CBA-3659422B2742}" dt="2022-02-23T11:01:29.342" v="0" actId="1076"/>
          <ac:spMkLst>
            <pc:docMk/>
            <pc:sldMk cId="2571369861" sldId="283"/>
            <ac:spMk id="2" creationId="{A1328E55-72A1-FD41-A082-2500CB4ECD5D}"/>
          </ac:spMkLst>
        </pc:spChg>
      </pc:sldChg>
    </pc:docChg>
  </pc:docChgLst>
  <pc:docChgLst>
    <pc:chgData name="DAVI ABNER DE MELO BARBOSA" userId="S::davi.barbosa4@fatec.sp.gov.br::8b5f6a45-495a-4428-8848-e4f9a0176cef" providerId="AD" clId="Web-{8FF36D46-51A1-47D5-9A4F-4588EAA395F1}"/>
    <pc:docChg chg="sldOrd">
      <pc:chgData name="DAVI ABNER DE MELO BARBOSA" userId="S::davi.barbosa4@fatec.sp.gov.br::8b5f6a45-495a-4428-8848-e4f9a0176cef" providerId="AD" clId="Web-{8FF36D46-51A1-47D5-9A4F-4588EAA395F1}" dt="2022-02-15T21:07:33.743" v="0"/>
      <pc:docMkLst>
        <pc:docMk/>
      </pc:docMkLst>
      <pc:sldChg chg="ord">
        <pc:chgData name="DAVI ABNER DE MELO BARBOSA" userId="S::davi.barbosa4@fatec.sp.gov.br::8b5f6a45-495a-4428-8848-e4f9a0176cef" providerId="AD" clId="Web-{8FF36D46-51A1-47D5-9A4F-4588EAA395F1}" dt="2022-02-15T21:07:33.743" v="0"/>
        <pc:sldMkLst>
          <pc:docMk/>
          <pc:sldMk cId="1539140363" sldId="26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0F7CB4-2989-B042-BF7A-B754C1D57DAA}" type="datetimeFigureOut">
              <a:rPr lang="pt-BR" smtClean="0"/>
              <a:t>23/02/2022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792756-772C-9944-A21A-23B8671E4FA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55655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0A4D0592-CA47-2340-9194-5710A1F4C0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6" y="1528763"/>
            <a:ext cx="6831673" cy="3513753"/>
          </a:xfrm>
        </p:spPr>
        <p:txBody>
          <a:bodyPr>
            <a:normAutofit fontScale="92500" lnSpcReduction="20000"/>
          </a:bodyPr>
          <a:lstStyle/>
          <a:p>
            <a:endParaRPr lang="pt-BR"/>
          </a:p>
          <a:p>
            <a:endParaRPr lang="pt-BR"/>
          </a:p>
          <a:p>
            <a:endParaRPr lang="pt-BR"/>
          </a:p>
          <a:p>
            <a:endParaRPr lang="pt-BR"/>
          </a:p>
          <a:p>
            <a:r>
              <a:rPr lang="pt-BR" sz="3600" b="1">
                <a:latin typeface="Arial" panose="020B0604020202020204" pitchFamily="34" charset="0"/>
                <a:cs typeface="Arial" panose="020B0604020202020204" pitchFamily="34" charset="0"/>
              </a:rPr>
              <a:t>TECNOLOGIA EM ANÁLISE E DESENVOLVIMENTO DE SISTEMAS</a:t>
            </a:r>
            <a:endParaRPr lang="pt-BR"/>
          </a:p>
          <a:p>
            <a:endParaRPr lang="pt-BR" sz="32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3200" b="1">
                <a:latin typeface="Arial" panose="020B0604020202020204" pitchFamily="34" charset="0"/>
                <a:cs typeface="Arial" panose="020B0604020202020204" pitchFamily="34" charset="0"/>
              </a:rPr>
              <a:t>Comunicação e expressão</a:t>
            </a:r>
          </a:p>
        </p:txBody>
      </p:sp>
      <p:pic>
        <p:nvPicPr>
          <p:cNvPr id="6" name="Imagem 5" descr="Ícone&#10;&#10;Descrição gerada automaticamente com confiança média">
            <a:extLst>
              <a:ext uri="{FF2B5EF4-FFF2-40B4-BE49-F238E27FC236}">
                <a16:creationId xmlns:a16="http://schemas.microsoft.com/office/drawing/2014/main" id="{0213EDCB-D946-6A42-8B3B-A804A57ED5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2649" y="0"/>
            <a:ext cx="6229351" cy="1048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1266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5D3A0EC5-4943-944E-AAD3-A5532F215F0D}"/>
              </a:ext>
            </a:extLst>
          </p:cNvPr>
          <p:cNvSpPr/>
          <p:nvPr/>
        </p:nvSpPr>
        <p:spPr>
          <a:xfrm>
            <a:off x="662940" y="1"/>
            <a:ext cx="11529060" cy="51717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endParaRPr lang="pt-BR" sz="32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pt-BR" sz="3200" b="1">
                <a:latin typeface="Arial" panose="020B0604020202020204" pitchFamily="34" charset="0"/>
                <a:cs typeface="Arial" panose="020B0604020202020204" pitchFamily="34" charset="0"/>
              </a:rPr>
              <a:t>Nossas considerações sobre os resumos devem ser completadas com a norma da ABNT (Associação Brasileira de Normas Técnicas) sobre o assunto – a NBR 6028/2002, que traz a regulamentação da elaboração de resumos em trabalhos como monografias, artigos, relatórios e teses. </a:t>
            </a:r>
          </a:p>
        </p:txBody>
      </p:sp>
    </p:spTree>
    <p:extLst>
      <p:ext uri="{BB962C8B-B14F-4D97-AF65-F5344CB8AC3E}">
        <p14:creationId xmlns:p14="http://schemas.microsoft.com/office/powerpoint/2010/main" val="14190788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7F8F87B3-5C19-AE4F-800A-01A8E0C31E78}"/>
              </a:ext>
            </a:extLst>
          </p:cNvPr>
          <p:cNvSpPr/>
          <p:nvPr/>
        </p:nvSpPr>
        <p:spPr>
          <a:xfrm>
            <a:off x="685800" y="0"/>
            <a:ext cx="11506200" cy="59104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endParaRPr lang="pt-BR" sz="32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pt-BR" sz="3200" b="1">
                <a:latin typeface="Arial" panose="020B0604020202020204" pitchFamily="34" charset="0"/>
                <a:cs typeface="Arial" panose="020B0604020202020204" pitchFamily="34" charset="0"/>
              </a:rPr>
              <a:t>De acordo com essa NBR, tais resumos devem ser redigidos em um </a:t>
            </a:r>
            <a:r>
              <a:rPr lang="pt-BR" sz="32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único parágrafo</a:t>
            </a:r>
            <a:r>
              <a:rPr lang="pt-BR" sz="3200" b="1">
                <a:latin typeface="Arial" panose="020B0604020202020204" pitchFamily="34" charset="0"/>
                <a:cs typeface="Arial" panose="020B0604020202020204" pitchFamily="34" charset="0"/>
              </a:rPr>
              <a:t>, vir acompanhado de palavras-chave e ter número de palavras definido em função do tipo de trabalho (até 500 palavras, nas teses, dissertações e relatórios; até 250 palavras, nas monografias e artigos; até 100 palavras nas notas e comunicações breves).</a:t>
            </a:r>
          </a:p>
        </p:txBody>
      </p:sp>
    </p:spTree>
    <p:extLst>
      <p:ext uri="{BB962C8B-B14F-4D97-AF65-F5344CB8AC3E}">
        <p14:creationId xmlns:p14="http://schemas.microsoft.com/office/powerpoint/2010/main" val="30476593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49A6B579-3155-C841-B0DD-C2CDA6F1A184}"/>
              </a:ext>
            </a:extLst>
          </p:cNvPr>
          <p:cNvSpPr/>
          <p:nvPr/>
        </p:nvSpPr>
        <p:spPr>
          <a:xfrm>
            <a:off x="708660" y="1"/>
            <a:ext cx="11483340" cy="51717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endParaRPr lang="pt-BR" sz="32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pt-BR" sz="3200" b="1">
                <a:latin typeface="Arial" panose="020B0604020202020204" pitchFamily="34" charset="0"/>
                <a:cs typeface="Arial" panose="020B0604020202020204" pitchFamily="34" charset="0"/>
              </a:rPr>
              <a:t>Ainda segundo a NBR 6028/2002, os resumos podem ser </a:t>
            </a:r>
            <a:r>
              <a:rPr lang="pt-BR" sz="32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informativos ou indicativos</a:t>
            </a:r>
            <a:r>
              <a:rPr lang="pt-BR" sz="3200" b="1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algn="just">
              <a:lnSpc>
                <a:spcPct val="150000"/>
              </a:lnSpc>
            </a:pPr>
            <a:r>
              <a:rPr lang="pt-BR" sz="3200" b="1">
                <a:latin typeface="Arial" panose="020B0604020202020204" pitchFamily="34" charset="0"/>
                <a:cs typeface="Arial" panose="020B0604020202020204" pitchFamily="34" charset="0"/>
              </a:rPr>
              <a:t>Os </a:t>
            </a:r>
            <a:r>
              <a:rPr lang="pt-BR" sz="32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informativos</a:t>
            </a:r>
            <a:r>
              <a:rPr lang="pt-BR" sz="3200" b="1">
                <a:latin typeface="Arial" panose="020B0604020202020204" pitchFamily="34" charset="0"/>
                <a:cs typeface="Arial" panose="020B0604020202020204" pitchFamily="34" charset="0"/>
              </a:rPr>
              <a:t> são aqueles que fornecem ao leitor informações suficientes para que o leitor conheça o fundamental, mesmo sem ler o texto citado; é mais completo, portanto. </a:t>
            </a:r>
          </a:p>
        </p:txBody>
      </p:sp>
    </p:spTree>
    <p:extLst>
      <p:ext uri="{BB962C8B-B14F-4D97-AF65-F5344CB8AC3E}">
        <p14:creationId xmlns:p14="http://schemas.microsoft.com/office/powerpoint/2010/main" val="3982264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D87CFFCC-1F85-054D-9C17-18A7061AD52C}"/>
              </a:ext>
            </a:extLst>
          </p:cNvPr>
          <p:cNvSpPr/>
          <p:nvPr/>
        </p:nvSpPr>
        <p:spPr>
          <a:xfrm>
            <a:off x="697230" y="0"/>
            <a:ext cx="11494770" cy="6649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endParaRPr lang="pt-BR" sz="32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endParaRPr lang="pt-BR" sz="32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pt-BR" sz="3200" b="1">
                <a:latin typeface="Arial" panose="020B0604020202020204" pitchFamily="34" charset="0"/>
                <a:cs typeface="Arial" panose="020B0604020202020204" pitchFamily="34" charset="0"/>
              </a:rPr>
              <a:t>Já os resumos </a:t>
            </a:r>
            <a:r>
              <a:rPr lang="pt-BR" sz="32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indicativos</a:t>
            </a:r>
            <a:r>
              <a:rPr lang="pt-BR" sz="3200" b="1">
                <a:latin typeface="Arial" panose="020B0604020202020204" pitchFamily="34" charset="0"/>
                <a:cs typeface="Arial" panose="020B0604020202020204" pitchFamily="34" charset="0"/>
              </a:rPr>
              <a:t> não fornecem pormenores, apenas prestam algumas informações sobre o texto-fonte – é o caso dos resumos utilizados para dar notícia de prospectos, produtos (industriais ou comerciais), catálogos, manuais.</a:t>
            </a:r>
          </a:p>
          <a:p>
            <a:pPr algn="just">
              <a:lnSpc>
                <a:spcPct val="150000"/>
              </a:lnSpc>
            </a:pPr>
            <a:r>
              <a:rPr lang="pt-BR" sz="32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 sequência apresenta-se o conteúdo extraído da aula da professora Lilia Santos Abreu-</a:t>
            </a:r>
            <a:r>
              <a:rPr lang="pt-BR" sz="3200" b="1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Tardelli</a:t>
            </a:r>
            <a:r>
              <a:rPr lang="pt-BR" sz="32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pt-BR" sz="32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43141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Texto&#10;&#10;Descrição gerada automaticamente">
            <a:extLst>
              <a:ext uri="{FF2B5EF4-FFF2-40B4-BE49-F238E27FC236}">
                <a16:creationId xmlns:a16="http://schemas.microsoft.com/office/drawing/2014/main" id="{5F3C8498-E49C-2F4D-A191-825DBE21C2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99251"/>
            <a:ext cx="12192000" cy="6059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2132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892A1E33-83E8-1141-B031-09BB3D13E9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090" y="0"/>
            <a:ext cx="114719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2168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485DA84-CB73-4E5E-9864-2460CE2805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49185E-361A-421B-8F2D-11C7FFC686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4B85BAA-C37F-44B4-B427-B4F10EBB4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26240" y="-4668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DC4EE06-D7B4-4FAC-A561-38A1C3802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94325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018D83B-903C-4782-B1BB-A45164A71F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26240" y="6494325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785589A-A5AC-409A-B2A2-24D871B4C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867" y="158782"/>
            <a:ext cx="11870265" cy="65378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m 2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CCD6AD58-5C7A-CB4F-81A5-AA18B409E0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600" y="1251474"/>
            <a:ext cx="11226799" cy="4350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4992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485DA84-CB73-4E5E-9864-2460CE2805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49185E-361A-421B-8F2D-11C7FFC686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4B85BAA-C37F-44B4-B427-B4F10EBB4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26240" y="-4668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DC4EE06-D7B4-4FAC-A561-38A1C3802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94325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018D83B-903C-4782-B1BB-A45164A71F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26240" y="6494325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785589A-A5AC-409A-B2A2-24D871B4C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867" y="158782"/>
            <a:ext cx="11870265" cy="65378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m 2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B9FB7355-5B9B-BD43-8A0E-FE08DC37A5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997" y="1871699"/>
            <a:ext cx="11226799" cy="3339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0547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4A994C2B-675C-1446-B4A6-0A1B03BC2D36}"/>
              </a:ext>
            </a:extLst>
          </p:cNvPr>
          <p:cNvSpPr txBox="1"/>
          <p:nvPr/>
        </p:nvSpPr>
        <p:spPr>
          <a:xfrm>
            <a:off x="754380" y="0"/>
            <a:ext cx="11437620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2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Roteiro para avaliação do resumo</a:t>
            </a:r>
          </a:p>
          <a:p>
            <a:pPr algn="just"/>
            <a:endParaRPr lang="pt-BR" sz="24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2400" b="1">
                <a:latin typeface="Arial" panose="020B0604020202020204" pitchFamily="34" charset="0"/>
                <a:cs typeface="Arial" panose="020B0604020202020204" pitchFamily="34" charset="0"/>
              </a:rPr>
              <a:t>1. Iniciar contextualizando o resumo: autor (papel social), quando foi escrito, onde foi publicado, título da obra.</a:t>
            </a:r>
          </a:p>
          <a:p>
            <a:pPr algn="just"/>
            <a:endParaRPr lang="pt-BR" sz="24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2400" b="1">
                <a:latin typeface="Arial" panose="020B0604020202020204" pitchFamily="34" charset="0"/>
                <a:cs typeface="Arial" panose="020B0604020202020204" pitchFamily="34" charset="0"/>
              </a:rPr>
              <a:t>2. Respeitar a sequência do texto original, ordem em que o conteúdo aprece no texto.</a:t>
            </a:r>
          </a:p>
          <a:p>
            <a:pPr algn="just"/>
            <a:endParaRPr lang="pt-BR" sz="24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2400" b="1">
                <a:latin typeface="Arial" panose="020B0604020202020204" pitchFamily="34" charset="0"/>
                <a:cs typeface="Arial" panose="020B0604020202020204" pitchFamily="34" charset="0"/>
              </a:rPr>
              <a:t>3. Escrever em um único parágrafo.</a:t>
            </a:r>
          </a:p>
          <a:p>
            <a:pPr algn="just"/>
            <a:endParaRPr lang="pt-BR" sz="24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2400" b="1">
                <a:latin typeface="Arial" panose="020B0604020202020204" pitchFamily="34" charset="0"/>
                <a:cs typeface="Arial" panose="020B0604020202020204" pitchFamily="34" charset="0"/>
              </a:rPr>
              <a:t>4. Utilizar verbos que melhor traduzem a ação do autor do texto original ( evitar os verbos falar e dizer).</a:t>
            </a:r>
          </a:p>
          <a:p>
            <a:pPr algn="just"/>
            <a:endParaRPr lang="pt-BR" sz="24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2400" b="1">
                <a:latin typeface="Arial" panose="020B0604020202020204" pitchFamily="34" charset="0"/>
                <a:cs typeface="Arial" panose="020B0604020202020204" pitchFamily="34" charset="0"/>
              </a:rPr>
              <a:t>5. Sumarizar as informações principais.</a:t>
            </a:r>
          </a:p>
          <a:p>
            <a:pPr algn="just"/>
            <a:endParaRPr lang="pt-BR" sz="24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2400" b="1">
                <a:latin typeface="Arial" panose="020B0604020202020204" pitchFamily="34" charset="0"/>
                <a:cs typeface="Arial" panose="020B0604020202020204" pitchFamily="34" charset="0"/>
              </a:rPr>
              <a:t>6. Fazer referência ao autor do texto original (dar voz ao autor do texto).</a:t>
            </a:r>
          </a:p>
          <a:p>
            <a:pPr algn="just"/>
            <a:endParaRPr lang="pt-BR" sz="24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2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46586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A1328E55-72A1-FD41-A082-2500CB4ECD5D}"/>
              </a:ext>
            </a:extLst>
          </p:cNvPr>
          <p:cNvSpPr/>
          <p:nvPr/>
        </p:nvSpPr>
        <p:spPr>
          <a:xfrm>
            <a:off x="708660" y="795798"/>
            <a:ext cx="1148334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400" b="1">
                <a:latin typeface="Arial" panose="020B0604020202020204" pitchFamily="34" charset="0"/>
                <a:cs typeface="Arial" panose="020B0604020202020204" pitchFamily="34" charset="0"/>
              </a:rPr>
              <a:t>7. Usar palavras que se referem ao papel social do autor (além do próprio termo autor, de pronomes e do nome e sobrenome) o pesquisador, o articulista, o linguista etc.</a:t>
            </a:r>
          </a:p>
          <a:p>
            <a:pPr algn="just"/>
            <a:endParaRPr lang="pt-BR" sz="24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2400" b="1">
                <a:latin typeface="Arial" panose="020B0604020202020204" pitchFamily="34" charset="0"/>
                <a:cs typeface="Arial" panose="020B0604020202020204" pitchFamily="34" charset="0"/>
              </a:rPr>
              <a:t>8. Parafrasear as ideias do autor, não usar as mesmas palavras.</a:t>
            </a:r>
          </a:p>
          <a:p>
            <a:pPr algn="just"/>
            <a:endParaRPr lang="pt-BR" sz="24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2400" b="1">
                <a:latin typeface="Arial" panose="020B0604020202020204" pitchFamily="34" charset="0"/>
                <a:cs typeface="Arial" panose="020B0604020202020204" pitchFamily="34" charset="0"/>
              </a:rPr>
              <a:t>9. Evitar dar opinião sobre o texto original, e sobre os elementos do contexto de produção como autor do resumo.</a:t>
            </a:r>
          </a:p>
          <a:p>
            <a:pPr algn="just"/>
            <a:endParaRPr lang="pt-BR" sz="24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2400" b="1">
                <a:latin typeface="Arial" panose="020B0604020202020204" pitchFamily="34" charset="0"/>
                <a:cs typeface="Arial" panose="020B0604020202020204" pitchFamily="34" charset="0"/>
              </a:rPr>
              <a:t>10. Evitar repetição de palavras, usar conectivos adequados (dando coesão ao texto). </a:t>
            </a:r>
          </a:p>
          <a:p>
            <a:pPr algn="just"/>
            <a:r>
              <a:rPr lang="pt-BR" sz="2400" b="1">
                <a:latin typeface="Arial" panose="020B0604020202020204" pitchFamily="34" charset="0"/>
                <a:cs typeface="Arial" panose="020B0604020202020204" pitchFamily="34" charset="0"/>
              </a:rPr>
              <a:t>Linguagem adequada ao contexto de circulação do texto (formal).</a:t>
            </a:r>
          </a:p>
          <a:p>
            <a:pPr algn="just"/>
            <a:endParaRPr lang="pt-BR" sz="24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2400" b="1">
                <a:latin typeface="Arial" panose="020B0604020202020204" pitchFamily="34" charset="0"/>
                <a:cs typeface="Arial" panose="020B0604020202020204" pitchFamily="34" charset="0"/>
              </a:rPr>
              <a:t>11. Adequar o texto às regras da gramática normativa.     </a:t>
            </a:r>
          </a:p>
        </p:txBody>
      </p:sp>
    </p:spTree>
    <p:extLst>
      <p:ext uri="{BB962C8B-B14F-4D97-AF65-F5344CB8AC3E}">
        <p14:creationId xmlns:p14="http://schemas.microsoft.com/office/powerpoint/2010/main" val="2571369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3F09D8BF-155A-5D48-9C32-5A36B04696C7}"/>
              </a:ext>
            </a:extLst>
          </p:cNvPr>
          <p:cNvSpPr/>
          <p:nvPr/>
        </p:nvSpPr>
        <p:spPr>
          <a:xfrm>
            <a:off x="697230" y="0"/>
            <a:ext cx="11407140" cy="59104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pt-BR" sz="32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Resumo </a:t>
            </a:r>
          </a:p>
          <a:p>
            <a:pPr algn="just">
              <a:lnSpc>
                <a:spcPct val="150000"/>
              </a:lnSpc>
            </a:pPr>
            <a:r>
              <a:rPr lang="pt-BR" sz="3200" b="1">
                <a:latin typeface="Arial" panose="020B0604020202020204" pitchFamily="34" charset="0"/>
                <a:cs typeface="Arial" panose="020B0604020202020204" pitchFamily="34" charset="0"/>
              </a:rPr>
              <a:t>Todos nós certamente já vivemos alguma situação em que precisamos resumir algo: pode ter sido naquele dia em que você teve de contar a seus pais por onde você andou, chegando a casa só depois das três da manhã. Sua habilidade em resumir foi demonstrada, pois você </a:t>
            </a:r>
            <a:r>
              <a:rPr lang="pt-BR" sz="32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relatou o</a:t>
            </a:r>
            <a:r>
              <a:rPr lang="pt-BR" sz="3200" b="1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2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essencial de suas ações</a:t>
            </a:r>
            <a:r>
              <a:rPr lang="pt-BR" sz="3200" b="1">
                <a:latin typeface="Arial" panose="020B0604020202020204" pitchFamily="34" charset="0"/>
                <a:cs typeface="Arial" panose="020B0604020202020204" pitchFamily="34" charset="0"/>
              </a:rPr>
              <a:t>, de seus percurso e permanência fora de casa. </a:t>
            </a:r>
          </a:p>
        </p:txBody>
      </p:sp>
    </p:spTree>
    <p:extLst>
      <p:ext uri="{BB962C8B-B14F-4D97-AF65-F5344CB8AC3E}">
        <p14:creationId xmlns:p14="http://schemas.microsoft.com/office/powerpoint/2010/main" val="1951217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6964F103-A102-3143-A3FB-9083C49C7FD1}"/>
              </a:ext>
            </a:extLst>
          </p:cNvPr>
          <p:cNvSpPr txBox="1"/>
          <p:nvPr/>
        </p:nvSpPr>
        <p:spPr>
          <a:xfrm>
            <a:off x="769251" y="1536290"/>
            <a:ext cx="1138428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b="1">
                <a:latin typeface="Arial" panose="020B0604020202020204" pitchFamily="34" charset="0"/>
                <a:cs typeface="Arial" panose="020B0604020202020204" pitchFamily="34" charset="0"/>
              </a:rPr>
              <a:t>12. Escrita adequada segundo as convenções da LP.</a:t>
            </a:r>
          </a:p>
          <a:p>
            <a:pPr algn="just"/>
            <a:endParaRPr lang="pt-BR" sz="24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2400" b="1">
                <a:latin typeface="Arial" panose="020B0604020202020204" pitchFamily="34" charset="0"/>
                <a:cs typeface="Arial" panose="020B0604020202020204" pitchFamily="34" charset="0"/>
              </a:rPr>
              <a:t>13. Impessoalidade, objetividade ao sintetizar o conteúdo do texto original.</a:t>
            </a:r>
          </a:p>
          <a:p>
            <a:pPr algn="just"/>
            <a:endParaRPr lang="pt-BR" sz="24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2400" b="1">
                <a:latin typeface="Arial" panose="020B0604020202020204" pitchFamily="34" charset="0"/>
                <a:cs typeface="Arial" panose="020B0604020202020204" pitchFamily="34" charset="0"/>
              </a:rPr>
              <a:t>14. Clareza no modo como está escrito.</a:t>
            </a:r>
          </a:p>
          <a:p>
            <a:pPr algn="just"/>
            <a:endParaRPr lang="pt-BR" sz="24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2400" b="1">
                <a:latin typeface="Arial" panose="020B0604020202020204" pitchFamily="34" charset="0"/>
                <a:cs typeface="Arial" panose="020B0604020202020204" pitchFamily="34" charset="0"/>
              </a:rPr>
              <a:t>15. Outros critérios:</a:t>
            </a:r>
          </a:p>
          <a:p>
            <a:pPr algn="just"/>
            <a:r>
              <a:rPr lang="pt-BR" sz="2400" b="1">
                <a:latin typeface="Arial" panose="020B0604020202020204" pitchFamily="34" charset="0"/>
                <a:cs typeface="Arial" panose="020B0604020202020204" pitchFamily="34" charset="0"/>
              </a:rPr>
              <a:t>Cuidado com a interpretação livre em relação ao original;</a:t>
            </a:r>
          </a:p>
          <a:p>
            <a:pPr algn="just"/>
            <a:r>
              <a:rPr lang="pt-BR" sz="2400" b="1">
                <a:latin typeface="Arial" panose="020B0604020202020204" pitchFamily="34" charset="0"/>
                <a:cs typeface="Arial" panose="020B0604020202020204" pitchFamily="34" charset="0"/>
              </a:rPr>
              <a:t>Cuidado com os acréscimos de informações não presentes no original;</a:t>
            </a:r>
          </a:p>
          <a:p>
            <a:pPr algn="just"/>
            <a:r>
              <a:rPr lang="pt-BR" sz="2400" b="1">
                <a:latin typeface="Arial" panose="020B0604020202020204" pitchFamily="34" charset="0"/>
                <a:cs typeface="Arial" panose="020B0604020202020204" pitchFamily="34" charset="0"/>
              </a:rPr>
              <a:t>Cuidado com a compreensão equivocada de trechos do texto original. </a:t>
            </a:r>
          </a:p>
        </p:txBody>
      </p:sp>
    </p:spTree>
    <p:extLst>
      <p:ext uri="{BB962C8B-B14F-4D97-AF65-F5344CB8AC3E}">
        <p14:creationId xmlns:p14="http://schemas.microsoft.com/office/powerpoint/2010/main" val="13840947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0D79CA14-96D3-5141-B79D-513ADA16BFF0}"/>
              </a:ext>
            </a:extLst>
          </p:cNvPr>
          <p:cNvSpPr txBox="1"/>
          <p:nvPr/>
        </p:nvSpPr>
        <p:spPr>
          <a:xfrm>
            <a:off x="742950" y="0"/>
            <a:ext cx="11449050" cy="4433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endParaRPr lang="pt-BR" sz="32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endParaRPr lang="pt-BR" sz="32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pt-BR" sz="3200" b="1">
                <a:latin typeface="Arial" panose="020B0604020202020204" pitchFamily="34" charset="0"/>
                <a:cs typeface="Arial" panose="020B0604020202020204" pitchFamily="34" charset="0"/>
              </a:rPr>
              <a:t>Com base nos conceitos sobre a linguagem e estrutura do resumo indicativo, após a leitura elabore o resumo do texto “Como escrever um artigo científico”, de Gilson Luiz </a:t>
            </a:r>
            <a:r>
              <a:rPr lang="pt-BR" sz="3200" b="1" err="1">
                <a:latin typeface="Arial" panose="020B0604020202020204" pitchFamily="34" charset="0"/>
                <a:cs typeface="Arial" panose="020B0604020202020204" pitchFamily="34" charset="0"/>
              </a:rPr>
              <a:t>Volpato</a:t>
            </a:r>
            <a:r>
              <a:rPr lang="pt-BR" sz="3200" b="1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391403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9830E93F-489A-F942-B191-146AE2318C06}"/>
              </a:ext>
            </a:extLst>
          </p:cNvPr>
          <p:cNvSpPr txBox="1"/>
          <p:nvPr/>
        </p:nvSpPr>
        <p:spPr>
          <a:xfrm>
            <a:off x="742950" y="0"/>
            <a:ext cx="11449050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>
                <a:latin typeface="Arial" panose="020B0604020202020204" pitchFamily="34" charset="0"/>
                <a:cs typeface="Arial" panose="020B0604020202020204" pitchFamily="34" charset="0"/>
              </a:rPr>
              <a:t>Referências bibliográficas</a:t>
            </a:r>
          </a:p>
          <a:p>
            <a:endParaRPr lang="pt-BR" sz="28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800" b="1">
                <a:latin typeface="Arial" panose="020B0604020202020204" pitchFamily="34" charset="0"/>
                <a:cs typeface="Arial" panose="020B0604020202020204" pitchFamily="34" charset="0"/>
              </a:rPr>
              <a:t>ABREU-TARDELLI, Lilia Santos. Produção de textos técnicos e acadêmicos. Disponível em: &lt;</a:t>
            </a:r>
            <a:r>
              <a:rPr lang="pt-BR" sz="2800" b="1" err="1">
                <a:latin typeface="Arial" panose="020B0604020202020204" pitchFamily="34" charset="0"/>
                <a:cs typeface="Arial" panose="020B0604020202020204" pitchFamily="34" charset="0"/>
              </a:rPr>
              <a:t>https</a:t>
            </a:r>
            <a:r>
              <a:rPr lang="pt-BR" sz="2800" b="1">
                <a:latin typeface="Arial" panose="020B0604020202020204" pitchFamily="34" charset="0"/>
                <a:cs typeface="Arial" panose="020B0604020202020204" pitchFamily="34" charset="0"/>
              </a:rPr>
              <a:t>://</a:t>
            </a:r>
            <a:r>
              <a:rPr lang="pt-BR" sz="2800" b="1" err="1">
                <a:latin typeface="Arial" panose="020B0604020202020204" pitchFamily="34" charset="0"/>
                <a:cs typeface="Arial" panose="020B0604020202020204" pitchFamily="34" charset="0"/>
              </a:rPr>
              <a:t>www.youtube.com</a:t>
            </a:r>
            <a:r>
              <a:rPr lang="pt-BR" sz="2800" b="1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pt-BR" sz="2800" b="1" err="1">
                <a:latin typeface="Arial" panose="020B0604020202020204" pitchFamily="34" charset="0"/>
                <a:cs typeface="Arial" panose="020B0604020202020204" pitchFamily="34" charset="0"/>
              </a:rPr>
              <a:t>watch?v</a:t>
            </a:r>
            <a:r>
              <a:rPr lang="pt-BR" sz="2800" b="1">
                <a:latin typeface="Arial" panose="020B0604020202020204" pitchFamily="34" charset="0"/>
                <a:cs typeface="Arial" panose="020B0604020202020204" pitchFamily="34" charset="0"/>
              </a:rPr>
              <a:t>=OHbLaP6UfTw&gt;. Acesso em: 09 fev. 2021.</a:t>
            </a:r>
          </a:p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0096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173BC6B1-A25A-4740-BD5B-75F78E4A7FF9}"/>
              </a:ext>
            </a:extLst>
          </p:cNvPr>
          <p:cNvSpPr/>
          <p:nvPr/>
        </p:nvSpPr>
        <p:spPr>
          <a:xfrm>
            <a:off x="742950" y="0"/>
            <a:ext cx="11338560" cy="6649064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3200" b="1">
                <a:latin typeface="Arial" panose="020B0604020202020204" pitchFamily="34" charset="0"/>
                <a:cs typeface="Arial" panose="020B0604020202020204" pitchFamily="34" charset="0"/>
              </a:rPr>
              <a:t>Você demonstrou habilidade em suprimir informações supérfluas, impertinentes ou indesejáveis, </a:t>
            </a:r>
            <a:r>
              <a:rPr lang="pt-BR" sz="32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focando-se no principal. </a:t>
            </a:r>
          </a:p>
          <a:p>
            <a:pPr algn="just">
              <a:lnSpc>
                <a:spcPct val="150000"/>
              </a:lnSpc>
            </a:pPr>
            <a:r>
              <a:rPr lang="pt-BR" sz="3200" b="1">
                <a:latin typeface="Arial"/>
                <a:cs typeface="Arial"/>
              </a:rPr>
              <a:t>Na vida profissional, temos o desafio de resumir quando colocamos em uma ou duas folhas de papel as informações a nosso respeito, fazendo nosso </a:t>
            </a:r>
            <a:r>
              <a:rPr lang="pt-BR" sz="3200" b="1">
                <a:solidFill>
                  <a:srgbClr val="FF0000"/>
                </a:solidFill>
                <a:latin typeface="Arial"/>
                <a:cs typeface="Arial"/>
              </a:rPr>
              <a:t>Curriculum Vitae</a:t>
            </a:r>
            <a:r>
              <a:rPr lang="pt-BR" sz="3200" b="1">
                <a:latin typeface="Arial"/>
                <a:cs typeface="Arial"/>
              </a:rPr>
              <a:t>, ou quando </a:t>
            </a:r>
            <a:r>
              <a:rPr lang="pt-BR" sz="3200" b="1">
                <a:solidFill>
                  <a:srgbClr val="FF0000"/>
                </a:solidFill>
                <a:latin typeface="Arial"/>
                <a:cs typeface="Arial"/>
              </a:rPr>
              <a:t>nos apresentamos a um entrevistador</a:t>
            </a:r>
            <a:r>
              <a:rPr lang="pt-BR" sz="3200" b="1">
                <a:latin typeface="Arial"/>
                <a:cs typeface="Arial"/>
              </a:rPr>
              <a:t>, relatando a ele nossas qualificações profissionais, dados pessoais e habilidades.</a:t>
            </a:r>
          </a:p>
        </p:txBody>
      </p:sp>
    </p:spTree>
    <p:extLst>
      <p:ext uri="{BB962C8B-B14F-4D97-AF65-F5344CB8AC3E}">
        <p14:creationId xmlns:p14="http://schemas.microsoft.com/office/powerpoint/2010/main" val="785300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6E4612B4-AB24-2645-82B7-3418CFF553CF}"/>
              </a:ext>
            </a:extLst>
          </p:cNvPr>
          <p:cNvSpPr/>
          <p:nvPr/>
        </p:nvSpPr>
        <p:spPr>
          <a:xfrm>
            <a:off x="697230" y="0"/>
            <a:ext cx="11494770" cy="44330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3200" b="1">
                <a:latin typeface="Arial" panose="020B0604020202020204" pitchFamily="34" charset="0"/>
                <a:cs typeface="Arial" panose="020B0604020202020204" pitchFamily="34" charset="0"/>
              </a:rPr>
              <a:t>Então: sabemos ou não resumir? </a:t>
            </a:r>
          </a:p>
          <a:p>
            <a:pPr algn="just">
              <a:lnSpc>
                <a:spcPct val="150000"/>
              </a:lnSpc>
            </a:pPr>
            <a:endParaRPr lang="pt-BR" sz="32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pt-BR" sz="3200" b="1">
                <a:latin typeface="Arial" panose="020B0604020202020204" pitchFamily="34" charset="0"/>
                <a:cs typeface="Arial" panose="020B0604020202020204" pitchFamily="34" charset="0"/>
              </a:rPr>
              <a:t>Em sua forma escrita e quando tem por fonte (ou objeto) um texto, o resumo é parte componente de </a:t>
            </a:r>
            <a:r>
              <a:rPr lang="pt-BR" sz="32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Relatórios</a:t>
            </a:r>
            <a:r>
              <a:rPr lang="pt-BR" sz="3200" b="1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32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Pareceres</a:t>
            </a:r>
            <a:r>
              <a:rPr lang="pt-BR" sz="3200" b="1">
                <a:latin typeface="Arial" panose="020B0604020202020204" pitchFamily="34" charset="0"/>
                <a:cs typeface="Arial" panose="020B0604020202020204" pitchFamily="34" charset="0"/>
              </a:rPr>
              <a:t> da </a:t>
            </a:r>
            <a:r>
              <a:rPr lang="pt-BR" sz="32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correspondência organizacional</a:t>
            </a:r>
            <a:r>
              <a:rPr lang="pt-BR" sz="3200" b="1">
                <a:latin typeface="Arial" panose="020B0604020202020204" pitchFamily="34" charset="0"/>
                <a:cs typeface="Arial" panose="020B0604020202020204" pitchFamily="34" charset="0"/>
              </a:rPr>
              <a:t>, bem como das atividades de estudo, nos cursos superiores. </a:t>
            </a:r>
          </a:p>
        </p:txBody>
      </p:sp>
    </p:spTree>
    <p:extLst>
      <p:ext uri="{BB962C8B-B14F-4D97-AF65-F5344CB8AC3E}">
        <p14:creationId xmlns:p14="http://schemas.microsoft.com/office/powerpoint/2010/main" val="3319074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3DCFFD74-2848-9340-94D8-CA42C62D434A}"/>
              </a:ext>
            </a:extLst>
          </p:cNvPr>
          <p:cNvSpPr/>
          <p:nvPr/>
        </p:nvSpPr>
        <p:spPr>
          <a:xfrm>
            <a:off x="720090" y="114300"/>
            <a:ext cx="11471910" cy="59104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3200" b="1">
                <a:latin typeface="Arial" panose="020B0604020202020204" pitchFamily="34" charset="0"/>
                <a:cs typeface="Arial" panose="020B0604020202020204" pitchFamily="34" charset="0"/>
              </a:rPr>
              <a:t>Vamos manter o foco na forma escrita do resumo, pois se trata de um método de estudo que aponta nossa maior ou menor capacidade de apreensão e compreensão de informações e conceitos. Os resumos se propõem apresentar com fidelidade às ideias ou aos fatos essenciais contidos num texto; as opiniões do autor do texto resumido são levadas em conta, devendo-se </a:t>
            </a:r>
            <a:r>
              <a:rPr lang="pt-BR" sz="32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evitar comentário </a:t>
            </a:r>
            <a:r>
              <a:rPr lang="pt-BR" sz="3200" b="1">
                <a:latin typeface="Arial" panose="020B0604020202020204" pitchFamily="34" charset="0"/>
                <a:cs typeface="Arial" panose="020B0604020202020204" pitchFamily="34" charset="0"/>
              </a:rPr>
              <a:t>ou </a:t>
            </a:r>
            <a:r>
              <a:rPr lang="pt-BR" sz="32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julgamento do texto-objeto</a:t>
            </a:r>
            <a:r>
              <a:rPr lang="pt-BR" sz="3200" b="1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115311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3CE5778F-E9E6-D042-91DF-0E17D426EF86}"/>
              </a:ext>
            </a:extLst>
          </p:cNvPr>
          <p:cNvSpPr/>
          <p:nvPr/>
        </p:nvSpPr>
        <p:spPr>
          <a:xfrm>
            <a:off x="731520" y="91440"/>
            <a:ext cx="11460480" cy="51717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3200" b="1">
                <a:latin typeface="Arial" panose="020B0604020202020204" pitchFamily="34" charset="0"/>
                <a:cs typeface="Arial" panose="020B0604020202020204" pitchFamily="34" charset="0"/>
              </a:rPr>
              <a:t>O resumo deve buscar o essencial e apresentá-lo com fidelidade. </a:t>
            </a:r>
            <a:r>
              <a:rPr lang="pt-BR" sz="32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Mas deve-se evitar, a todo custo, a reprodução de trechos do texto resumido</a:t>
            </a:r>
            <a:r>
              <a:rPr lang="pt-BR" sz="3200" b="1">
                <a:latin typeface="Arial" panose="020B0604020202020204" pitchFamily="34" charset="0"/>
                <a:cs typeface="Arial" panose="020B0604020202020204" pitchFamily="34" charset="0"/>
              </a:rPr>
              <a:t>. Se o texto é narrativo, reduz-se ao essencial, o encadeamento de ações e relações entre personagens, expondo-se o esqueleto da intriga; se o texto é dissertativo, acompanha-se o desenvolvimento das ideias nele contidas.</a:t>
            </a:r>
          </a:p>
        </p:txBody>
      </p:sp>
    </p:spTree>
    <p:extLst>
      <p:ext uri="{BB962C8B-B14F-4D97-AF65-F5344CB8AC3E}">
        <p14:creationId xmlns:p14="http://schemas.microsoft.com/office/powerpoint/2010/main" val="20107412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0FA94843-F908-AB43-A1A4-0C04B8FB001C}"/>
              </a:ext>
            </a:extLst>
          </p:cNvPr>
          <p:cNvSpPr/>
          <p:nvPr/>
        </p:nvSpPr>
        <p:spPr>
          <a:xfrm>
            <a:off x="697230" y="0"/>
            <a:ext cx="11407140" cy="59104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endParaRPr lang="pt-BR" sz="3200" b="1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pt-BR" sz="32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Há um aspecto subjetivo na atividade de resumir</a:t>
            </a:r>
            <a:r>
              <a:rPr lang="pt-BR" sz="3200" b="1">
                <a:latin typeface="Arial" panose="020B0604020202020204" pitchFamily="34" charset="0"/>
                <a:cs typeface="Arial" panose="020B0604020202020204" pitchFamily="34" charset="0"/>
              </a:rPr>
              <a:t>: o leitor interage com o texto-fonte e seleciona aquilo que se mostrou mais importante; em outras palavras, a mente do leitor escolhe informações, com base em sua capacidade de apreensão e, até, em suas preferências. Pode-se dizer que aquilo de que nos lembramos ao final da leitura de um texto já é um resumo dele formatado por nós. </a:t>
            </a:r>
          </a:p>
        </p:txBody>
      </p:sp>
    </p:spTree>
    <p:extLst>
      <p:ext uri="{BB962C8B-B14F-4D97-AF65-F5344CB8AC3E}">
        <p14:creationId xmlns:p14="http://schemas.microsoft.com/office/powerpoint/2010/main" val="3084532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6AB6A1D9-A5D2-9542-B117-E1464A54B4D9}"/>
              </a:ext>
            </a:extLst>
          </p:cNvPr>
          <p:cNvSpPr/>
          <p:nvPr/>
        </p:nvSpPr>
        <p:spPr>
          <a:xfrm>
            <a:off x="720090" y="102870"/>
            <a:ext cx="11384280" cy="59104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3200" b="1">
                <a:latin typeface="Arial" panose="020B0604020202020204" pitchFamily="34" charset="0"/>
                <a:cs typeface="Arial" panose="020B0604020202020204" pitchFamily="34" charset="0"/>
              </a:rPr>
              <a:t>Quais estratégias podemos utilizar para produzir bons resumos?</a:t>
            </a:r>
          </a:p>
          <a:p>
            <a:pPr algn="just">
              <a:lnSpc>
                <a:spcPct val="150000"/>
              </a:lnSpc>
            </a:pPr>
            <a:endParaRPr lang="pt-BR" sz="32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pt-BR" sz="32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Selecionar o essencial</a:t>
            </a:r>
            <a:r>
              <a:rPr lang="pt-BR" sz="3200" b="1">
                <a:latin typeface="Arial" panose="020B0604020202020204" pitchFamily="34" charset="0"/>
                <a:cs typeface="Arial" panose="020B0604020202020204" pitchFamily="34" charset="0"/>
              </a:rPr>
              <a:t>. Essa estratégia consiste em fazer da leitura do texto-fonte uma operação de “limpeza” do que não interessa. </a:t>
            </a:r>
            <a:r>
              <a:rPr lang="pt-BR" sz="32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como se faz isso</a:t>
            </a:r>
            <a:r>
              <a:rPr lang="pt-BR" sz="3200" b="1">
                <a:latin typeface="Arial" panose="020B0604020202020204" pitchFamily="34" charset="0"/>
                <a:cs typeface="Arial" panose="020B0604020202020204" pitchFamily="34" charset="0"/>
              </a:rPr>
              <a:t>? Destacando as informações principais, tais como conceitos e exemplos, seja copiando-as ou sublinhando-as no texto-fonte.</a:t>
            </a:r>
          </a:p>
        </p:txBody>
      </p:sp>
    </p:spTree>
    <p:extLst>
      <p:ext uri="{BB962C8B-B14F-4D97-AF65-F5344CB8AC3E}">
        <p14:creationId xmlns:p14="http://schemas.microsoft.com/office/powerpoint/2010/main" val="19059564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301F2548-4477-A84E-A1F4-850A52FDDF43}"/>
              </a:ext>
            </a:extLst>
          </p:cNvPr>
          <p:cNvSpPr/>
          <p:nvPr/>
        </p:nvSpPr>
        <p:spPr>
          <a:xfrm>
            <a:off x="777240" y="137160"/>
            <a:ext cx="11281410" cy="2217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32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Reescrever o trecho ou texto, com base no essencial  selecionado. </a:t>
            </a:r>
          </a:p>
          <a:p>
            <a:pPr algn="just">
              <a:lnSpc>
                <a:spcPct val="150000"/>
              </a:lnSpc>
            </a:pPr>
            <a:r>
              <a:rPr lang="pt-BR" sz="3200" b="1">
                <a:latin typeface="Arial" panose="020B0604020202020204" pitchFamily="34" charset="0"/>
                <a:cs typeface="Arial" panose="020B0604020202020204" pitchFamily="34" charset="0"/>
              </a:rPr>
              <a:t>Vamos ao exemplo.</a:t>
            </a:r>
          </a:p>
        </p:txBody>
      </p:sp>
    </p:spTree>
    <p:extLst>
      <p:ext uri="{BB962C8B-B14F-4D97-AF65-F5344CB8AC3E}">
        <p14:creationId xmlns:p14="http://schemas.microsoft.com/office/powerpoint/2010/main" val="1357381324"/>
      </p:ext>
    </p:extLst>
  </p:cSld>
  <p:clrMapOvr>
    <a:masterClrMapping/>
  </p:clrMapOvr>
</p:sld>
</file>

<file path=ppt/theme/theme1.xml><?xml version="1.0" encoding="utf-8"?>
<a:theme xmlns:a="http://schemas.openxmlformats.org/drawingml/2006/main" name="Cortar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B7BB59410DAF249A19FAF38D3399AA5" ma:contentTypeVersion="2" ma:contentTypeDescription="Crie um novo documento." ma:contentTypeScope="" ma:versionID="7e2d38d639fc7c008d36fbe225de9cab">
  <xsd:schema xmlns:xsd="http://www.w3.org/2001/XMLSchema" xmlns:xs="http://www.w3.org/2001/XMLSchema" xmlns:p="http://schemas.microsoft.com/office/2006/metadata/properties" xmlns:ns2="3b334478-6a57-4fb9-a14e-ba0cdaa0f6e7" targetNamespace="http://schemas.microsoft.com/office/2006/metadata/properties" ma:root="true" ma:fieldsID="2b62daecde70a65be2041566e1107d79" ns2:_="">
    <xsd:import namespace="3b334478-6a57-4fb9-a14e-ba0cdaa0f6e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b334478-6a57-4fb9-a14e-ba0cdaa0f6e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FB7387B-064F-451B-BC15-D21CAB7AB930}">
  <ds:schemaRefs>
    <ds:schemaRef ds:uri="3b334478-6a57-4fb9-a14e-ba0cdaa0f6e7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3B4EFFB4-42A1-4B84-8224-8BD6F3E3A6C7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FE7F2231-FA70-4EE2-8422-E325BA766A5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Cortar</Template>
  <Application>Microsoft Office PowerPoint</Application>
  <PresentationFormat>Widescreen</PresentationFormat>
  <Slides>22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Cortar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CELIO APARECIDO GARCIA</dc:creator>
  <cp:revision>1</cp:revision>
  <dcterms:created xsi:type="dcterms:W3CDTF">2021-02-04T21:40:35Z</dcterms:created>
  <dcterms:modified xsi:type="dcterms:W3CDTF">2022-02-23T11:26:44Z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0x0101000B7BB59410DAF249A19FAF38D3399AA5</vt:lpwstr>
  </property>
</Properties>
</file>