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5884"/>
  </p:normalViewPr>
  <p:slideViewPr>
    <p:cSldViewPr snapToGrid="0" snapToObjects="1">
      <p:cViewPr varScale="1">
        <p:scale>
          <a:sx n="114" d="100"/>
          <a:sy n="114" d="100"/>
        </p:scale>
        <p:origin x="47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2/4/22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rte com logotipo Wi-Fi">
            <a:extLst>
              <a:ext uri="{FF2B5EF4-FFF2-40B4-BE49-F238E27FC236}">
                <a16:creationId xmlns:a16="http://schemas.microsoft.com/office/drawing/2014/main" id="{7E2AB8B0-137F-43D3-863B-F26E27E50A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161" r="-1" b="12479"/>
          <a:stretch/>
        </p:blipFill>
        <p:spPr>
          <a:xfrm>
            <a:off x="2" y="10"/>
            <a:ext cx="12191713" cy="68580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A0FFA78-985C-4F50-B21A-77045C7DF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6786" y="3064931"/>
            <a:ext cx="8295215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5644D63-3929-A744-8A75-041385E44D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65511" y="3236470"/>
            <a:ext cx="6832500" cy="1252601"/>
          </a:xfrm>
        </p:spPr>
        <p:txBody>
          <a:bodyPr>
            <a:normAutofit/>
          </a:bodyPr>
          <a:lstStyle/>
          <a:p>
            <a:r>
              <a:rPr lang="pt-BR" sz="4100" b="1">
                <a:solidFill>
                  <a:srgbClr val="FFFFF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Elementos da comunicação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918A3C9-DAEE-1F44-A4F9-2C8820CFA2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65511" y="4669144"/>
            <a:ext cx="6832499" cy="716529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110000"/>
              </a:lnSpc>
            </a:pPr>
            <a:r>
              <a:rPr lang="pt-BR" sz="4000" b="1" dirty="0">
                <a:solidFill>
                  <a:srgbClr val="FFFFF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Tecnologia em análise e desenvolvimento de sistemas</a:t>
            </a:r>
          </a:p>
          <a:p>
            <a:pPr>
              <a:lnSpc>
                <a:spcPct val="110000"/>
              </a:lnSpc>
            </a:pPr>
            <a:r>
              <a:rPr lang="pt-BR" sz="4000" b="1" dirty="0">
                <a:solidFill>
                  <a:srgbClr val="FFFFF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Disciplina: comunicação e expressão</a:t>
            </a:r>
          </a:p>
          <a:p>
            <a:pPr>
              <a:lnSpc>
                <a:spcPct val="110000"/>
              </a:lnSpc>
            </a:pPr>
            <a:r>
              <a:rPr lang="pt-BR" sz="4000" b="1" dirty="0">
                <a:solidFill>
                  <a:srgbClr val="FFFFF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Prof.: Célio a. Garcia</a:t>
            </a:r>
          </a:p>
          <a:p>
            <a:pPr>
              <a:lnSpc>
                <a:spcPct val="110000"/>
              </a:lnSpc>
            </a:pPr>
            <a:endParaRPr lang="pt-BR" sz="500" b="1" dirty="0">
              <a:solidFill>
                <a:srgbClr val="FFFFF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10000"/>
              </a:lnSpc>
            </a:pPr>
            <a:endParaRPr lang="pt-BR" sz="500" b="1" dirty="0">
              <a:solidFill>
                <a:srgbClr val="FFFFF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5409EC7-69B1-45CC-8FB7-1964C1AB67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5509" y="4666480"/>
            <a:ext cx="6832499" cy="0"/>
          </a:xfrm>
          <a:prstGeom prst="line">
            <a:avLst/>
          </a:prstGeom>
          <a:ln w="31750">
            <a:solidFill>
              <a:srgbClr val="12DDF8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62704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A7D54849-2B00-8348-9FE1-BAB7E088117C}"/>
              </a:ext>
            </a:extLst>
          </p:cNvPr>
          <p:cNvSpPr/>
          <p:nvPr/>
        </p:nvSpPr>
        <p:spPr>
          <a:xfrm>
            <a:off x="0" y="0"/>
            <a:ext cx="12192000" cy="36979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endParaRPr lang="pt-BR" sz="3200" b="1" dirty="0">
              <a:latin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endParaRPr lang="pt-BR" sz="3200" b="1" dirty="0">
              <a:latin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pt-BR" sz="3200" b="1" dirty="0">
                <a:latin typeface="Arial" panose="020B0604020202020204" pitchFamily="34" charset="0"/>
              </a:rPr>
              <a:t>com regras próprias, que devem ser aprendidas para se poder utilizá-</a:t>
            </a:r>
            <a:r>
              <a:rPr lang="pt-BR" sz="3200" b="1" dirty="0" err="1">
                <a:latin typeface="Arial" panose="020B0604020202020204" pitchFamily="34" charset="0"/>
              </a:rPr>
              <a:t>la</a:t>
            </a:r>
            <a:r>
              <a:rPr lang="pt-BR" sz="3200" b="1" dirty="0">
                <a:latin typeface="Arial" panose="020B0604020202020204" pitchFamily="34" charset="0"/>
              </a:rPr>
              <a:t>. Funciona como um contrato coletivo, e só a coletividade pode modificá-</a:t>
            </a:r>
            <a:r>
              <a:rPr lang="pt-BR" sz="3200" b="1" dirty="0" err="1">
                <a:latin typeface="Arial" panose="020B0604020202020204" pitchFamily="34" charset="0"/>
              </a:rPr>
              <a:t>la</a:t>
            </a:r>
            <a:r>
              <a:rPr lang="pt-BR" sz="3200" b="1" dirty="0">
                <a:latin typeface="Arial" panose="020B0604020202020204" pitchFamily="34" charset="0"/>
              </a:rPr>
              <a:t>. 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33517860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4AB28DFE-0A6A-C643-9609-1AE7AE3A1B35}"/>
              </a:ext>
            </a:extLst>
          </p:cNvPr>
          <p:cNvSpPr/>
          <p:nvPr/>
        </p:nvSpPr>
        <p:spPr>
          <a:xfrm>
            <a:off x="0" y="0"/>
            <a:ext cx="12192000" cy="44365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endParaRPr lang="pt-BR" sz="3200" b="1" dirty="0">
              <a:latin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endParaRPr lang="pt-BR" sz="3200" b="1" dirty="0">
              <a:latin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endParaRPr lang="pt-BR" sz="3200" b="1" dirty="0">
              <a:latin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pt-BR" sz="3200" b="1" dirty="0">
                <a:latin typeface="Arial" panose="020B0604020202020204" pitchFamily="34" charset="0"/>
              </a:rPr>
              <a:t>Ao utilizar a língua para a comunicação, o homem faz uso do código mais elaborado e de maior possibilidade expressiva, garantindo-lhe comunicar com grande precisão o que pensa. </a:t>
            </a:r>
            <a:endParaRPr lang="pt-BR" sz="3200" b="1" dirty="0"/>
          </a:p>
        </p:txBody>
      </p:sp>
    </p:spTree>
    <p:extLst>
      <p:ext uri="{BB962C8B-B14F-4D97-AF65-F5344CB8AC3E}">
        <p14:creationId xmlns:p14="http://schemas.microsoft.com/office/powerpoint/2010/main" val="41541290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0F83CA58-1910-D245-9B6F-3EB8E3A0A044}"/>
              </a:ext>
            </a:extLst>
          </p:cNvPr>
          <p:cNvSpPr/>
          <p:nvPr/>
        </p:nvSpPr>
        <p:spPr>
          <a:xfrm>
            <a:off x="0" y="0"/>
            <a:ext cx="12192000" cy="44365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endParaRPr lang="pt-BR" sz="3200" b="1" dirty="0">
              <a:latin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endParaRPr lang="pt-BR" sz="3200" b="1" dirty="0">
              <a:latin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pt-BR" sz="3200" b="1" dirty="0">
                <a:latin typeface="Arial" panose="020B0604020202020204" pitchFamily="34" charset="0"/>
              </a:rPr>
              <a:t>Há, no processo da comunicação, um primeiro movimento – transformar a ideia (</a:t>
            </a:r>
            <a:r>
              <a:rPr lang="pt-BR" sz="3200" b="1" dirty="0">
                <a:solidFill>
                  <a:srgbClr val="FF0000"/>
                </a:solidFill>
                <a:latin typeface="Arial" panose="020B0604020202020204" pitchFamily="34" charset="0"/>
              </a:rPr>
              <a:t>abstração</a:t>
            </a:r>
            <a:r>
              <a:rPr lang="pt-BR" sz="3200" b="1" dirty="0">
                <a:latin typeface="Arial" panose="020B0604020202020204" pitchFamily="34" charset="0"/>
              </a:rPr>
              <a:t>) em código (</a:t>
            </a:r>
            <a:r>
              <a:rPr lang="pt-BR" sz="3200" b="1" dirty="0">
                <a:solidFill>
                  <a:srgbClr val="FF0000"/>
                </a:solidFill>
                <a:latin typeface="Arial" panose="020B0604020202020204" pitchFamily="34" charset="0"/>
              </a:rPr>
              <a:t>elemento concreto</a:t>
            </a:r>
            <a:r>
              <a:rPr lang="pt-BR" sz="3200" b="1" dirty="0">
                <a:latin typeface="Arial" panose="020B0604020202020204" pitchFamily="34" charset="0"/>
              </a:rPr>
              <a:t>) – para que o destinatário da mensagem possa fazer o segundo movimento – transformar o código em ideia. 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15912601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CAB433A7-9401-1E40-A270-1796ED693F89}"/>
              </a:ext>
            </a:extLst>
          </p:cNvPr>
          <p:cNvSpPr/>
          <p:nvPr/>
        </p:nvSpPr>
        <p:spPr>
          <a:xfrm>
            <a:off x="0" y="-111512"/>
            <a:ext cx="12192000" cy="44365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endParaRPr lang="pt-BR" sz="3200" b="1" dirty="0">
              <a:latin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pt-BR" sz="3200" b="1" dirty="0">
                <a:latin typeface="Arial" panose="020B0604020202020204" pitchFamily="34" charset="0"/>
              </a:rPr>
              <a:t>A esses dois movimentos chamamos </a:t>
            </a:r>
            <a:r>
              <a:rPr lang="pt-BR" sz="3200" b="1" dirty="0">
                <a:solidFill>
                  <a:srgbClr val="FF0000"/>
                </a:solidFill>
                <a:latin typeface="Arial" panose="020B0604020202020204" pitchFamily="34" charset="0"/>
              </a:rPr>
              <a:t>codificação</a:t>
            </a:r>
            <a:r>
              <a:rPr lang="pt-BR" sz="3200" b="1" dirty="0">
                <a:latin typeface="Arial" panose="020B0604020202020204" pitchFamily="34" charset="0"/>
              </a:rPr>
              <a:t> e </a:t>
            </a:r>
            <a:r>
              <a:rPr lang="pt-BR" sz="3200" b="1" dirty="0">
                <a:solidFill>
                  <a:srgbClr val="FF0000"/>
                </a:solidFill>
                <a:latin typeface="Arial" panose="020B0604020202020204" pitchFamily="34" charset="0"/>
              </a:rPr>
              <a:t>decodificação</a:t>
            </a:r>
            <a:r>
              <a:rPr lang="pt-BR" sz="3200" b="1" dirty="0">
                <a:latin typeface="Arial" panose="020B0604020202020204" pitchFamily="34" charset="0"/>
              </a:rPr>
              <a:t>. É natural que a ideia original não seja exatamente a ideia decodificada, por inúmeros fatores, e o exercício da comunicação eficaz procura promover a minimização da distância entre as duas. </a:t>
            </a:r>
            <a:endParaRPr lang="pt-BR" sz="3200" b="1" dirty="0"/>
          </a:p>
        </p:txBody>
      </p:sp>
    </p:spTree>
    <p:extLst>
      <p:ext uri="{BB962C8B-B14F-4D97-AF65-F5344CB8AC3E}">
        <p14:creationId xmlns:p14="http://schemas.microsoft.com/office/powerpoint/2010/main" val="18158992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Texto preto sobre fundo branco&#10;&#10;Descrição gerada automaticamente">
            <a:extLst>
              <a:ext uri="{FF2B5EF4-FFF2-40B4-BE49-F238E27FC236}">
                <a16:creationId xmlns:a16="http://schemas.microsoft.com/office/drawing/2014/main" id="{558C12BD-5C9F-2846-B621-BB2A3DB845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0073" y="0"/>
            <a:ext cx="12212073" cy="6346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4811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61535885-F115-9A46-A40E-28CB439E795F}"/>
              </a:ext>
            </a:extLst>
          </p:cNvPr>
          <p:cNvSpPr/>
          <p:nvPr/>
        </p:nvSpPr>
        <p:spPr>
          <a:xfrm>
            <a:off x="0" y="0"/>
            <a:ext cx="12192000" cy="51752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endParaRPr lang="pt-BR" sz="3200" b="1" dirty="0">
              <a:latin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pt-BR" sz="3200" b="1" dirty="0">
                <a:latin typeface="Arial" panose="020B0604020202020204" pitchFamily="34" charset="0"/>
              </a:rPr>
              <a:t>Para que a comunicação ocorra, é necessário que seis elementos estejam presentes: emissor, receptor, mensagem, código, canal e contexto. Cada um deles exerce um papel essencial no processo de comunicação, e qualquer falha com um desses elementos pode prejudicar ou invalidar a percepção ideal da mensagem. </a:t>
            </a:r>
            <a:endParaRPr lang="pt-BR" sz="3200" b="1" dirty="0"/>
          </a:p>
        </p:txBody>
      </p:sp>
    </p:spTree>
    <p:extLst>
      <p:ext uri="{BB962C8B-B14F-4D97-AF65-F5344CB8AC3E}">
        <p14:creationId xmlns:p14="http://schemas.microsoft.com/office/powerpoint/2010/main" val="38299149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4CEC860F-6DB5-8F49-A7AD-5FB9C2B41C42}"/>
              </a:ext>
            </a:extLst>
          </p:cNvPr>
          <p:cNvSpPr/>
          <p:nvPr/>
        </p:nvSpPr>
        <p:spPr>
          <a:xfrm>
            <a:off x="0" y="0"/>
            <a:ext cx="12192000" cy="36979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endParaRPr lang="pt-BR" sz="3200" b="1" dirty="0">
              <a:latin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endParaRPr lang="pt-BR" sz="3200" b="1" dirty="0">
              <a:latin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pt-BR" sz="3200" b="1" dirty="0">
                <a:latin typeface="Arial" panose="020B0604020202020204" pitchFamily="34" charset="0"/>
              </a:rPr>
              <a:t>Trataremos aqui tais elementos levando em conta a comunicação objetiva e cotidiana, entendendo que, na comunicação literária, outros fatores podem estar envolvidos. 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25612012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CD19A42A-E6E5-2549-B9C1-785406EE3D8F}"/>
              </a:ext>
            </a:extLst>
          </p:cNvPr>
          <p:cNvSpPr/>
          <p:nvPr/>
        </p:nvSpPr>
        <p:spPr>
          <a:xfrm>
            <a:off x="0" y="1"/>
            <a:ext cx="12192000" cy="64028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EMISSOR:</a:t>
            </a:r>
            <a:endParaRPr lang="pt-BR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pt-BR" sz="3200" b="1" dirty="0">
                <a:latin typeface="Arial" panose="020B0604020202020204" pitchFamily="34" charset="0"/>
                <a:cs typeface="Arial" panose="020B0604020202020204" pitchFamily="34" charset="0"/>
              </a:rPr>
              <a:t>É o remetente da mensagem, aquele que elabora sua ideia e a transforma em código para ser enviada ao receptor. O processo de codificação da mensagem exige do emissor que ele:</a:t>
            </a:r>
            <a:br>
              <a:rPr lang="pt-BR" sz="32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3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pt-BR" sz="3200" b="1" dirty="0">
                <a:latin typeface="Arial" panose="020B0604020202020204" pitchFamily="34" charset="0"/>
                <a:cs typeface="Arial" panose="020B0604020202020204" pitchFamily="34" charset="0"/>
              </a:rPr>
              <a:t>) conheça o código utilizado e suas peculiaridades;</a:t>
            </a:r>
            <a:br>
              <a:rPr lang="pt-BR" sz="32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32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pt-BR" sz="3200" b="1" dirty="0">
                <a:latin typeface="Arial" panose="020B0604020202020204" pitchFamily="34" charset="0"/>
                <a:cs typeface="Arial" panose="020B0604020202020204" pitchFamily="34" charset="0"/>
              </a:rPr>
              <a:t>) construa sua fala dentro das regras convencionadas pela língua;</a:t>
            </a:r>
            <a:br>
              <a:rPr lang="pt-BR" sz="32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pt-BR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9518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ED73EB14-5F04-3045-845A-1BDD435BC763}"/>
              </a:ext>
            </a:extLst>
          </p:cNvPr>
          <p:cNvSpPr/>
          <p:nvPr/>
        </p:nvSpPr>
        <p:spPr>
          <a:xfrm>
            <a:off x="0" y="78059"/>
            <a:ext cx="12192000" cy="59139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pt-BR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pt-BR" sz="32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pt-BR" sz="3200" b="1" dirty="0">
                <a:latin typeface="Arial" panose="020B0604020202020204" pitchFamily="34" charset="0"/>
                <a:cs typeface="Arial" panose="020B0604020202020204" pitchFamily="34" charset="0"/>
              </a:rPr>
              <a:t>) estruture sua fala de forma inteligível e clara;</a:t>
            </a:r>
          </a:p>
          <a:p>
            <a:pPr>
              <a:lnSpc>
                <a:spcPct val="150000"/>
              </a:lnSpc>
            </a:pPr>
            <a:br>
              <a:rPr lang="pt-BR" sz="32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32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pt-BR" sz="3200" b="1" dirty="0">
                <a:latin typeface="Arial" panose="020B0604020202020204" pitchFamily="34" charset="0"/>
                <a:cs typeface="Arial" panose="020B0604020202020204" pitchFamily="34" charset="0"/>
              </a:rPr>
              <a:t>) escolha o canal adequado para fazer sua mensagem chegar ao receptor;</a:t>
            </a:r>
          </a:p>
          <a:p>
            <a:pPr>
              <a:lnSpc>
                <a:spcPct val="150000"/>
              </a:lnSpc>
            </a:pPr>
            <a:br>
              <a:rPr lang="pt-BR" sz="32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3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pt-BR" sz="3200" b="1" dirty="0">
                <a:latin typeface="Arial" panose="020B0604020202020204" pitchFamily="34" charset="0"/>
                <a:cs typeface="Arial" panose="020B0604020202020204" pitchFamily="34" charset="0"/>
              </a:rPr>
              <a:t>) perceba o contexto da comunicação e se seu receptor compartilha esse mesmo referencial. 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754828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8C76507F-E8B4-7E47-A333-BDCF64FF78FF}"/>
              </a:ext>
            </a:extLst>
          </p:cNvPr>
          <p:cNvSpPr/>
          <p:nvPr/>
        </p:nvSpPr>
        <p:spPr>
          <a:xfrm>
            <a:off x="0" y="0"/>
            <a:ext cx="12192000" cy="59104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sz="3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RECEPTOR: </a:t>
            </a:r>
          </a:p>
          <a:p>
            <a:pPr>
              <a:lnSpc>
                <a:spcPct val="150000"/>
              </a:lnSpc>
            </a:pPr>
            <a:endParaRPr lang="pt-BR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pt-BR" sz="3200" b="1" dirty="0">
                <a:latin typeface="Arial" panose="020B0604020202020204" pitchFamily="34" charset="0"/>
                <a:cs typeface="Arial" panose="020B0604020202020204" pitchFamily="34" charset="0"/>
              </a:rPr>
              <a:t>É o destinatário da mensagem, aquele que, ao recebê-</a:t>
            </a:r>
            <a:r>
              <a:rPr lang="pt-BR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la</a:t>
            </a:r>
            <a:r>
              <a:rPr lang="pt-BR" sz="3200" b="1" dirty="0">
                <a:latin typeface="Arial" panose="020B0604020202020204" pitchFamily="34" charset="0"/>
                <a:cs typeface="Arial" panose="020B0604020202020204" pitchFamily="34" charset="0"/>
              </a:rPr>
              <a:t>, realiza o processo de decodificação. Para que ela se dê efetivamente, é necessário que o receptor:</a:t>
            </a:r>
          </a:p>
          <a:p>
            <a:pPr algn="just">
              <a:lnSpc>
                <a:spcPct val="150000"/>
              </a:lnSpc>
            </a:pPr>
            <a:br>
              <a:rPr lang="pt-BR" sz="32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3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pt-BR" sz="3200" b="1" dirty="0">
                <a:latin typeface="Arial" panose="020B0604020202020204" pitchFamily="34" charset="0"/>
                <a:cs typeface="Arial" panose="020B0604020202020204" pitchFamily="34" charset="0"/>
              </a:rPr>
              <a:t>) conheça o código utilizado e suas peculiaridades;</a:t>
            </a:r>
            <a:br>
              <a:rPr lang="pt-BR" sz="32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pt-BR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9156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E6304C94-AD46-1E4F-BF1D-A6F69E7A466D}"/>
              </a:ext>
            </a:extLst>
          </p:cNvPr>
          <p:cNvSpPr txBox="1"/>
          <p:nvPr/>
        </p:nvSpPr>
        <p:spPr>
          <a:xfrm>
            <a:off x="0" y="0"/>
            <a:ext cx="12192000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3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COMUNICAÇÃO </a:t>
            </a:r>
          </a:p>
          <a:p>
            <a:pPr algn="just">
              <a:lnSpc>
                <a:spcPct val="150000"/>
              </a:lnSpc>
            </a:pPr>
            <a:endParaRPr lang="pt-BR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pt-BR" sz="3200" b="1" dirty="0">
                <a:latin typeface="Arial" panose="020B0604020202020204" pitchFamily="34" charset="0"/>
                <a:cs typeface="Arial" panose="020B0604020202020204" pitchFamily="34" charset="0"/>
              </a:rPr>
              <a:t>O homem é um ser social e se difere dos outros seres que vivem reunidos pela capacidade de julgar e discernir, estabelecendo regras para a vida em sociedade. 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06862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FF1D1916-A485-6442-BB1F-EC2C41350FC8}"/>
              </a:ext>
            </a:extLst>
          </p:cNvPr>
          <p:cNvSpPr/>
          <p:nvPr/>
        </p:nvSpPr>
        <p:spPr>
          <a:xfrm>
            <a:off x="0" y="0"/>
            <a:ext cx="12192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pt-BR" sz="3200" b="1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algn="just"/>
            <a:r>
              <a:rPr lang="pt-BR" sz="3200" b="1" dirty="0" err="1">
                <a:solidFill>
                  <a:srgbClr val="FF0000"/>
                </a:solidFill>
                <a:latin typeface="Arial" panose="020B0604020202020204" pitchFamily="34" charset="0"/>
              </a:rPr>
              <a:t>b</a:t>
            </a:r>
            <a:r>
              <a:rPr lang="pt-BR" sz="3200" b="1" dirty="0">
                <a:latin typeface="Arial" panose="020B0604020202020204" pitchFamily="34" charset="0"/>
              </a:rPr>
              <a:t>) reconheça as regras da língua utilizada pelo emissor;</a:t>
            </a:r>
          </a:p>
          <a:p>
            <a:pPr algn="just"/>
            <a:br>
              <a:rPr lang="pt-BR" sz="3200" b="1" dirty="0">
                <a:latin typeface="Arial" panose="020B0604020202020204" pitchFamily="34" charset="0"/>
              </a:rPr>
            </a:br>
            <a:r>
              <a:rPr lang="pt-BR" sz="3200" b="1" dirty="0" err="1">
                <a:solidFill>
                  <a:srgbClr val="FF0000"/>
                </a:solidFill>
                <a:latin typeface="Arial" panose="020B0604020202020204" pitchFamily="34" charset="0"/>
              </a:rPr>
              <a:t>c</a:t>
            </a:r>
            <a:r>
              <a:rPr lang="pt-BR" sz="3200" b="1" dirty="0">
                <a:latin typeface="Arial" panose="020B0604020202020204" pitchFamily="34" charset="0"/>
              </a:rPr>
              <a:t>) compreenda o sentido expresso na mensagem;</a:t>
            </a:r>
          </a:p>
          <a:p>
            <a:pPr algn="just"/>
            <a:br>
              <a:rPr lang="pt-BR" sz="3200" b="1" dirty="0">
                <a:latin typeface="Arial" panose="020B0604020202020204" pitchFamily="34" charset="0"/>
              </a:rPr>
            </a:br>
            <a:r>
              <a:rPr lang="pt-BR" sz="3200" b="1" dirty="0" err="1">
                <a:solidFill>
                  <a:srgbClr val="FF0000"/>
                </a:solidFill>
                <a:latin typeface="Arial" panose="020B0604020202020204" pitchFamily="34" charset="0"/>
              </a:rPr>
              <a:t>d</a:t>
            </a:r>
            <a:r>
              <a:rPr lang="pt-BR" sz="3200" b="1" dirty="0">
                <a:latin typeface="Arial" panose="020B0604020202020204" pitchFamily="34" charset="0"/>
              </a:rPr>
              <a:t>) tenha o canal aberto para receber a mensagem;</a:t>
            </a:r>
          </a:p>
          <a:p>
            <a:pPr algn="just"/>
            <a:br>
              <a:rPr lang="pt-BR" sz="3200" b="1" dirty="0">
                <a:latin typeface="Arial" panose="020B0604020202020204" pitchFamily="34" charset="0"/>
              </a:rPr>
            </a:br>
            <a:r>
              <a:rPr lang="pt-BR" sz="3200" b="1" dirty="0">
                <a:solidFill>
                  <a:srgbClr val="FF0000"/>
                </a:solidFill>
                <a:latin typeface="Arial" panose="020B0604020202020204" pitchFamily="34" charset="0"/>
              </a:rPr>
              <a:t>e</a:t>
            </a:r>
            <a:r>
              <a:rPr lang="pt-BR" sz="3200" b="1" dirty="0">
                <a:latin typeface="Arial" panose="020B0604020202020204" pitchFamily="34" charset="0"/>
              </a:rPr>
              <a:t>) compartilhe o mesmo referencial em que se baseia a mensagem do emissor. </a:t>
            </a:r>
            <a:endParaRPr lang="pt-BR" sz="3200" b="1" dirty="0"/>
          </a:p>
        </p:txBody>
      </p:sp>
    </p:spTree>
    <p:extLst>
      <p:ext uri="{BB962C8B-B14F-4D97-AF65-F5344CB8AC3E}">
        <p14:creationId xmlns:p14="http://schemas.microsoft.com/office/powerpoint/2010/main" val="3789025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F18231A9-4D41-BE44-8C8D-4A19A1DB0E49}"/>
              </a:ext>
            </a:extLst>
          </p:cNvPr>
          <p:cNvSpPr/>
          <p:nvPr/>
        </p:nvSpPr>
        <p:spPr>
          <a:xfrm>
            <a:off x="0" y="0"/>
            <a:ext cx="12192000" cy="36979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3200" b="1" dirty="0">
                <a:solidFill>
                  <a:srgbClr val="FF0000"/>
                </a:solidFill>
                <a:latin typeface="Arial" panose="020B0604020202020204" pitchFamily="34" charset="0"/>
              </a:rPr>
              <a:t>MENSAGEM: </a:t>
            </a:r>
          </a:p>
          <a:p>
            <a:pPr algn="just">
              <a:lnSpc>
                <a:spcPct val="150000"/>
              </a:lnSpc>
            </a:pPr>
            <a:endParaRPr lang="pt-BR" sz="3200" b="1" dirty="0"/>
          </a:p>
          <a:p>
            <a:pPr algn="just">
              <a:lnSpc>
                <a:spcPct val="150000"/>
              </a:lnSpc>
            </a:pPr>
            <a:r>
              <a:rPr lang="pt-BR" sz="3200" b="1" dirty="0">
                <a:latin typeface="Arial" panose="020B0604020202020204" pitchFamily="34" charset="0"/>
              </a:rPr>
              <a:t>É o conteúdo e o objetivo da comunicação. Como centro do processo de comunicação, só́ se concretiza de forma plena com a presença articulada de todos os outros elementos. </a:t>
            </a:r>
            <a:endParaRPr lang="pt-BR" sz="3200" b="1" dirty="0"/>
          </a:p>
        </p:txBody>
      </p:sp>
    </p:spTree>
    <p:extLst>
      <p:ext uri="{BB962C8B-B14F-4D97-AF65-F5344CB8AC3E}">
        <p14:creationId xmlns:p14="http://schemas.microsoft.com/office/powerpoint/2010/main" val="2324130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0CAFCCA0-380A-3545-A4CB-F6C6D2F75632}"/>
              </a:ext>
            </a:extLst>
          </p:cNvPr>
          <p:cNvSpPr/>
          <p:nvPr/>
        </p:nvSpPr>
        <p:spPr>
          <a:xfrm>
            <a:off x="0" y="0"/>
            <a:ext cx="12192000" cy="44365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3200" b="1" dirty="0">
                <a:solidFill>
                  <a:srgbClr val="FF0000"/>
                </a:solidFill>
                <a:latin typeface="Arial" panose="020B0604020202020204" pitchFamily="34" charset="0"/>
              </a:rPr>
              <a:t>CANAL: </a:t>
            </a:r>
          </a:p>
          <a:p>
            <a:pPr algn="just">
              <a:lnSpc>
                <a:spcPct val="150000"/>
              </a:lnSpc>
            </a:pPr>
            <a:endParaRPr lang="pt-BR" sz="3200" b="1" dirty="0"/>
          </a:p>
          <a:p>
            <a:pPr algn="just">
              <a:lnSpc>
                <a:spcPct val="150000"/>
              </a:lnSpc>
            </a:pPr>
            <a:r>
              <a:rPr lang="pt-BR" sz="3200" b="1" dirty="0">
                <a:latin typeface="Arial" panose="020B0604020202020204" pitchFamily="34" charset="0"/>
              </a:rPr>
              <a:t>É o meio que possibilita o contato entre o emissor e o receptor ou que leva a mensagem até este. É necessário que o canal esteja livre de ruídos que possam atrapalhar ou impedir a chegada da mensagem ao receptor. </a:t>
            </a:r>
            <a:endParaRPr lang="pt-BR" sz="3200" b="1" dirty="0"/>
          </a:p>
        </p:txBody>
      </p:sp>
    </p:spTree>
    <p:extLst>
      <p:ext uri="{BB962C8B-B14F-4D97-AF65-F5344CB8AC3E}">
        <p14:creationId xmlns:p14="http://schemas.microsoft.com/office/powerpoint/2010/main" val="2869411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694A935D-2011-0842-856C-48FE80FBB516}"/>
              </a:ext>
            </a:extLst>
          </p:cNvPr>
          <p:cNvSpPr/>
          <p:nvPr/>
        </p:nvSpPr>
        <p:spPr>
          <a:xfrm>
            <a:off x="0" y="-1"/>
            <a:ext cx="12192000" cy="51752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3200" b="1" dirty="0">
                <a:solidFill>
                  <a:srgbClr val="FF0000"/>
                </a:solidFill>
                <a:latin typeface="Arial" panose="020B0604020202020204" pitchFamily="34" charset="0"/>
              </a:rPr>
              <a:t>CÓDIGO:</a:t>
            </a:r>
          </a:p>
          <a:p>
            <a:pPr algn="just">
              <a:lnSpc>
                <a:spcPct val="150000"/>
              </a:lnSpc>
            </a:pPr>
            <a:r>
              <a:rPr lang="pt-BR" sz="3200" b="1" dirty="0">
                <a:latin typeface="Arial" panose="020B0604020202020204" pitchFamily="34" charset="0"/>
              </a:rPr>
              <a:t> </a:t>
            </a:r>
            <a:endParaRPr lang="pt-BR" sz="3200" b="1" dirty="0"/>
          </a:p>
          <a:p>
            <a:pPr algn="just">
              <a:lnSpc>
                <a:spcPct val="150000"/>
              </a:lnSpc>
            </a:pPr>
            <a:r>
              <a:rPr lang="pt-BR" sz="3200" b="1" dirty="0">
                <a:latin typeface="Arial" panose="020B0604020202020204" pitchFamily="34" charset="0"/>
              </a:rPr>
              <a:t>É o sistema de signos convencionados em cuja base a mensagem foi construída. Para uma comunicação plena, é essencial que emissor e receptor possuam amplo domínio do código, sob pena de haver divergência entre a mensagem pretendida e a efetivamente entendida. </a:t>
            </a:r>
            <a:endParaRPr lang="pt-BR" sz="3200" b="1" dirty="0"/>
          </a:p>
        </p:txBody>
      </p:sp>
    </p:spTree>
    <p:extLst>
      <p:ext uri="{BB962C8B-B14F-4D97-AF65-F5344CB8AC3E}">
        <p14:creationId xmlns:p14="http://schemas.microsoft.com/office/powerpoint/2010/main" val="503926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51E80851-5437-EE4F-B5AF-EF9A6FBA473A}"/>
              </a:ext>
            </a:extLst>
          </p:cNvPr>
          <p:cNvSpPr/>
          <p:nvPr/>
        </p:nvSpPr>
        <p:spPr>
          <a:xfrm>
            <a:off x="0" y="0"/>
            <a:ext cx="12192000" cy="51752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3200" b="1" dirty="0">
                <a:solidFill>
                  <a:srgbClr val="FF0000"/>
                </a:solidFill>
                <a:latin typeface="Arial" panose="020B0604020202020204" pitchFamily="34" charset="0"/>
              </a:rPr>
              <a:t>CONTEXTO: </a:t>
            </a:r>
          </a:p>
          <a:p>
            <a:pPr algn="just">
              <a:lnSpc>
                <a:spcPct val="150000"/>
              </a:lnSpc>
            </a:pPr>
            <a:endParaRPr lang="pt-BR" sz="3200" b="1" dirty="0"/>
          </a:p>
          <a:p>
            <a:pPr algn="just">
              <a:lnSpc>
                <a:spcPct val="150000"/>
              </a:lnSpc>
            </a:pPr>
            <a:r>
              <a:rPr lang="pt-BR" sz="3200" b="1" dirty="0">
                <a:latin typeface="Arial" panose="020B0604020202020204" pitchFamily="34" charset="0"/>
              </a:rPr>
              <a:t>É o ambiente em que se dá a comunicação e os referenciais envolvidos na codificação e decodificação da mensagem. Se emissor e receptor, em relação à mensagem, tomarem referenciais diferentes, a ideia original será bastante diferente da alcançada pela decodificação. </a:t>
            </a:r>
            <a:endParaRPr lang="pt-BR" sz="3200" b="1" dirty="0"/>
          </a:p>
        </p:txBody>
      </p:sp>
    </p:spTree>
    <p:extLst>
      <p:ext uri="{BB962C8B-B14F-4D97-AF65-F5344CB8AC3E}">
        <p14:creationId xmlns:p14="http://schemas.microsoft.com/office/powerpoint/2010/main" val="984305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63A58A9C-B30E-F846-87F8-096EC4224A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1" cy="6100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830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9739C5A4-4DBE-BD44-867D-E8AA866E103E}"/>
              </a:ext>
            </a:extLst>
          </p:cNvPr>
          <p:cNvSpPr/>
          <p:nvPr/>
        </p:nvSpPr>
        <p:spPr>
          <a:xfrm>
            <a:off x="0" y="-1"/>
            <a:ext cx="12192000" cy="36979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endParaRPr lang="pt-BR" sz="3200" b="1" dirty="0">
              <a:latin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pt-BR" sz="3200" b="1" dirty="0">
                <a:latin typeface="Arial" panose="020B0604020202020204" pitchFamily="34" charset="0"/>
              </a:rPr>
              <a:t>Podemos sintetizar o processo da comunicação da seguinte forma: o </a:t>
            </a:r>
            <a:r>
              <a:rPr lang="pt-BR" sz="3200" b="1" dirty="0">
                <a:solidFill>
                  <a:srgbClr val="FF0000"/>
                </a:solidFill>
                <a:latin typeface="Arial,Bold"/>
              </a:rPr>
              <a:t>emissor</a:t>
            </a:r>
            <a:r>
              <a:rPr lang="pt-BR" sz="3200" b="1" dirty="0">
                <a:latin typeface="Arial,Bold"/>
              </a:rPr>
              <a:t> </a:t>
            </a:r>
            <a:r>
              <a:rPr lang="pt-BR" sz="3200" b="1" dirty="0">
                <a:latin typeface="Arial" panose="020B0604020202020204" pitchFamily="34" charset="0"/>
              </a:rPr>
              <a:t>envia uma </a:t>
            </a:r>
            <a:r>
              <a:rPr lang="pt-BR" sz="3200" b="1" dirty="0">
                <a:solidFill>
                  <a:srgbClr val="FF0000"/>
                </a:solidFill>
                <a:latin typeface="Arial,Bold"/>
              </a:rPr>
              <a:t>mensagem codificada </a:t>
            </a:r>
            <a:r>
              <a:rPr lang="pt-BR" sz="3200" b="1" dirty="0">
                <a:latin typeface="Arial" panose="020B0604020202020204" pitchFamily="34" charset="0"/>
              </a:rPr>
              <a:t>por meio de um </a:t>
            </a:r>
            <a:r>
              <a:rPr lang="pt-BR" sz="3200" b="1" dirty="0">
                <a:solidFill>
                  <a:srgbClr val="FF0000"/>
                </a:solidFill>
                <a:latin typeface="Arial,Bold"/>
              </a:rPr>
              <a:t>canal</a:t>
            </a:r>
            <a:r>
              <a:rPr lang="pt-BR" sz="3200" b="1" dirty="0">
                <a:latin typeface="Arial,Bold"/>
              </a:rPr>
              <a:t> </a:t>
            </a:r>
            <a:r>
              <a:rPr lang="pt-BR" sz="3200" b="1" dirty="0">
                <a:latin typeface="Arial" panose="020B0604020202020204" pitchFamily="34" charset="0"/>
              </a:rPr>
              <a:t>ao </a:t>
            </a:r>
            <a:r>
              <a:rPr lang="pt-BR" sz="3200" b="1" dirty="0">
                <a:solidFill>
                  <a:srgbClr val="FF0000"/>
                </a:solidFill>
                <a:latin typeface="Arial,Bold"/>
              </a:rPr>
              <a:t>receptor</a:t>
            </a:r>
            <a:r>
              <a:rPr lang="pt-BR" sz="3200" b="1" dirty="0">
                <a:latin typeface="Arial" panose="020B0604020202020204" pitchFamily="34" charset="0"/>
              </a:rPr>
              <a:t>, que compartilha do mesmo </a:t>
            </a:r>
            <a:r>
              <a:rPr lang="pt-BR" sz="3200" b="1" dirty="0">
                <a:solidFill>
                  <a:srgbClr val="FF0000"/>
                </a:solidFill>
                <a:latin typeface="Arial,Bold"/>
              </a:rPr>
              <a:t>contexto</a:t>
            </a:r>
            <a:r>
              <a:rPr lang="pt-BR" sz="3200" b="1" dirty="0">
                <a:latin typeface="Arial" panose="020B0604020202020204" pitchFamily="34" charset="0"/>
              </a:rPr>
              <a:t>. </a:t>
            </a:r>
            <a:endParaRPr lang="pt-BR" sz="3200" b="1" dirty="0"/>
          </a:p>
        </p:txBody>
      </p:sp>
    </p:spTree>
    <p:extLst>
      <p:ext uri="{BB962C8B-B14F-4D97-AF65-F5344CB8AC3E}">
        <p14:creationId xmlns:p14="http://schemas.microsoft.com/office/powerpoint/2010/main" val="32027875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5D63F138-9D04-BC48-A616-33CBBB592078}"/>
              </a:ext>
            </a:extLst>
          </p:cNvPr>
          <p:cNvSpPr txBox="1"/>
          <p:nvPr/>
        </p:nvSpPr>
        <p:spPr>
          <a:xfrm>
            <a:off x="0" y="0"/>
            <a:ext cx="12192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pt-BR" sz="3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Atividades</a:t>
            </a:r>
          </a:p>
        </p:txBody>
      </p:sp>
    </p:spTree>
    <p:extLst>
      <p:ext uri="{BB962C8B-B14F-4D97-AF65-F5344CB8AC3E}">
        <p14:creationId xmlns:p14="http://schemas.microsoft.com/office/powerpoint/2010/main" val="39414138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46FDDDF9-DF16-8442-90E0-A3D1EFD79473}"/>
              </a:ext>
            </a:extLst>
          </p:cNvPr>
          <p:cNvSpPr/>
          <p:nvPr/>
        </p:nvSpPr>
        <p:spPr>
          <a:xfrm>
            <a:off x="0" y="0"/>
            <a:ext cx="12192000" cy="44330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endParaRPr lang="pt-BR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pt-BR" sz="3200" b="1" dirty="0">
                <a:latin typeface="Arial" panose="020B0604020202020204" pitchFamily="34" charset="0"/>
                <a:cs typeface="Arial" panose="020B0604020202020204" pitchFamily="34" charset="0"/>
              </a:rPr>
              <a:t>Escrever um comentário sobre o tema apresentado por </a:t>
            </a:r>
            <a:r>
              <a:rPr lang="pt-BR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Barzotto</a:t>
            </a:r>
            <a:r>
              <a:rPr lang="pt-BR" sz="3200" b="1" dirty="0">
                <a:latin typeface="Arial" panose="020B0604020202020204" pitchFamily="34" charset="0"/>
                <a:cs typeface="Arial" panose="020B0604020202020204" pitchFamily="34" charset="0"/>
              </a:rPr>
              <a:t> (2005) no texto “Leitura e interpretação de textos para alunos ingressantes no terceiro grau”. E, com base no contexto teórico sobre os elementos da comunicação, destacar esses elementos do texto de </a:t>
            </a:r>
            <a:r>
              <a:rPr lang="pt-BR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Barzotto</a:t>
            </a:r>
            <a:r>
              <a:rPr lang="pt-BR" sz="3200" b="1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028038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EDCC908D-4F30-884B-9175-8B6311D8E94A}"/>
              </a:ext>
            </a:extLst>
          </p:cNvPr>
          <p:cNvSpPr/>
          <p:nvPr/>
        </p:nvSpPr>
        <p:spPr>
          <a:xfrm>
            <a:off x="0" y="-1"/>
            <a:ext cx="12192000" cy="44330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endParaRPr lang="pt-BR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endParaRPr lang="pt-BR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pt-BR" sz="3200" b="1" dirty="0">
                <a:latin typeface="Arial" panose="020B0604020202020204" pitchFamily="34" charset="0"/>
                <a:cs typeface="Arial" panose="020B0604020202020204" pitchFamily="34" charset="0"/>
              </a:rPr>
              <a:t>Tal concepção, nascida em </a:t>
            </a:r>
            <a:r>
              <a:rPr lang="pt-BR" sz="3200" b="1" u="sng" dirty="0">
                <a:latin typeface="Arial" panose="020B0604020202020204" pitchFamily="34" charset="0"/>
                <a:cs typeface="Arial" panose="020B0604020202020204" pitchFamily="34" charset="0"/>
              </a:rPr>
              <a:t>A Política</a:t>
            </a:r>
            <a:r>
              <a:rPr lang="pt-BR" sz="3200" b="1" dirty="0">
                <a:latin typeface="Arial" panose="020B0604020202020204" pitchFamily="34" charset="0"/>
                <a:cs typeface="Arial" panose="020B0604020202020204" pitchFamily="34" charset="0"/>
              </a:rPr>
              <a:t>, de Aristóteles, implica estabelecer a necessidade de linguagem para que o homem possa se comunicar com os outros e, juntos, estabelecerem um código de vida em comum. </a:t>
            </a:r>
          </a:p>
        </p:txBody>
      </p:sp>
    </p:spTree>
    <p:extLst>
      <p:ext uri="{BB962C8B-B14F-4D97-AF65-F5344CB8AC3E}">
        <p14:creationId xmlns:p14="http://schemas.microsoft.com/office/powerpoint/2010/main" val="1500134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46440AAF-6BEE-7B4A-A73C-624FCF9008EE}"/>
              </a:ext>
            </a:extLst>
          </p:cNvPr>
          <p:cNvSpPr/>
          <p:nvPr/>
        </p:nvSpPr>
        <p:spPr>
          <a:xfrm>
            <a:off x="0" y="0"/>
            <a:ext cx="12192000" cy="44365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endParaRPr lang="pt-BR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endParaRPr lang="pt-BR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pt-BR" sz="3200" b="1" dirty="0">
                <a:latin typeface="Arial" panose="020B0604020202020204" pitchFamily="34" charset="0"/>
                <a:cs typeface="Arial" panose="020B0604020202020204" pitchFamily="34" charset="0"/>
              </a:rPr>
              <a:t>Então, a linguagem, capacidade comunicativa dos seres, constrói vínculos entre os homens e possibilita a transmissão de culturas, além de garantir a eficácia dos mecanismos de funcionamento dos grupos sociais. 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443770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8248D821-FE38-9749-855F-0145F29BB2BF}"/>
              </a:ext>
            </a:extLst>
          </p:cNvPr>
          <p:cNvSpPr/>
          <p:nvPr/>
        </p:nvSpPr>
        <p:spPr>
          <a:xfrm>
            <a:off x="0" y="0"/>
            <a:ext cx="12192000" cy="44365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endParaRPr lang="pt-BR" sz="3200" b="1" dirty="0">
              <a:latin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endParaRPr lang="pt-BR" sz="3200" b="1" dirty="0">
              <a:latin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pt-BR" sz="3200" b="1" dirty="0">
                <a:latin typeface="Arial" panose="020B0604020202020204" pitchFamily="34" charset="0"/>
              </a:rPr>
              <a:t>A grosso modo, linguagem é qualquer sistema de signos que sirva à comunicação entre os homens. Os signos podem ser visuais, sonoros, gestuais, corporais, fisionômicos, escritos ou vocais. </a:t>
            </a:r>
            <a:endParaRPr lang="pt-BR" sz="3200" b="1" dirty="0"/>
          </a:p>
        </p:txBody>
      </p:sp>
    </p:spTree>
    <p:extLst>
      <p:ext uri="{BB962C8B-B14F-4D97-AF65-F5344CB8AC3E}">
        <p14:creationId xmlns:p14="http://schemas.microsoft.com/office/powerpoint/2010/main" val="7273068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4F305F1C-C256-F34D-8615-31F858FB85B4}"/>
              </a:ext>
            </a:extLst>
          </p:cNvPr>
          <p:cNvSpPr/>
          <p:nvPr/>
        </p:nvSpPr>
        <p:spPr>
          <a:xfrm>
            <a:off x="0" y="0"/>
            <a:ext cx="12192000" cy="59148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3200" b="1" dirty="0">
                <a:latin typeface="Arial" panose="020B0604020202020204" pitchFamily="34" charset="0"/>
              </a:rPr>
              <a:t>A linguagem articulada reunindo os </a:t>
            </a:r>
            <a:r>
              <a:rPr lang="pt-BR" sz="3200" b="1" dirty="0">
                <a:solidFill>
                  <a:srgbClr val="FF0000"/>
                </a:solidFill>
                <a:latin typeface="Arial" panose="020B0604020202020204" pitchFamily="34" charset="0"/>
              </a:rPr>
              <a:t>signos</a:t>
            </a:r>
            <a:r>
              <a:rPr lang="pt-BR" sz="3200" b="1" dirty="0">
                <a:latin typeface="Arial" panose="020B0604020202020204" pitchFamily="34" charset="0"/>
              </a:rPr>
              <a:t> vocais e escritos constitui a língua, sistema de signos (ou código) em que ocorre associação de som ou letras (</a:t>
            </a:r>
            <a:r>
              <a:rPr lang="pt-BR" sz="3200" b="1" dirty="0">
                <a:solidFill>
                  <a:srgbClr val="FF0000"/>
                </a:solidFill>
                <a:latin typeface="Arial" panose="020B0604020202020204" pitchFamily="34" charset="0"/>
              </a:rPr>
              <a:t>significante</a:t>
            </a:r>
            <a:r>
              <a:rPr lang="pt-BR" sz="3200" b="1" dirty="0">
                <a:latin typeface="Arial" panose="020B0604020202020204" pitchFamily="34" charset="0"/>
              </a:rPr>
              <a:t>) a conceitos determinados (</a:t>
            </a:r>
            <a:r>
              <a:rPr lang="pt-BR" sz="3200" b="1" dirty="0">
                <a:solidFill>
                  <a:srgbClr val="FF0000"/>
                </a:solidFill>
                <a:latin typeface="Arial" panose="020B0604020202020204" pitchFamily="34" charset="0"/>
              </a:rPr>
              <a:t>significado</a:t>
            </a:r>
            <a:r>
              <a:rPr lang="pt-BR" sz="3200" b="1" dirty="0">
                <a:latin typeface="Arial" panose="020B0604020202020204" pitchFamily="34" charset="0"/>
              </a:rPr>
              <a:t>). Os signos linguísticos (significante + significado) formam o vocabulário da língua, e sua criação é </a:t>
            </a:r>
            <a:r>
              <a:rPr lang="pt-BR" sz="3200" b="1" dirty="0">
                <a:solidFill>
                  <a:srgbClr val="FF0000"/>
                </a:solidFill>
                <a:latin typeface="Arial" panose="020B0604020202020204" pitchFamily="34" charset="0"/>
              </a:rPr>
              <a:t>arbitrária e convencional</a:t>
            </a:r>
            <a:r>
              <a:rPr lang="pt-BR" sz="3200" b="1" dirty="0">
                <a:latin typeface="Arial" panose="020B0604020202020204" pitchFamily="34" charset="0"/>
              </a:rPr>
              <a:t>. </a:t>
            </a:r>
          </a:p>
          <a:p>
            <a:pPr algn="just">
              <a:lnSpc>
                <a:spcPct val="150000"/>
              </a:lnSpc>
            </a:pPr>
            <a:endParaRPr lang="pt-BR" sz="3200" b="1" dirty="0">
              <a:latin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pt-BR" sz="3200" b="1" dirty="0">
                <a:latin typeface="Arial" panose="020B0604020202020204" pitchFamily="34" charset="0"/>
              </a:rPr>
              <a:t>Árvore (significante)                               (significado)</a:t>
            </a:r>
            <a:endParaRPr lang="pt-BR" sz="3200" dirty="0"/>
          </a:p>
        </p:txBody>
      </p:sp>
      <p:pic>
        <p:nvPicPr>
          <p:cNvPr id="4" name="Imagem 3" descr="Árvore com folhas verdes&#10;&#10;Descrição gerada automaticamente">
            <a:extLst>
              <a:ext uri="{FF2B5EF4-FFF2-40B4-BE49-F238E27FC236}">
                <a16:creationId xmlns:a16="http://schemas.microsoft.com/office/drawing/2014/main" id="{206A78F5-A45B-8042-A474-1AFE3F144C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7031" y="4295110"/>
            <a:ext cx="1092200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4682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E6C9E841-BBBC-DE48-9D5D-71624A69D02E}"/>
              </a:ext>
            </a:extLst>
          </p:cNvPr>
          <p:cNvSpPr/>
          <p:nvPr/>
        </p:nvSpPr>
        <p:spPr>
          <a:xfrm>
            <a:off x="0" y="0"/>
            <a:ext cx="12192000" cy="44365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endParaRPr lang="pt-BR" sz="3200" b="1" dirty="0">
              <a:latin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pt-BR" sz="3200" b="1" dirty="0">
                <a:latin typeface="Arial" panose="020B0604020202020204" pitchFamily="34" charset="0"/>
              </a:rPr>
              <a:t>Para Saussure, </a:t>
            </a:r>
            <a:r>
              <a:rPr lang="pt-BR" sz="3200" b="1" dirty="0">
                <a:solidFill>
                  <a:srgbClr val="FF0000"/>
                </a:solidFill>
                <a:latin typeface="Arial" panose="020B0604020202020204" pitchFamily="34" charset="0"/>
              </a:rPr>
              <a:t>língua é o </a:t>
            </a:r>
            <a:r>
              <a:rPr lang="pt-BR" sz="3200" b="1" dirty="0">
                <a:latin typeface="Arial" panose="020B0604020202020204" pitchFamily="34" charset="0"/>
              </a:rPr>
              <a:t>“produto social da faculdade da linguagem”, ou seja, </a:t>
            </a:r>
            <a:r>
              <a:rPr lang="pt-BR" sz="3200" b="1" dirty="0">
                <a:solidFill>
                  <a:srgbClr val="FF0000"/>
                </a:solidFill>
                <a:latin typeface="Arial" panose="020B0604020202020204" pitchFamily="34" charset="0"/>
              </a:rPr>
              <a:t>é a linguagem articulada </a:t>
            </a:r>
            <a:r>
              <a:rPr lang="pt-BR" sz="3200" b="1" dirty="0">
                <a:latin typeface="Arial" panose="020B0604020202020204" pitchFamily="34" charset="0"/>
              </a:rPr>
              <a:t>servindo ao propósito de organização do homem em sociedade e visando ao estabelecimento de regras para o seu convívio. Saussure diferencia língua e fala (</a:t>
            </a:r>
            <a:r>
              <a:rPr lang="pt-BR" sz="3200" b="1" dirty="0">
                <a:latin typeface="Arial,Italic"/>
              </a:rPr>
              <a:t>langue </a:t>
            </a:r>
            <a:r>
              <a:rPr lang="pt-BR" sz="3200" b="1" dirty="0">
                <a:latin typeface="Arial" panose="020B0604020202020204" pitchFamily="34" charset="0"/>
              </a:rPr>
              <a:t>e </a:t>
            </a:r>
            <a:r>
              <a:rPr lang="pt-BR" sz="3200" b="1" dirty="0">
                <a:latin typeface="Arial,Italic"/>
              </a:rPr>
              <a:t>parole</a:t>
            </a:r>
            <a:r>
              <a:rPr lang="pt-BR" sz="3200" b="1" dirty="0">
                <a:latin typeface="Arial" panose="020B0604020202020204" pitchFamily="34" charset="0"/>
              </a:rPr>
              <a:t>). </a:t>
            </a:r>
            <a:endParaRPr lang="pt-BR" sz="3200" b="1" dirty="0"/>
          </a:p>
        </p:txBody>
      </p:sp>
    </p:spTree>
    <p:extLst>
      <p:ext uri="{BB962C8B-B14F-4D97-AF65-F5344CB8AC3E}">
        <p14:creationId xmlns:p14="http://schemas.microsoft.com/office/powerpoint/2010/main" val="35209054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925FB4B1-EDEE-614F-BEE9-39DC3C65F50A}"/>
              </a:ext>
            </a:extLst>
          </p:cNvPr>
          <p:cNvSpPr/>
          <p:nvPr/>
        </p:nvSpPr>
        <p:spPr>
          <a:xfrm>
            <a:off x="0" y="0"/>
            <a:ext cx="12192000" cy="44365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endParaRPr lang="pt-BR" sz="3200" b="1" dirty="0">
              <a:latin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endParaRPr lang="pt-BR" sz="3200" b="1" dirty="0">
              <a:latin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pt-BR" sz="3200" b="1" dirty="0">
                <a:latin typeface="Arial" panose="020B0604020202020204" pitchFamily="34" charset="0"/>
              </a:rPr>
              <a:t>Para ele, </a:t>
            </a:r>
            <a:r>
              <a:rPr lang="pt-BR" sz="3200" b="1" dirty="0">
                <a:solidFill>
                  <a:srgbClr val="FF0000"/>
                </a:solidFill>
                <a:latin typeface="Arial" panose="020B0604020202020204" pitchFamily="34" charset="0"/>
              </a:rPr>
              <a:t>língua</a:t>
            </a:r>
            <a:r>
              <a:rPr lang="pt-BR" sz="3200" b="1" dirty="0">
                <a:latin typeface="Arial" panose="020B0604020202020204" pitchFamily="34" charset="0"/>
              </a:rPr>
              <a:t> são os signos armazenados, prontos para serem organizados em frases, o que constitui a fala. Dessa forma, a língua desempenha um papel passivo, pois espera que o usuário faça uso de suas possibilidades. </a:t>
            </a:r>
            <a:endParaRPr lang="pt-BR" sz="3200" b="1" dirty="0"/>
          </a:p>
        </p:txBody>
      </p:sp>
    </p:spTree>
    <p:extLst>
      <p:ext uri="{BB962C8B-B14F-4D97-AF65-F5344CB8AC3E}">
        <p14:creationId xmlns:p14="http://schemas.microsoft.com/office/powerpoint/2010/main" val="16443992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F83C1949-0CD7-DC4E-B5F2-FDEDA4DCDB8E}"/>
              </a:ext>
            </a:extLst>
          </p:cNvPr>
          <p:cNvSpPr/>
          <p:nvPr/>
        </p:nvSpPr>
        <p:spPr>
          <a:xfrm>
            <a:off x="78059" y="0"/>
            <a:ext cx="12113941" cy="44365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3200" b="1" dirty="0">
                <a:solidFill>
                  <a:srgbClr val="FF0000"/>
                </a:solidFill>
                <a:latin typeface="Arial" panose="020B0604020202020204" pitchFamily="34" charset="0"/>
              </a:rPr>
              <a:t>A fala </a:t>
            </a:r>
            <a:r>
              <a:rPr lang="pt-BR" sz="3200" b="1" dirty="0">
                <a:latin typeface="Arial" panose="020B0604020202020204" pitchFamily="34" charset="0"/>
              </a:rPr>
              <a:t>é o exercício ativo do usuário sobre a língua, estando a evolução e a modificação desta subordinadas àquela. Barthes, ao ampliar o conceito de Saussure, aponta a língua como uma instituição social, ou seja, é a parte social da linguagem, que não pode ser modificada por um indivíduo pois é um produto autônomo, [...] </a:t>
            </a:r>
            <a:endParaRPr lang="pt-BR" sz="3200" b="1" dirty="0"/>
          </a:p>
        </p:txBody>
      </p:sp>
    </p:spTree>
    <p:extLst>
      <p:ext uri="{BB962C8B-B14F-4D97-AF65-F5344CB8AC3E}">
        <p14:creationId xmlns:p14="http://schemas.microsoft.com/office/powerpoint/2010/main" val="1599216342"/>
      </p:ext>
    </p:extLst>
  </p:cSld>
  <p:clrMapOvr>
    <a:masterClrMapping/>
  </p:clrMapOvr>
</p:sld>
</file>

<file path=ppt/theme/theme1.xml><?xml version="1.0" encoding="utf-8"?>
<a:theme xmlns:a="http://schemas.openxmlformats.org/drawingml/2006/main" name="Galeria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B7BB59410DAF249A19FAF38D3399AA5" ma:contentTypeVersion="0" ma:contentTypeDescription="Crie um novo documento." ma:contentTypeScope="" ma:versionID="14c3e3a3dd0363dba67239136a65f1e7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dc400a7ec584c2b232f0fa7746a138a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02097E8-6C50-49DE-8591-91FE1AF0780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7F5A4AC-4C07-43EE-8028-1C4A6036D270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6455B34B-D8F6-48CD-BDD9-369A248AC9F3}"/>
</file>

<file path=docProps/app.xml><?xml version="1.0" encoding="utf-8"?>
<Properties xmlns="http://schemas.openxmlformats.org/officeDocument/2006/extended-properties" xmlns:vt="http://schemas.openxmlformats.org/officeDocument/2006/docPropsVTypes">
  <Template>Galeria</Template>
  <TotalTime>103</TotalTime>
  <Words>1065</Words>
  <Application>Microsoft Macintosh PowerPoint</Application>
  <PresentationFormat>Widescreen</PresentationFormat>
  <Paragraphs>78</Paragraphs>
  <Slides>28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28</vt:i4>
      </vt:variant>
    </vt:vector>
  </HeadingPairs>
  <TitlesOfParts>
    <vt:vector size="33" baseType="lpstr">
      <vt:lpstr>Arial</vt:lpstr>
      <vt:lpstr>Arial,Bold</vt:lpstr>
      <vt:lpstr>Arial,Italic</vt:lpstr>
      <vt:lpstr>Gill Sans MT</vt:lpstr>
      <vt:lpstr>Galeria</vt:lpstr>
      <vt:lpstr>Elementos da comunicação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Elementos da comunicação</dc:title>
  <dc:creator>CELIO APARECIDO GARCIA</dc:creator>
  <cp:lastModifiedBy>CELIO APARECIDO GARCIA</cp:lastModifiedBy>
  <cp:revision>20</cp:revision>
  <dcterms:created xsi:type="dcterms:W3CDTF">2020-08-16T16:56:22Z</dcterms:created>
  <dcterms:modified xsi:type="dcterms:W3CDTF">2022-02-04T17:22:48Z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0x0101000B7BB59410DAF249A19FAF38D3399AA5</vt:lpwstr>
  </property>
</Properties>
</file>