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Chau Philomene" charset="1" panose="02000806040000020003"/>
      <p:regular r:id="rId39"/>
    </p:embeddedFont>
    <p:embeddedFont>
      <p:font typeface="TT Hoves Bold" charset="1" panose="02000003020000060003"/>
      <p:regular r:id="rId40"/>
    </p:embeddedFont>
    <p:embeddedFont>
      <p:font typeface="TT Hoves" charset="1" panose="02000003020000060003"/>
      <p:regular r:id="rId41"/>
    </p:embeddedFont>
    <p:embeddedFont>
      <p:font typeface="Body Text" charset="1" panose="02000503040000020004"/>
      <p:regular r:id="rId42"/>
    </p:embeddedFont>
    <p:embeddedFont>
      <p:font typeface="Montserrat Bold" charset="1" panose="00000800000000000000"/>
      <p:regular r:id="rId43"/>
    </p:embeddedFont>
    <p:embeddedFont>
      <p:font typeface="TT Hoves Italics" charset="1" panose="02000003020000060003"/>
      <p:regular r:id="rId44"/>
    </p:embeddedFont>
    <p:embeddedFont>
      <p:font typeface="Open Sans" charset="1" panose="020B0606030504020204"/>
      <p:regular r:id="rId45"/>
    </p:embeddedFont>
    <p:embeddedFont>
      <p:font typeface="Open Sans Bold Italics" charset="1" panose="020B0806030504020204"/>
      <p:regular r:id="rId46"/>
    </p:embeddedFont>
    <p:embeddedFont>
      <p:font typeface="Open Sans Bold" charset="1" panose="020B0806030504020204"/>
      <p:regular r:id="rId47"/>
    </p:embeddedFont>
    <p:embeddedFont>
      <p:font typeface="TT Rounds Neue Bold" charset="1" panose="02000803020000020004"/>
      <p:regular r:id="rId48"/>
    </p:embeddedFont>
    <p:embeddedFont>
      <p:font typeface="TT Interphases" charset="1" panose="02000503020000020004"/>
      <p:regular r:id="rId49"/>
    </p:embeddedFont>
    <p:embeddedFont>
      <p:font typeface="TT Interphases Bold" charset="1" panose="02000803060000020004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http://www.linkedin.com/in/rafaelfreitasdados" TargetMode="External" Type="http://schemas.openxmlformats.org/officeDocument/2006/relationships/hyperlink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http://www.linkedin.com/in/rafaelfreitasdado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6980" y="4073526"/>
            <a:ext cx="13114040" cy="2139949"/>
            <a:chOff x="0" y="0"/>
            <a:chExt cx="17485387" cy="2853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85387" cy="2853265"/>
            </a:xfrm>
            <a:custGeom>
              <a:avLst/>
              <a:gdLst/>
              <a:ahLst/>
              <a:cxnLst/>
              <a:rect r="r" b="b" t="t" l="l"/>
              <a:pathLst>
                <a:path h="2853265" w="17485387">
                  <a:moveTo>
                    <a:pt x="0" y="0"/>
                  </a:moveTo>
                  <a:lnTo>
                    <a:pt x="17485387" y="0"/>
                  </a:lnTo>
                  <a:lnTo>
                    <a:pt x="17485387" y="2853265"/>
                  </a:lnTo>
                  <a:lnTo>
                    <a:pt x="0" y="2853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7485387" cy="29580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00"/>
                </a:lnSpc>
              </a:pPr>
              <a:r>
                <a:rPr lang="en-US" sz="5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Mineração de Dados aplicada a dados educacionais de perfomance.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443177"/>
            <a:ext cx="7748728" cy="1456341"/>
            <a:chOff x="0" y="0"/>
            <a:chExt cx="10331637" cy="1941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31638" cy="1941788"/>
            </a:xfrm>
            <a:custGeom>
              <a:avLst/>
              <a:gdLst/>
              <a:ahLst/>
              <a:cxnLst/>
              <a:rect r="r" b="b" t="t" l="l"/>
              <a:pathLst>
                <a:path h="1941788" w="10331638">
                  <a:moveTo>
                    <a:pt x="0" y="0"/>
                  </a:moveTo>
                  <a:lnTo>
                    <a:pt x="10331638" y="0"/>
                  </a:lnTo>
                  <a:lnTo>
                    <a:pt x="10331638" y="1941788"/>
                  </a:lnTo>
                  <a:lnTo>
                    <a:pt x="0" y="19417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331637" cy="1989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060"/>
                </a:lnSpc>
              </a:pPr>
              <a:r>
                <a:rPr lang="en-US" sz="2900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Aluno:</a:t>
              </a:r>
            </a:p>
            <a:p>
              <a:pPr algn="just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Rafael Freitas de Paula</a:t>
              </a:r>
            </a:p>
            <a:p>
              <a:pPr algn="just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rafael.fp@discente.ufma.br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24800" y="6443177"/>
            <a:ext cx="9334500" cy="1456341"/>
            <a:chOff x="0" y="0"/>
            <a:chExt cx="12446000" cy="1941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46000" cy="1941788"/>
            </a:xfrm>
            <a:custGeom>
              <a:avLst/>
              <a:gdLst/>
              <a:ahLst/>
              <a:cxnLst/>
              <a:rect r="r" b="b" t="t" l="l"/>
              <a:pathLst>
                <a:path h="1941788" w="12446000">
                  <a:moveTo>
                    <a:pt x="0" y="0"/>
                  </a:moveTo>
                  <a:lnTo>
                    <a:pt x="12446000" y="0"/>
                  </a:lnTo>
                  <a:lnTo>
                    <a:pt x="12446000" y="1941788"/>
                  </a:lnTo>
                  <a:lnTo>
                    <a:pt x="0" y="19417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446000" cy="1989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4060"/>
                </a:lnSpc>
              </a:pPr>
              <a:r>
                <a:rPr lang="en-US" sz="2900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Professor:</a:t>
              </a:r>
            </a:p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Thales Levi Azevedo Valente</a:t>
              </a:r>
              <a:r>
                <a:rPr lang="en-US" sz="2600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 </a:t>
              </a:r>
            </a:p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thales.levi@ufma.br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4146" y="-2752178"/>
            <a:ext cx="7217210" cy="7217210"/>
          </a:xfrm>
          <a:custGeom>
            <a:avLst/>
            <a:gdLst/>
            <a:ahLst/>
            <a:cxnLst/>
            <a:rect r="r" b="b" t="t" l="l"/>
            <a:pathLst>
              <a:path h="7217210" w="7217210">
                <a:moveTo>
                  <a:pt x="0" y="0"/>
                </a:moveTo>
                <a:lnTo>
                  <a:pt x="7217210" y="0"/>
                </a:lnTo>
                <a:lnTo>
                  <a:pt x="7217210" y="7217210"/>
                </a:lnTo>
                <a:lnTo>
                  <a:pt x="0" y="7217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286786" y="9041308"/>
            <a:ext cx="1001214" cy="1245692"/>
            <a:chOff x="0" y="0"/>
            <a:chExt cx="1334952" cy="16609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4952" cy="1660922"/>
            </a:xfrm>
            <a:custGeom>
              <a:avLst/>
              <a:gdLst/>
              <a:ahLst/>
              <a:cxnLst/>
              <a:rect r="r" b="b" t="t" l="l"/>
              <a:pathLst>
                <a:path h="1660922" w="1334952">
                  <a:moveTo>
                    <a:pt x="0" y="0"/>
                  </a:moveTo>
                  <a:lnTo>
                    <a:pt x="1334952" y="0"/>
                  </a:lnTo>
                  <a:lnTo>
                    <a:pt x="1334952" y="1660922"/>
                  </a:lnTo>
                  <a:lnTo>
                    <a:pt x="0" y="1660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334952" cy="171807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421007" y="1028700"/>
            <a:ext cx="4838293" cy="842639"/>
            <a:chOff x="0" y="0"/>
            <a:chExt cx="6451057" cy="11235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507"/>
              <a:ext cx="1123012" cy="1123012"/>
            </a:xfrm>
            <a:custGeom>
              <a:avLst/>
              <a:gdLst/>
              <a:ahLst/>
              <a:cxnLst/>
              <a:rect r="r" b="b" t="t" l="l"/>
              <a:pathLst>
                <a:path h="1123012" w="1123012">
                  <a:moveTo>
                    <a:pt x="0" y="0"/>
                  </a:moveTo>
                  <a:lnTo>
                    <a:pt x="1123012" y="0"/>
                  </a:lnTo>
                  <a:lnTo>
                    <a:pt x="1123012" y="1123012"/>
                  </a:lnTo>
                  <a:lnTo>
                    <a:pt x="0" y="1123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525055" y="-47625"/>
              <a:ext cx="4926002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1C2120"/>
                  </a:solidFill>
                  <a:latin typeface="Body Text"/>
                  <a:ea typeface="Body Text"/>
                  <a:cs typeface="Body Text"/>
                  <a:sym typeface="Body Text"/>
                </a:rPr>
                <a:t>Unversidade Federal do Maranhão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86319" y="686942"/>
            <a:ext cx="15915361" cy="8571358"/>
          </a:xfrm>
          <a:custGeom>
            <a:avLst/>
            <a:gdLst/>
            <a:ahLst/>
            <a:cxnLst/>
            <a:rect r="r" b="b" t="t" l="l"/>
            <a:pathLst>
              <a:path h="8571358" w="15915361">
                <a:moveTo>
                  <a:pt x="0" y="0"/>
                </a:moveTo>
                <a:lnTo>
                  <a:pt x="15915362" y="0"/>
                </a:lnTo>
                <a:lnTo>
                  <a:pt x="15915362" y="8571358"/>
                </a:lnTo>
                <a:lnTo>
                  <a:pt x="0" y="857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11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3379476"/>
            <a:ext cx="16230600" cy="2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1"/>
              </a:lnSpc>
            </a:pPr>
            <a:r>
              <a:rPr lang="en-US" sz="46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boxplot mostra a mediana, quartis e possíveis outliers. Ajuda a comparar a distribuição das notas entre diferentes matérias.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358392" y="1028700"/>
            <a:ext cx="11571217" cy="1588897"/>
            <a:chOff x="0" y="0"/>
            <a:chExt cx="15428289" cy="21185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28289" cy="2118529"/>
            </a:xfrm>
            <a:custGeom>
              <a:avLst/>
              <a:gdLst/>
              <a:ahLst/>
              <a:cxnLst/>
              <a:rect r="r" b="b" t="t" l="l"/>
              <a:pathLst>
                <a:path h="2118529" w="15428289">
                  <a:moveTo>
                    <a:pt x="0" y="0"/>
                  </a:moveTo>
                  <a:lnTo>
                    <a:pt x="15428289" y="0"/>
                  </a:lnTo>
                  <a:lnTo>
                    <a:pt x="15428289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61925"/>
              <a:ext cx="15428289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OBSERVAÇÕES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035670" y="808430"/>
            <a:ext cx="10216661" cy="8449870"/>
          </a:xfrm>
          <a:custGeom>
            <a:avLst/>
            <a:gdLst/>
            <a:ahLst/>
            <a:cxnLst/>
            <a:rect r="r" b="b" t="t" l="l"/>
            <a:pathLst>
              <a:path h="8449870" w="10216661">
                <a:moveTo>
                  <a:pt x="0" y="0"/>
                </a:moveTo>
                <a:lnTo>
                  <a:pt x="10216660" y="0"/>
                </a:lnTo>
                <a:lnTo>
                  <a:pt x="10216660" y="8449870"/>
                </a:lnTo>
                <a:lnTo>
                  <a:pt x="0" y="8449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3492026"/>
            <a:ext cx="16230600" cy="4841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1"/>
              </a:lnSpc>
            </a:pPr>
            <a:r>
              <a:rPr lang="en-US" sz="46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Foi analisado se há relações entre variáveis. Para ajudar a entender quais notas estão mais relacionadas entre si. Pode indicar colinearidade (se duas variáveis são muito correlacionadas, pode ser necessário remover uma para evitar redundância no modelo).</a:t>
            </a:r>
          </a:p>
          <a:p>
            <a:pPr algn="ctr">
              <a:lnSpc>
                <a:spcPts val="6441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3358392" y="1028700"/>
            <a:ext cx="11571217" cy="1588897"/>
            <a:chOff x="0" y="0"/>
            <a:chExt cx="15428289" cy="21185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28289" cy="2118529"/>
            </a:xfrm>
            <a:custGeom>
              <a:avLst/>
              <a:gdLst/>
              <a:ahLst/>
              <a:cxnLst/>
              <a:rect r="r" b="b" t="t" l="l"/>
              <a:pathLst>
                <a:path h="2118529" w="15428289">
                  <a:moveTo>
                    <a:pt x="0" y="0"/>
                  </a:moveTo>
                  <a:lnTo>
                    <a:pt x="15428289" y="0"/>
                  </a:lnTo>
                  <a:lnTo>
                    <a:pt x="15428289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61925"/>
              <a:ext cx="15428289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OBSERVAÇÕES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14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984396" y="455642"/>
            <a:ext cx="10319208" cy="9071509"/>
          </a:xfrm>
          <a:custGeom>
            <a:avLst/>
            <a:gdLst/>
            <a:ahLst/>
            <a:cxnLst/>
            <a:rect r="r" b="b" t="t" l="l"/>
            <a:pathLst>
              <a:path h="9071509" w="10319208">
                <a:moveTo>
                  <a:pt x="0" y="0"/>
                </a:moveTo>
                <a:lnTo>
                  <a:pt x="10319208" y="0"/>
                </a:lnTo>
                <a:lnTo>
                  <a:pt x="10319208" y="9071508"/>
                </a:lnTo>
                <a:lnTo>
                  <a:pt x="0" y="9071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15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2966430"/>
            <a:ext cx="16230600" cy="646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1"/>
              </a:lnSpc>
            </a:pPr>
            <a:r>
              <a:rPr lang="en-US" sz="46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Assim como no plot anterior esse gráfico mostra a relação entre as diferentes notas.</a:t>
            </a:r>
          </a:p>
          <a:p>
            <a:pPr algn="ctr">
              <a:lnSpc>
                <a:spcPts val="6441"/>
              </a:lnSpc>
            </a:pPr>
            <a:r>
              <a:rPr lang="en-US" sz="46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identificar padrões entre gêneros (por exemplo, se um gênero tende a ter notas mais altas em uma matéria específica).</a:t>
            </a:r>
          </a:p>
          <a:p>
            <a:pPr algn="ctr">
              <a:lnSpc>
                <a:spcPts val="6441"/>
              </a:lnSpc>
            </a:pPr>
            <a:r>
              <a:rPr lang="en-US" sz="46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Ajuda a visualizar se há correlações lineares entre as variáveis.</a:t>
            </a:r>
          </a:p>
          <a:p>
            <a:pPr algn="ctr">
              <a:lnSpc>
                <a:spcPts val="6441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3358392" y="1028700"/>
            <a:ext cx="11571217" cy="1588897"/>
            <a:chOff x="0" y="0"/>
            <a:chExt cx="15428289" cy="21185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28289" cy="2118529"/>
            </a:xfrm>
            <a:custGeom>
              <a:avLst/>
              <a:gdLst/>
              <a:ahLst/>
              <a:cxnLst/>
              <a:rect r="r" b="b" t="t" l="l"/>
              <a:pathLst>
                <a:path h="2118529" w="15428289">
                  <a:moveTo>
                    <a:pt x="0" y="0"/>
                  </a:moveTo>
                  <a:lnTo>
                    <a:pt x="15428289" y="0"/>
                  </a:lnTo>
                  <a:lnTo>
                    <a:pt x="15428289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61925"/>
              <a:ext cx="15428289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OBSERVAÇÕES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55370" y="2339974"/>
            <a:ext cx="61772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de bases e limpeza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16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2966430"/>
            <a:ext cx="16230600" cy="632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4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Essa etapa é essencial para garantir análises e modelos precisos. Permite identificar colunas com dados ausentes.</a:t>
            </a:r>
          </a:p>
          <a:p>
            <a:pPr algn="ctr">
              <a:lnSpc>
                <a:spcPts val="5601"/>
              </a:lnSpc>
            </a:pPr>
            <a:r>
              <a:rPr lang="en-US" sz="4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houver muitas informações ausentes, pode ser necessário tratar os dados (preenchendo ou removendo valores).</a:t>
            </a:r>
          </a:p>
          <a:p>
            <a:pPr algn="ctr">
              <a:lnSpc>
                <a:spcPts val="5601"/>
              </a:lnSpc>
            </a:pPr>
            <a:r>
              <a:rPr lang="en-US" sz="4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Dados duplicados podem distorcer análises e modelos preditivos.</a:t>
            </a:r>
          </a:p>
          <a:p>
            <a:pPr algn="ctr">
              <a:lnSpc>
                <a:spcPts val="5601"/>
              </a:lnSpc>
            </a:pPr>
            <a:r>
              <a:rPr lang="en-US" sz="4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Mantém a qualidade e confiabilidade do dataset. Por isso foi decidido remover dados duplicados</a:t>
            </a:r>
          </a:p>
          <a:p>
            <a:pPr algn="ctr">
              <a:lnSpc>
                <a:spcPts val="5601"/>
              </a:lnSpc>
            </a:pPr>
          </a:p>
          <a:p>
            <a:pPr algn="ctr">
              <a:lnSpc>
                <a:spcPts val="5601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17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586139" y="2339974"/>
            <a:ext cx="91157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Normalização e Engenharia de características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194106"/>
            <a:ext cx="16230600" cy="616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2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Nessa etapa o objetivo é realizar algumas etapas essenciais da ciência de dados:</a:t>
            </a:r>
          </a:p>
          <a:p>
            <a:pPr algn="just" marL="604806" indent="-302403" lvl="1">
              <a:lnSpc>
                <a:spcPts val="4930"/>
              </a:lnSpc>
              <a:buAutoNum type="arabicPeriod" startAt="1"/>
            </a:pPr>
            <a:r>
              <a:rPr lang="en-US" sz="28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Criação de uma nota média para cada aluno com base em suas três notas.</a:t>
            </a:r>
          </a:p>
          <a:p>
            <a:pPr algn="just" marL="604806" indent="-302403" lvl="1">
              <a:lnSpc>
                <a:spcPts val="4930"/>
              </a:lnSpc>
              <a:buAutoNum type="arabicPeriod" startAt="1"/>
            </a:pPr>
            <a:r>
              <a:rPr lang="en-US" sz="28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Codificação de variáveis categóricas (como gênero e nível educacional dos pais) usando Label Encoding para facilitar o uso desses dados em modelos de aprendizado de máquina.</a:t>
            </a:r>
          </a:p>
          <a:p>
            <a:pPr algn="just" marL="604806" indent="-302403" lvl="1">
              <a:lnSpc>
                <a:spcPts val="4930"/>
              </a:lnSpc>
              <a:buAutoNum type="arabicPeriod" startAt="1"/>
            </a:pPr>
            <a:r>
              <a:rPr lang="en-US" sz="28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Normalização das notas utilizando </a:t>
            </a:r>
            <a:r>
              <a:rPr lang="en-US" b="true" sz="2801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StandardScaler</a:t>
            </a:r>
            <a:r>
              <a:rPr lang="en-US" sz="28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garantindo que todas tenham uma escala semelhante, o que melhora a performance de certos modelos estatísticos e de aprendizado de máquina.</a:t>
            </a:r>
          </a:p>
          <a:p>
            <a:pPr algn="just" marL="604806" indent="-302403" lvl="1">
              <a:lnSpc>
                <a:spcPts val="4930"/>
              </a:lnSpc>
              <a:buAutoNum type="arabicPeriod" startAt="1"/>
            </a:pPr>
            <a:r>
              <a:rPr lang="en-US" sz="28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Visualização dos dados antes e depois da normalização através de boxplots e histogramas, permitindo a comparação entre a distribuição original e normalizada.</a:t>
            </a:r>
          </a:p>
          <a:p>
            <a:pPr algn="just">
              <a:lnSpc>
                <a:spcPts val="4201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18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806518" y="3353909"/>
            <a:ext cx="13523277" cy="5324790"/>
          </a:xfrm>
          <a:custGeom>
            <a:avLst/>
            <a:gdLst/>
            <a:ahLst/>
            <a:cxnLst/>
            <a:rect r="r" b="b" t="t" l="l"/>
            <a:pathLst>
              <a:path h="5324790" w="13523277">
                <a:moveTo>
                  <a:pt x="0" y="0"/>
                </a:moveTo>
                <a:lnTo>
                  <a:pt x="13523277" y="0"/>
                </a:lnTo>
                <a:lnTo>
                  <a:pt x="13523277" y="5324791"/>
                </a:lnTo>
                <a:lnTo>
                  <a:pt x="0" y="5324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586139" y="2339974"/>
            <a:ext cx="91157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Normalização e Engenharia de características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19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982917" y="3095784"/>
            <a:ext cx="12318640" cy="6530169"/>
          </a:xfrm>
          <a:custGeom>
            <a:avLst/>
            <a:gdLst/>
            <a:ahLst/>
            <a:cxnLst/>
            <a:rect r="r" b="b" t="t" l="l"/>
            <a:pathLst>
              <a:path h="6530169" w="12318640">
                <a:moveTo>
                  <a:pt x="0" y="0"/>
                </a:moveTo>
                <a:lnTo>
                  <a:pt x="12318639" y="0"/>
                </a:lnTo>
                <a:lnTo>
                  <a:pt x="12318639" y="6530169"/>
                </a:lnTo>
                <a:lnTo>
                  <a:pt x="0" y="6530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" t="-607" r="-653" b="-1606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586139" y="2339974"/>
            <a:ext cx="91157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Normalização e Engenharia de características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34584" y="1033021"/>
            <a:ext cx="9343766" cy="38100"/>
            <a:chOff x="0" y="0"/>
            <a:chExt cx="12458355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2407519" cy="50800"/>
            </a:xfrm>
            <a:custGeom>
              <a:avLst/>
              <a:gdLst/>
              <a:ahLst/>
              <a:cxnLst/>
              <a:rect r="r" b="b" t="t" l="l"/>
              <a:pathLst>
                <a:path h="50800" w="12407519">
                  <a:moveTo>
                    <a:pt x="0" y="0"/>
                  </a:moveTo>
                  <a:lnTo>
                    <a:pt x="12407519" y="0"/>
                  </a:lnTo>
                  <a:lnTo>
                    <a:pt x="1240751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34584" y="9220200"/>
            <a:ext cx="9343766" cy="38100"/>
            <a:chOff x="0" y="0"/>
            <a:chExt cx="12458355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12407519" cy="50800"/>
            </a:xfrm>
            <a:custGeom>
              <a:avLst/>
              <a:gdLst/>
              <a:ahLst/>
              <a:cxnLst/>
              <a:rect r="r" b="b" t="t" l="l"/>
              <a:pathLst>
                <a:path h="50800" w="12407519">
                  <a:moveTo>
                    <a:pt x="0" y="0"/>
                  </a:moveTo>
                  <a:lnTo>
                    <a:pt x="12407519" y="0"/>
                  </a:lnTo>
                  <a:lnTo>
                    <a:pt x="1240751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34584" y="7608216"/>
            <a:ext cx="9343766" cy="38100"/>
            <a:chOff x="0" y="0"/>
            <a:chExt cx="12458355" cy="50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0"/>
              <a:ext cx="12407519" cy="50800"/>
            </a:xfrm>
            <a:custGeom>
              <a:avLst/>
              <a:gdLst/>
              <a:ahLst/>
              <a:cxnLst/>
              <a:rect r="r" b="b" t="t" l="l"/>
              <a:pathLst>
                <a:path h="50800" w="12407519">
                  <a:moveTo>
                    <a:pt x="0" y="0"/>
                  </a:moveTo>
                  <a:lnTo>
                    <a:pt x="12407519" y="0"/>
                  </a:lnTo>
                  <a:lnTo>
                    <a:pt x="1240751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934584" y="5953812"/>
            <a:ext cx="9343766" cy="38100"/>
            <a:chOff x="0" y="0"/>
            <a:chExt cx="12458355" cy="5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0"/>
              <a:ext cx="12407519" cy="50800"/>
            </a:xfrm>
            <a:custGeom>
              <a:avLst/>
              <a:gdLst/>
              <a:ahLst/>
              <a:cxnLst/>
              <a:rect r="r" b="b" t="t" l="l"/>
              <a:pathLst>
                <a:path h="50800" w="12407519">
                  <a:moveTo>
                    <a:pt x="0" y="0"/>
                  </a:moveTo>
                  <a:lnTo>
                    <a:pt x="12407519" y="0"/>
                  </a:lnTo>
                  <a:lnTo>
                    <a:pt x="1240751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934584" y="4288803"/>
            <a:ext cx="9343766" cy="38100"/>
            <a:chOff x="0" y="0"/>
            <a:chExt cx="12458355" cy="50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400" y="0"/>
              <a:ext cx="12407519" cy="50800"/>
            </a:xfrm>
            <a:custGeom>
              <a:avLst/>
              <a:gdLst/>
              <a:ahLst/>
              <a:cxnLst/>
              <a:rect r="r" b="b" t="t" l="l"/>
              <a:pathLst>
                <a:path h="50800" w="12407519">
                  <a:moveTo>
                    <a:pt x="0" y="0"/>
                  </a:moveTo>
                  <a:lnTo>
                    <a:pt x="12407519" y="0"/>
                  </a:lnTo>
                  <a:lnTo>
                    <a:pt x="1240751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34584" y="2645004"/>
            <a:ext cx="9343766" cy="38100"/>
            <a:chOff x="0" y="0"/>
            <a:chExt cx="12458355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0"/>
              <a:ext cx="12407519" cy="50800"/>
            </a:xfrm>
            <a:custGeom>
              <a:avLst/>
              <a:gdLst/>
              <a:ahLst/>
              <a:cxnLst/>
              <a:rect r="r" b="b" t="t" l="l"/>
              <a:pathLst>
                <a:path h="50800" w="12407519">
                  <a:moveTo>
                    <a:pt x="0" y="0"/>
                  </a:moveTo>
                  <a:lnTo>
                    <a:pt x="12407519" y="0"/>
                  </a:lnTo>
                  <a:lnTo>
                    <a:pt x="1240751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514350" y="3690055"/>
            <a:ext cx="7449272" cy="2726063"/>
          </a:xfrm>
          <a:custGeom>
            <a:avLst/>
            <a:gdLst/>
            <a:ahLst/>
            <a:cxnLst/>
            <a:rect r="r" b="b" t="t" l="l"/>
            <a:pathLst>
              <a:path h="2726063" w="7449272">
                <a:moveTo>
                  <a:pt x="0" y="0"/>
                </a:moveTo>
                <a:lnTo>
                  <a:pt x="7449272" y="0"/>
                </a:lnTo>
                <a:lnTo>
                  <a:pt x="7449272" y="2726063"/>
                </a:lnTo>
                <a:lnTo>
                  <a:pt x="0" y="2726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4435254"/>
            <a:ext cx="5243098" cy="1588897"/>
            <a:chOff x="0" y="0"/>
            <a:chExt cx="6990797" cy="21185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90797" cy="2118529"/>
            </a:xfrm>
            <a:custGeom>
              <a:avLst/>
              <a:gdLst/>
              <a:ahLst/>
              <a:cxnLst/>
              <a:rect r="r" b="b" t="t" l="l"/>
              <a:pathLst>
                <a:path h="2118529" w="6990797">
                  <a:moveTo>
                    <a:pt x="0" y="0"/>
                  </a:moveTo>
                  <a:lnTo>
                    <a:pt x="6990797" y="0"/>
                  </a:lnTo>
                  <a:lnTo>
                    <a:pt x="6990797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61925"/>
              <a:ext cx="6990797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FFFFFF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SUMÁRIO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40561" y="6292294"/>
            <a:ext cx="7418739" cy="863600"/>
            <a:chOff x="0" y="0"/>
            <a:chExt cx="9891652" cy="11514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891652" cy="1151467"/>
            </a:xfrm>
            <a:custGeom>
              <a:avLst/>
              <a:gdLst/>
              <a:ahLst/>
              <a:cxnLst/>
              <a:rect r="r" b="b" t="t" l="l"/>
              <a:pathLst>
                <a:path h="1151467" w="9891652">
                  <a:moveTo>
                    <a:pt x="0" y="0"/>
                  </a:moveTo>
                  <a:lnTo>
                    <a:pt x="9891652" y="0"/>
                  </a:lnTo>
                  <a:lnTo>
                    <a:pt x="9891652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9891652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4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Resultados  &amp; Discursão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40561" y="2983485"/>
            <a:ext cx="7418739" cy="935990"/>
            <a:chOff x="0" y="0"/>
            <a:chExt cx="9891652" cy="12479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891652" cy="1247987"/>
            </a:xfrm>
            <a:custGeom>
              <a:avLst/>
              <a:gdLst/>
              <a:ahLst/>
              <a:cxnLst/>
              <a:rect r="r" b="b" t="t" l="l"/>
              <a:pathLst>
                <a:path h="1247987" w="9891652">
                  <a:moveTo>
                    <a:pt x="0" y="0"/>
                  </a:moveTo>
                  <a:lnTo>
                    <a:pt x="9891652" y="0"/>
                  </a:lnTo>
                  <a:lnTo>
                    <a:pt x="9891652" y="1247987"/>
                  </a:lnTo>
                  <a:lnTo>
                    <a:pt x="0" y="12479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9891652" cy="13527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4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Materiais e Métodos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840561" y="4627284"/>
            <a:ext cx="7418739" cy="863600"/>
            <a:chOff x="0" y="0"/>
            <a:chExt cx="9891652" cy="11514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891652" cy="1151467"/>
            </a:xfrm>
            <a:custGeom>
              <a:avLst/>
              <a:gdLst/>
              <a:ahLst/>
              <a:cxnLst/>
              <a:rect r="r" b="b" t="t" l="l"/>
              <a:pathLst>
                <a:path h="1151467" w="9891652">
                  <a:moveTo>
                    <a:pt x="0" y="0"/>
                  </a:moveTo>
                  <a:lnTo>
                    <a:pt x="9891652" y="0"/>
                  </a:lnTo>
                  <a:lnTo>
                    <a:pt x="9891652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9891652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4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Metodologia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840561" y="7946698"/>
            <a:ext cx="7418739" cy="863600"/>
            <a:chOff x="0" y="0"/>
            <a:chExt cx="9891652" cy="115146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891652" cy="1151467"/>
            </a:xfrm>
            <a:custGeom>
              <a:avLst/>
              <a:gdLst/>
              <a:ahLst/>
              <a:cxnLst/>
              <a:rect r="r" b="b" t="t" l="l"/>
              <a:pathLst>
                <a:path h="1151467" w="9891652">
                  <a:moveTo>
                    <a:pt x="0" y="0"/>
                  </a:moveTo>
                  <a:lnTo>
                    <a:pt x="9891652" y="0"/>
                  </a:lnTo>
                  <a:lnTo>
                    <a:pt x="9891652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9891652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4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Conclusão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840561" y="1371502"/>
            <a:ext cx="7418739" cy="863600"/>
            <a:chOff x="0" y="0"/>
            <a:chExt cx="9891652" cy="11514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891652" cy="1151467"/>
            </a:xfrm>
            <a:custGeom>
              <a:avLst/>
              <a:gdLst/>
              <a:ahLst/>
              <a:cxnLst/>
              <a:rect r="r" b="b" t="t" l="l"/>
              <a:pathLst>
                <a:path h="1151467" w="9891652">
                  <a:moveTo>
                    <a:pt x="0" y="0"/>
                  </a:moveTo>
                  <a:lnTo>
                    <a:pt x="9891652" y="0"/>
                  </a:lnTo>
                  <a:lnTo>
                    <a:pt x="9891652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9891652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4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Introdução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49828" y="1358344"/>
            <a:ext cx="1487563" cy="863600"/>
            <a:chOff x="0" y="0"/>
            <a:chExt cx="1983417" cy="115146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83417" cy="1151467"/>
            </a:xfrm>
            <a:custGeom>
              <a:avLst/>
              <a:gdLst/>
              <a:ahLst/>
              <a:cxnLst/>
              <a:rect r="r" b="b" t="t" l="l"/>
              <a:pathLst>
                <a:path h="1151467" w="1983417">
                  <a:moveTo>
                    <a:pt x="0" y="0"/>
                  </a:moveTo>
                  <a:lnTo>
                    <a:pt x="1983417" y="0"/>
                  </a:lnTo>
                  <a:lnTo>
                    <a:pt x="1983417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04775"/>
              <a:ext cx="1983417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00"/>
                </a:lnSpc>
              </a:pPr>
              <a:r>
                <a:rPr lang="en-US" sz="49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149828" y="3010574"/>
            <a:ext cx="1487563" cy="863600"/>
            <a:chOff x="0" y="0"/>
            <a:chExt cx="1983417" cy="115146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983417" cy="1151467"/>
            </a:xfrm>
            <a:custGeom>
              <a:avLst/>
              <a:gdLst/>
              <a:ahLst/>
              <a:cxnLst/>
              <a:rect r="r" b="b" t="t" l="l"/>
              <a:pathLst>
                <a:path h="1151467" w="1983417">
                  <a:moveTo>
                    <a:pt x="0" y="0"/>
                  </a:moveTo>
                  <a:lnTo>
                    <a:pt x="1983417" y="0"/>
                  </a:lnTo>
                  <a:lnTo>
                    <a:pt x="1983417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04775"/>
              <a:ext cx="1983417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00"/>
                </a:lnSpc>
              </a:pPr>
              <a:r>
                <a:rPr lang="en-US" sz="49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149828" y="4637483"/>
            <a:ext cx="1487563" cy="863600"/>
            <a:chOff x="0" y="0"/>
            <a:chExt cx="1983417" cy="115146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83417" cy="1151467"/>
            </a:xfrm>
            <a:custGeom>
              <a:avLst/>
              <a:gdLst/>
              <a:ahLst/>
              <a:cxnLst/>
              <a:rect r="r" b="b" t="t" l="l"/>
              <a:pathLst>
                <a:path h="1151467" w="1983417">
                  <a:moveTo>
                    <a:pt x="0" y="0"/>
                  </a:moveTo>
                  <a:lnTo>
                    <a:pt x="1983417" y="0"/>
                  </a:lnTo>
                  <a:lnTo>
                    <a:pt x="1983417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04775"/>
              <a:ext cx="1983417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00"/>
                </a:lnSpc>
              </a:pPr>
              <a:r>
                <a:rPr lang="en-US" sz="49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149828" y="6292294"/>
            <a:ext cx="1487563" cy="863600"/>
            <a:chOff x="0" y="0"/>
            <a:chExt cx="1983417" cy="115146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83417" cy="1151467"/>
            </a:xfrm>
            <a:custGeom>
              <a:avLst/>
              <a:gdLst/>
              <a:ahLst/>
              <a:cxnLst/>
              <a:rect r="r" b="b" t="t" l="l"/>
              <a:pathLst>
                <a:path h="1151467" w="1983417">
                  <a:moveTo>
                    <a:pt x="0" y="0"/>
                  </a:moveTo>
                  <a:lnTo>
                    <a:pt x="1983417" y="0"/>
                  </a:lnTo>
                  <a:lnTo>
                    <a:pt x="1983417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04775"/>
              <a:ext cx="1983417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00"/>
                </a:lnSpc>
              </a:pPr>
              <a:r>
                <a:rPr lang="en-US" sz="49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04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149828" y="7946698"/>
            <a:ext cx="1487563" cy="863600"/>
            <a:chOff x="0" y="0"/>
            <a:chExt cx="1983417" cy="115146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83417" cy="1151467"/>
            </a:xfrm>
            <a:custGeom>
              <a:avLst/>
              <a:gdLst/>
              <a:ahLst/>
              <a:cxnLst/>
              <a:rect r="r" b="b" t="t" l="l"/>
              <a:pathLst>
                <a:path h="1151467" w="1983417">
                  <a:moveTo>
                    <a:pt x="0" y="0"/>
                  </a:moveTo>
                  <a:lnTo>
                    <a:pt x="1983417" y="0"/>
                  </a:lnTo>
                  <a:lnTo>
                    <a:pt x="1983417" y="1151467"/>
                  </a:lnTo>
                  <a:lnTo>
                    <a:pt x="0" y="1151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04775"/>
              <a:ext cx="1983417" cy="1256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00"/>
                </a:lnSpc>
              </a:pPr>
              <a:r>
                <a:rPr lang="en-US" sz="49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05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SUMÁRIO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61" id="61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64" id="64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20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586139" y="2339974"/>
            <a:ext cx="91157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Normalização e Engenharia de características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270306"/>
            <a:ext cx="16230600" cy="531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 que normalizar um DataFrame?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no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rmalização é importante porque:</a:t>
            </a:r>
          </a:p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ita que variáveis com escalas diferentes dominem a análise: Por exemplo, se um modelo de Machine Learning usa distância (como KNN ou regressão logística), variáveis com valores muito maiores podem influenciar mais do que outras.</a:t>
            </a:r>
          </a:p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Melhora a convergência de modelos baseados em gradiente, como redes neurais e regressão logística.</a:t>
            </a:r>
          </a:p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Ajuda a interpretar os dados mais facilmente, especialmente quando comparando diferentes características com escalas distintas.</a:t>
            </a:r>
          </a:p>
          <a:p>
            <a:pPr algn="just">
              <a:lnSpc>
                <a:spcPts val="4201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8566173"/>
            <a:ext cx="16230600" cy="115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1"/>
              </a:lnSpc>
            </a:pPr>
            <a:r>
              <a:rPr lang="en-US" sz="22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Neste caso, a normalização das notas faz com que todas fiquem dentro de uma mesma escala (distribuição com média 0 e desvio padrão 1), facilitando a análise e garantindo que nenhuma disciplina tenha um peso desproporcional no modelo.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43020" y="2339974"/>
            <a:ext cx="52019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Seleção de Características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3270306"/>
            <a:ext cx="16230600" cy="4781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sele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ção de características (feature selection) melhora a eficiência e a precisão do modelo porque:</a:t>
            </a:r>
          </a:p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Reduz a dimensionalidade, tornando o modelo mais rápido e menos propenso a overfitting.</a:t>
            </a:r>
          </a:p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Remove informações irrelevantes ou redundantes, melhorando a interpretabilidade dos resultados.</a:t>
            </a:r>
          </a:p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Evita viés e colinearidade, garantindo que o modelo aprenda padrões significativos e não relações artificiais entre variáveis.</a:t>
            </a:r>
          </a:p>
          <a:p>
            <a:pPr algn="just">
              <a:lnSpc>
                <a:spcPts val="4201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50671" y="2339974"/>
            <a:ext cx="27866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Experimentos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3270306"/>
            <a:ext cx="16230600" cy="318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Divisão dos Dados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garantir uma avaliação justa do modelo, os dados foram divididos em: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30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 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80% para treino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30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 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20% para teste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Essa separação foi feita com a função train_test_split() da biblioteca sklearn, garantindo que o modelo aprenda com um conjunto e seja testado em dados nunca vistos antes.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6804048"/>
            <a:ext cx="16230600" cy="264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Modelo Escolhido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00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 Regressor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foi utilizado por sua capacidade de lidar com dados complexos e capturar relações não-lineares entre variáveis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baseado em múltiplas árvores de decisão, reduzindo o risco de overfitting e melhorando a precisão das previsões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50671" y="2339974"/>
            <a:ext cx="27866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Experimentos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3270306"/>
            <a:ext cx="16230600" cy="264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985" indent="-323992" lvl="1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Treinamento do Modelo</a:t>
            </a: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modelo foi treinado com 100 árvores de decisão (n_estimators=100), garantindo um bom equilíbrio entre desempenho e tempo de execução.</a:t>
            </a:r>
          </a:p>
          <a:p>
            <a:pPr algn="just">
              <a:lnSpc>
                <a:spcPts val="4201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treinamento foi feito no conjunto de dados normalizado, com as variáveis categóricas transformadas via LabelEncoder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196679" y="2339974"/>
            <a:ext cx="18946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Avaliação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9719" y="3100809"/>
            <a:ext cx="38958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Métricas Utilizadas: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81402" y="3624049"/>
            <a:ext cx="1572519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 Médio Absoluto (MAE): Mede a diferença média entre as previsões e os valores reais. Quanto menor, melhor.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Coeficiente de Determinação (R²): Indica o quanto o modelo explica a variabilidade dos dados. Valores próximos de 1 indicam um bom ajuste.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113594" y="6291049"/>
            <a:ext cx="6384932" cy="2628921"/>
            <a:chOff x="0" y="0"/>
            <a:chExt cx="1681628" cy="69239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681628" cy="692391"/>
            </a:xfrm>
            <a:custGeom>
              <a:avLst/>
              <a:gdLst/>
              <a:ahLst/>
              <a:cxnLst/>
              <a:rect r="r" b="b" t="t" l="l"/>
              <a:pathLst>
                <a:path h="692391" w="1681628">
                  <a:moveTo>
                    <a:pt x="24251" y="0"/>
                  </a:moveTo>
                  <a:lnTo>
                    <a:pt x="1657378" y="0"/>
                  </a:lnTo>
                  <a:cubicBezTo>
                    <a:pt x="1663809" y="0"/>
                    <a:pt x="1669978" y="2555"/>
                    <a:pt x="1674525" y="7103"/>
                  </a:cubicBezTo>
                  <a:cubicBezTo>
                    <a:pt x="1679073" y="11651"/>
                    <a:pt x="1681628" y="17819"/>
                    <a:pt x="1681628" y="24251"/>
                  </a:cubicBezTo>
                  <a:lnTo>
                    <a:pt x="1681628" y="668140"/>
                  </a:lnTo>
                  <a:cubicBezTo>
                    <a:pt x="1681628" y="674572"/>
                    <a:pt x="1679073" y="680740"/>
                    <a:pt x="1674525" y="685288"/>
                  </a:cubicBezTo>
                  <a:cubicBezTo>
                    <a:pt x="1669978" y="689836"/>
                    <a:pt x="1663809" y="692391"/>
                    <a:pt x="1657378" y="692391"/>
                  </a:cubicBezTo>
                  <a:lnTo>
                    <a:pt x="24251" y="692391"/>
                  </a:lnTo>
                  <a:cubicBezTo>
                    <a:pt x="10857" y="692391"/>
                    <a:pt x="0" y="681533"/>
                    <a:pt x="0" y="668140"/>
                  </a:cubicBezTo>
                  <a:lnTo>
                    <a:pt x="0" y="24251"/>
                  </a:lnTo>
                  <a:cubicBezTo>
                    <a:pt x="0" y="17819"/>
                    <a:pt x="2555" y="11651"/>
                    <a:pt x="7103" y="7103"/>
                  </a:cubicBezTo>
                  <a:cubicBezTo>
                    <a:pt x="11651" y="2555"/>
                    <a:pt x="17819" y="0"/>
                    <a:pt x="24251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681628" cy="740016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291275" y="6450358"/>
            <a:ext cx="20295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MAE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0.81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789474" y="6291049"/>
            <a:ext cx="6384932" cy="2628921"/>
            <a:chOff x="0" y="0"/>
            <a:chExt cx="1681628" cy="69239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81628" cy="692391"/>
            </a:xfrm>
            <a:custGeom>
              <a:avLst/>
              <a:gdLst/>
              <a:ahLst/>
              <a:cxnLst/>
              <a:rect r="r" b="b" t="t" l="l"/>
              <a:pathLst>
                <a:path h="692391" w="1681628">
                  <a:moveTo>
                    <a:pt x="24251" y="0"/>
                  </a:moveTo>
                  <a:lnTo>
                    <a:pt x="1657378" y="0"/>
                  </a:lnTo>
                  <a:cubicBezTo>
                    <a:pt x="1663809" y="0"/>
                    <a:pt x="1669978" y="2555"/>
                    <a:pt x="1674525" y="7103"/>
                  </a:cubicBezTo>
                  <a:cubicBezTo>
                    <a:pt x="1679073" y="11651"/>
                    <a:pt x="1681628" y="17819"/>
                    <a:pt x="1681628" y="24251"/>
                  </a:cubicBezTo>
                  <a:lnTo>
                    <a:pt x="1681628" y="668140"/>
                  </a:lnTo>
                  <a:cubicBezTo>
                    <a:pt x="1681628" y="674572"/>
                    <a:pt x="1679073" y="680740"/>
                    <a:pt x="1674525" y="685288"/>
                  </a:cubicBezTo>
                  <a:cubicBezTo>
                    <a:pt x="1669978" y="689836"/>
                    <a:pt x="1663809" y="692391"/>
                    <a:pt x="1657378" y="692391"/>
                  </a:cubicBezTo>
                  <a:lnTo>
                    <a:pt x="24251" y="692391"/>
                  </a:lnTo>
                  <a:cubicBezTo>
                    <a:pt x="10857" y="692391"/>
                    <a:pt x="0" y="681533"/>
                    <a:pt x="0" y="668140"/>
                  </a:cubicBezTo>
                  <a:lnTo>
                    <a:pt x="0" y="24251"/>
                  </a:lnTo>
                  <a:cubicBezTo>
                    <a:pt x="0" y="17819"/>
                    <a:pt x="2555" y="11651"/>
                    <a:pt x="7103" y="7103"/>
                  </a:cubicBezTo>
                  <a:cubicBezTo>
                    <a:pt x="11651" y="2555"/>
                    <a:pt x="17819" y="0"/>
                    <a:pt x="24251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681628" cy="740016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216219" y="6450358"/>
            <a:ext cx="153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R²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0.03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63914" y="7303481"/>
            <a:ext cx="5109202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indica a diferença média entre as previsões e os valores reais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427339" y="7065356"/>
            <a:ext cx="5109202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 negativo indica que o modelo não conseguiu explicar a variabilidade dos dados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4248280" y="5147056"/>
            <a:ext cx="10103864" cy="4572673"/>
          </a:xfrm>
          <a:custGeom>
            <a:avLst/>
            <a:gdLst/>
            <a:ahLst/>
            <a:cxnLst/>
            <a:rect r="r" b="b" t="t" l="l"/>
            <a:pathLst>
              <a:path h="4572673" w="10103864">
                <a:moveTo>
                  <a:pt x="0" y="0"/>
                </a:moveTo>
                <a:lnTo>
                  <a:pt x="10103864" y="0"/>
                </a:lnTo>
                <a:lnTo>
                  <a:pt x="10103864" y="4572673"/>
                </a:lnTo>
                <a:lnTo>
                  <a:pt x="0" y="4572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3" t="-29511" r="-23743" b="-3688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196679" y="2339974"/>
            <a:ext cx="18946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Avaliação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5190" y="2795016"/>
            <a:ext cx="43173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Análise do resultados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7613" y="3318256"/>
            <a:ext cx="1572519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MAE é relativamente baixo, sugerindo que os erros individuais não são grandes.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R² negativo indica que o modelo não conseguiu capturar bem a relação entre as variáveis preditoras e o desempenho acadêmico.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45912" y="694789"/>
            <a:ext cx="12346958" cy="1588897"/>
            <a:chOff x="0" y="0"/>
            <a:chExt cx="16462611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62611" cy="2118529"/>
            </a:xfrm>
            <a:custGeom>
              <a:avLst/>
              <a:gdLst/>
              <a:ahLst/>
              <a:cxnLst/>
              <a:rect r="r" b="b" t="t" l="l"/>
              <a:pathLst>
                <a:path h="2118529" w="16462611">
                  <a:moveTo>
                    <a:pt x="0" y="0"/>
                  </a:moveTo>
                  <a:lnTo>
                    <a:pt x="16462611" y="0"/>
                  </a:lnTo>
                  <a:lnTo>
                    <a:pt x="16462611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6462611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RESULTADOS E DISCUSSÕES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RESULTADOS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26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93640" y="2496295"/>
            <a:ext cx="16230600" cy="6606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2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Coleta e pré-processamento: Remoção de valores ausentes, normalização de variáveis e seleção de atributos.</a:t>
            </a:r>
          </a:p>
          <a:p>
            <a:pPr algn="just">
              <a:lnSpc>
                <a:spcPts val="5282"/>
              </a:lnSpc>
            </a:pPr>
          </a:p>
          <a:p>
            <a:pPr algn="just">
              <a:lnSpc>
                <a:spcPts val="5282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Análise exploratória: Distribuição de variáveis, detecção de outliers e análise de correlação entre features.</a:t>
            </a:r>
          </a:p>
          <a:p>
            <a:pPr algn="just">
              <a:lnSpc>
                <a:spcPts val="5282"/>
              </a:lnSpc>
            </a:pPr>
          </a:p>
          <a:p>
            <a:pPr algn="just">
              <a:lnSpc>
                <a:spcPts val="5282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Modelagem: Teste de diferentes algoritmos, comparação de métricas como acurácia e F1-score.</a:t>
            </a:r>
          </a:p>
          <a:p>
            <a:pPr algn="just">
              <a:lnSpc>
                <a:spcPts val="5282"/>
              </a:lnSpc>
            </a:pPr>
          </a:p>
          <a:p>
            <a:pPr algn="just">
              <a:lnSpc>
                <a:spcPts val="5282"/>
              </a:lnSpc>
            </a:pPr>
            <a:r>
              <a:rPr lang="en-US" sz="3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Avaliação: Desempenho do modelo em dados de teste, limitações e melhorias possíveis.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45912" y="694789"/>
            <a:ext cx="12346958" cy="1588897"/>
            <a:chOff x="0" y="0"/>
            <a:chExt cx="16462611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62611" cy="2118529"/>
            </a:xfrm>
            <a:custGeom>
              <a:avLst/>
              <a:gdLst/>
              <a:ahLst/>
              <a:cxnLst/>
              <a:rect r="r" b="b" t="t" l="l"/>
              <a:pathLst>
                <a:path h="2118529" w="16462611">
                  <a:moveTo>
                    <a:pt x="0" y="0"/>
                  </a:moveTo>
                  <a:lnTo>
                    <a:pt x="16462611" y="0"/>
                  </a:lnTo>
                  <a:lnTo>
                    <a:pt x="16462611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6462611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RESULTADOS E DISCUSSÕES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RESULTADOS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27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93640" y="2486770"/>
            <a:ext cx="16365660" cy="599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6"/>
              </a:lnSpc>
            </a:pPr>
            <a:r>
              <a:rPr lang="en-US" sz="30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nível educacional dos pais é o maior fator para as maiores notas dos alunos, seguido pela variável de raça/etnia.</a:t>
            </a:r>
          </a:p>
          <a:p>
            <a:pPr algn="just">
              <a:lnSpc>
                <a:spcPts val="5326"/>
              </a:lnSpc>
            </a:pPr>
          </a:p>
          <a:p>
            <a:pPr algn="just">
              <a:lnSpc>
                <a:spcPts val="5326"/>
              </a:lnSpc>
            </a:pPr>
            <a:r>
              <a:rPr lang="en-US" sz="30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variável de raça/etnia não define que alguma raça é superior a outra, porém mostra que algumas raças/etnias estão ligadas a níveis educacionais e isso influencia as maiores médias dos alunos.</a:t>
            </a:r>
          </a:p>
          <a:p>
            <a:pPr algn="just">
              <a:lnSpc>
                <a:spcPts val="5326"/>
              </a:lnSpc>
            </a:pPr>
          </a:p>
          <a:p>
            <a:pPr algn="just">
              <a:lnSpc>
                <a:spcPts val="5326"/>
              </a:lnSpc>
            </a:pPr>
            <a:r>
              <a:rPr lang="en-US" sz="30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gênero é a variável menos influente na relação das maiores notas dos alunos.</a:t>
            </a:r>
          </a:p>
          <a:p>
            <a:pPr algn="just">
              <a:lnSpc>
                <a:spcPts val="5326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CONCLUSÃO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28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923925"/>
            <a:ext cx="698943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4AAD"/>
                </a:solidFill>
                <a:latin typeface="TT Rounds Neue Bold"/>
                <a:ea typeface="TT Rounds Neue Bold"/>
                <a:cs typeface="TT Rounds Neue Bold"/>
                <a:sym typeface="TT Rounds Neue Bold"/>
              </a:rPr>
              <a:t>CONCLUSÃO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0780" y="1883147"/>
            <a:ext cx="161064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Objetivos Atingidos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09023" y="2620301"/>
            <a:ext cx="5231990" cy="3218561"/>
            <a:chOff x="0" y="0"/>
            <a:chExt cx="1377973" cy="8476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77973" cy="847687"/>
            </a:xfrm>
            <a:custGeom>
              <a:avLst/>
              <a:gdLst/>
              <a:ahLst/>
              <a:cxnLst/>
              <a:rect r="r" b="b" t="t" l="l"/>
              <a:pathLst>
                <a:path h="847687" w="1377973">
                  <a:moveTo>
                    <a:pt x="29595" y="0"/>
                  </a:moveTo>
                  <a:lnTo>
                    <a:pt x="1348378" y="0"/>
                  </a:lnTo>
                  <a:cubicBezTo>
                    <a:pt x="1356227" y="0"/>
                    <a:pt x="1363755" y="3118"/>
                    <a:pt x="1369305" y="8668"/>
                  </a:cubicBezTo>
                  <a:cubicBezTo>
                    <a:pt x="1374855" y="14218"/>
                    <a:pt x="1377973" y="21746"/>
                    <a:pt x="1377973" y="29595"/>
                  </a:cubicBezTo>
                  <a:lnTo>
                    <a:pt x="1377973" y="818092"/>
                  </a:lnTo>
                  <a:cubicBezTo>
                    <a:pt x="1377973" y="825941"/>
                    <a:pt x="1374855" y="833469"/>
                    <a:pt x="1369305" y="839019"/>
                  </a:cubicBezTo>
                  <a:cubicBezTo>
                    <a:pt x="1363755" y="844569"/>
                    <a:pt x="1356227" y="847687"/>
                    <a:pt x="1348378" y="847687"/>
                  </a:cubicBezTo>
                  <a:lnTo>
                    <a:pt x="29595" y="847687"/>
                  </a:lnTo>
                  <a:cubicBezTo>
                    <a:pt x="21746" y="847687"/>
                    <a:pt x="14218" y="844569"/>
                    <a:pt x="8668" y="839019"/>
                  </a:cubicBezTo>
                  <a:cubicBezTo>
                    <a:pt x="3118" y="833469"/>
                    <a:pt x="0" y="825941"/>
                    <a:pt x="0" y="818092"/>
                  </a:cubicBezTo>
                  <a:lnTo>
                    <a:pt x="0" y="29595"/>
                  </a:lnTo>
                  <a:cubicBezTo>
                    <a:pt x="0" y="21746"/>
                    <a:pt x="3118" y="14218"/>
                    <a:pt x="8668" y="8668"/>
                  </a:cubicBezTo>
                  <a:cubicBezTo>
                    <a:pt x="14218" y="3118"/>
                    <a:pt x="21746" y="0"/>
                    <a:pt x="29595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377973" cy="89531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Identificação de padrões de desempenho: 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 análise exploratória revelou tendências e comportamentos no rendimento acadêmico.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.</a:t>
              </a:r>
            </a:p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726813" y="2620301"/>
            <a:ext cx="5232082" cy="3218561"/>
            <a:chOff x="0" y="0"/>
            <a:chExt cx="1377997" cy="8476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77997" cy="847687"/>
            </a:xfrm>
            <a:custGeom>
              <a:avLst/>
              <a:gdLst/>
              <a:ahLst/>
              <a:cxnLst/>
              <a:rect r="r" b="b" t="t" l="l"/>
              <a:pathLst>
                <a:path h="847687" w="1377997">
                  <a:moveTo>
                    <a:pt x="29594" y="0"/>
                  </a:moveTo>
                  <a:lnTo>
                    <a:pt x="1348403" y="0"/>
                  </a:lnTo>
                  <a:cubicBezTo>
                    <a:pt x="1364747" y="0"/>
                    <a:pt x="1377997" y="13250"/>
                    <a:pt x="1377997" y="29594"/>
                  </a:cubicBezTo>
                  <a:lnTo>
                    <a:pt x="1377997" y="818093"/>
                  </a:lnTo>
                  <a:cubicBezTo>
                    <a:pt x="1377997" y="834437"/>
                    <a:pt x="1364747" y="847687"/>
                    <a:pt x="1348403" y="847687"/>
                  </a:cubicBezTo>
                  <a:lnTo>
                    <a:pt x="29594" y="847687"/>
                  </a:lnTo>
                  <a:cubicBezTo>
                    <a:pt x="13250" y="847687"/>
                    <a:pt x="0" y="834437"/>
                    <a:pt x="0" y="818093"/>
                  </a:cubicBezTo>
                  <a:lnTo>
                    <a:pt x="0" y="29594"/>
                  </a:lnTo>
                  <a:cubicBezTo>
                    <a:pt x="0" y="13250"/>
                    <a:pt x="13250" y="0"/>
                    <a:pt x="29594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377997" cy="88578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Relação entre fatores socioeconômicos e desempenho: </a:t>
              </a:r>
              <a:r>
                <a:rPr lang="en-US" sz="22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Análises correlacionais confirmaram essa influência.</a:t>
              </a:r>
            </a:p>
            <a:p>
              <a:pPr algn="ctr" marL="0" indent="0" lvl="0">
                <a:lnSpc>
                  <a:spcPts val="308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30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643834" y="2620301"/>
            <a:ext cx="5232082" cy="3218561"/>
            <a:chOff x="0" y="0"/>
            <a:chExt cx="1377997" cy="84768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77997" cy="847687"/>
            </a:xfrm>
            <a:custGeom>
              <a:avLst/>
              <a:gdLst/>
              <a:ahLst/>
              <a:cxnLst/>
              <a:rect r="r" b="b" t="t" l="l"/>
              <a:pathLst>
                <a:path h="847687" w="1377997">
                  <a:moveTo>
                    <a:pt x="29594" y="0"/>
                  </a:moveTo>
                  <a:lnTo>
                    <a:pt x="1348403" y="0"/>
                  </a:lnTo>
                  <a:cubicBezTo>
                    <a:pt x="1364747" y="0"/>
                    <a:pt x="1377997" y="13250"/>
                    <a:pt x="1377997" y="29594"/>
                  </a:cubicBezTo>
                  <a:lnTo>
                    <a:pt x="1377997" y="818093"/>
                  </a:lnTo>
                  <a:cubicBezTo>
                    <a:pt x="1377997" y="834437"/>
                    <a:pt x="1364747" y="847687"/>
                    <a:pt x="1348403" y="847687"/>
                  </a:cubicBezTo>
                  <a:lnTo>
                    <a:pt x="29594" y="847687"/>
                  </a:lnTo>
                  <a:cubicBezTo>
                    <a:pt x="13250" y="847687"/>
                    <a:pt x="0" y="834437"/>
                    <a:pt x="0" y="818093"/>
                  </a:cubicBezTo>
                  <a:lnTo>
                    <a:pt x="0" y="29594"/>
                  </a:lnTo>
                  <a:cubicBezTo>
                    <a:pt x="0" y="13250"/>
                    <a:pt x="13250" y="0"/>
                    <a:pt x="29594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377997" cy="89531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Segmentação de alunos: 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Técnicas de mineração de dados, como clustering, agruparam alunos com características semelhantes.</a:t>
              </a:r>
            </a:p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726905" y="6067462"/>
            <a:ext cx="5231990" cy="3580098"/>
            <a:chOff x="0" y="0"/>
            <a:chExt cx="1377973" cy="94290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77973" cy="942907"/>
            </a:xfrm>
            <a:custGeom>
              <a:avLst/>
              <a:gdLst/>
              <a:ahLst/>
              <a:cxnLst/>
              <a:rect r="r" b="b" t="t" l="l"/>
              <a:pathLst>
                <a:path h="942907" w="1377973">
                  <a:moveTo>
                    <a:pt x="29595" y="0"/>
                  </a:moveTo>
                  <a:lnTo>
                    <a:pt x="1348378" y="0"/>
                  </a:lnTo>
                  <a:cubicBezTo>
                    <a:pt x="1356227" y="0"/>
                    <a:pt x="1363755" y="3118"/>
                    <a:pt x="1369305" y="8668"/>
                  </a:cubicBezTo>
                  <a:cubicBezTo>
                    <a:pt x="1374855" y="14218"/>
                    <a:pt x="1377973" y="21746"/>
                    <a:pt x="1377973" y="29595"/>
                  </a:cubicBezTo>
                  <a:lnTo>
                    <a:pt x="1377973" y="913312"/>
                  </a:lnTo>
                  <a:cubicBezTo>
                    <a:pt x="1377973" y="921161"/>
                    <a:pt x="1374855" y="928688"/>
                    <a:pt x="1369305" y="934239"/>
                  </a:cubicBezTo>
                  <a:cubicBezTo>
                    <a:pt x="1363755" y="939789"/>
                    <a:pt x="1356227" y="942907"/>
                    <a:pt x="1348378" y="942907"/>
                  </a:cubicBezTo>
                  <a:lnTo>
                    <a:pt x="29595" y="942907"/>
                  </a:lnTo>
                  <a:cubicBezTo>
                    <a:pt x="21746" y="942907"/>
                    <a:pt x="14218" y="939789"/>
                    <a:pt x="8668" y="934239"/>
                  </a:cubicBezTo>
                  <a:cubicBezTo>
                    <a:pt x="3118" y="928688"/>
                    <a:pt x="0" y="921161"/>
                    <a:pt x="0" y="913312"/>
                  </a:cubicBezTo>
                  <a:lnTo>
                    <a:pt x="0" y="29595"/>
                  </a:lnTo>
                  <a:cubicBezTo>
                    <a:pt x="0" y="21746"/>
                    <a:pt x="3118" y="14218"/>
                    <a:pt x="8668" y="8668"/>
                  </a:cubicBezTo>
                  <a:cubicBezTo>
                    <a:pt x="14218" y="3118"/>
                    <a:pt x="21746" y="0"/>
                    <a:pt x="29595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1377973" cy="99053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Desenvolver modelos preditivos para estimar o desempenho dos alunos: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Algoritmos de regressão e classificação foram aplicados para estimar o desempenho acadêmico.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 </a:t>
              </a:r>
            </a:p>
            <a:p>
              <a:pPr algn="ctr" marL="0" indent="0" lvl="0">
                <a:lnSpc>
                  <a:spcPts val="308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6012" y="2780462"/>
            <a:ext cx="1155512" cy="1137465"/>
            <a:chOff x="0" y="0"/>
            <a:chExt cx="1540683" cy="15166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683" cy="1516621"/>
            </a:xfrm>
            <a:custGeom>
              <a:avLst/>
              <a:gdLst/>
              <a:ahLst/>
              <a:cxnLst/>
              <a:rect r="r" b="b" t="t" l="l"/>
              <a:pathLst>
                <a:path h="1516621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516621"/>
                  </a:lnTo>
                  <a:lnTo>
                    <a:pt x="0" y="1516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540683" cy="1640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539"/>
                </a:lnSpc>
              </a:pPr>
              <a:r>
                <a:rPr lang="en-US" sz="60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08733" y="2780462"/>
            <a:ext cx="1155512" cy="1137465"/>
            <a:chOff x="0" y="0"/>
            <a:chExt cx="1540683" cy="15166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0683" cy="1516621"/>
            </a:xfrm>
            <a:custGeom>
              <a:avLst/>
              <a:gdLst/>
              <a:ahLst/>
              <a:cxnLst/>
              <a:rect r="r" b="b" t="t" l="l"/>
              <a:pathLst>
                <a:path h="1516621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516621"/>
                  </a:lnTo>
                  <a:lnTo>
                    <a:pt x="0" y="1516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540683" cy="1640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539"/>
                </a:lnSpc>
              </a:pPr>
              <a:r>
                <a:rPr lang="en-US" sz="60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74479" y="2780462"/>
            <a:ext cx="1155512" cy="1137465"/>
            <a:chOff x="0" y="0"/>
            <a:chExt cx="1540683" cy="15166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0683" cy="1516621"/>
            </a:xfrm>
            <a:custGeom>
              <a:avLst/>
              <a:gdLst/>
              <a:ahLst/>
              <a:cxnLst/>
              <a:rect r="r" b="b" t="t" l="l"/>
              <a:pathLst>
                <a:path h="1516621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516621"/>
                  </a:lnTo>
                  <a:lnTo>
                    <a:pt x="0" y="1516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540683" cy="1640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539"/>
                </a:lnSpc>
              </a:pPr>
              <a:r>
                <a:rPr lang="en-US" sz="60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29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08442"/>
            <a:ext cx="4890135" cy="3437223"/>
            <a:chOff x="0" y="0"/>
            <a:chExt cx="1287937" cy="90527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87937" cy="905277"/>
            </a:xfrm>
            <a:custGeom>
              <a:avLst/>
              <a:gdLst/>
              <a:ahLst/>
              <a:cxnLst/>
              <a:rect r="r" b="b" t="t" l="l"/>
              <a:pathLst>
                <a:path h="905277" w="1287937">
                  <a:moveTo>
                    <a:pt x="31663" y="0"/>
                  </a:moveTo>
                  <a:lnTo>
                    <a:pt x="1256273" y="0"/>
                  </a:lnTo>
                  <a:cubicBezTo>
                    <a:pt x="1264671" y="0"/>
                    <a:pt x="1272725" y="3336"/>
                    <a:pt x="1278663" y="9274"/>
                  </a:cubicBezTo>
                  <a:cubicBezTo>
                    <a:pt x="1284601" y="15212"/>
                    <a:pt x="1287937" y="23266"/>
                    <a:pt x="1287937" y="31663"/>
                  </a:cubicBezTo>
                  <a:lnTo>
                    <a:pt x="1287937" y="873614"/>
                  </a:lnTo>
                  <a:cubicBezTo>
                    <a:pt x="1287937" y="882011"/>
                    <a:pt x="1284601" y="890065"/>
                    <a:pt x="1278663" y="896003"/>
                  </a:cubicBezTo>
                  <a:cubicBezTo>
                    <a:pt x="1272725" y="901941"/>
                    <a:pt x="1264671" y="905277"/>
                    <a:pt x="1256273" y="905277"/>
                  </a:cubicBezTo>
                  <a:lnTo>
                    <a:pt x="31663" y="905277"/>
                  </a:lnTo>
                  <a:cubicBezTo>
                    <a:pt x="23266" y="905277"/>
                    <a:pt x="15212" y="901941"/>
                    <a:pt x="9274" y="896003"/>
                  </a:cubicBezTo>
                  <a:cubicBezTo>
                    <a:pt x="3336" y="890065"/>
                    <a:pt x="0" y="882011"/>
                    <a:pt x="0" y="873614"/>
                  </a:cubicBezTo>
                  <a:lnTo>
                    <a:pt x="0" y="31663"/>
                  </a:lnTo>
                  <a:cubicBezTo>
                    <a:pt x="0" y="23266"/>
                    <a:pt x="3336" y="15212"/>
                    <a:pt x="9274" y="9274"/>
                  </a:cubicBezTo>
                  <a:cubicBezTo>
                    <a:pt x="15212" y="3336"/>
                    <a:pt x="23266" y="0"/>
                    <a:pt x="31663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287937" cy="95290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 dataset utilizado possui um número limitado de variáveis, o que restringe a análise de outros fatores externos (como métodos de ensino e ambiente escolar)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541422" y="4108442"/>
            <a:ext cx="4890135" cy="3437223"/>
            <a:chOff x="0" y="0"/>
            <a:chExt cx="1287937" cy="90527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87937" cy="905277"/>
            </a:xfrm>
            <a:custGeom>
              <a:avLst/>
              <a:gdLst/>
              <a:ahLst/>
              <a:cxnLst/>
              <a:rect r="r" b="b" t="t" l="l"/>
              <a:pathLst>
                <a:path h="905277" w="1287937">
                  <a:moveTo>
                    <a:pt x="31663" y="0"/>
                  </a:moveTo>
                  <a:lnTo>
                    <a:pt x="1256273" y="0"/>
                  </a:lnTo>
                  <a:cubicBezTo>
                    <a:pt x="1264671" y="0"/>
                    <a:pt x="1272725" y="3336"/>
                    <a:pt x="1278663" y="9274"/>
                  </a:cubicBezTo>
                  <a:cubicBezTo>
                    <a:pt x="1284601" y="15212"/>
                    <a:pt x="1287937" y="23266"/>
                    <a:pt x="1287937" y="31663"/>
                  </a:cubicBezTo>
                  <a:lnTo>
                    <a:pt x="1287937" y="873614"/>
                  </a:lnTo>
                  <a:cubicBezTo>
                    <a:pt x="1287937" y="882011"/>
                    <a:pt x="1284601" y="890065"/>
                    <a:pt x="1278663" y="896003"/>
                  </a:cubicBezTo>
                  <a:cubicBezTo>
                    <a:pt x="1272725" y="901941"/>
                    <a:pt x="1264671" y="905277"/>
                    <a:pt x="1256273" y="905277"/>
                  </a:cubicBezTo>
                  <a:lnTo>
                    <a:pt x="31663" y="905277"/>
                  </a:lnTo>
                  <a:cubicBezTo>
                    <a:pt x="23266" y="905277"/>
                    <a:pt x="15212" y="901941"/>
                    <a:pt x="9274" y="896003"/>
                  </a:cubicBezTo>
                  <a:cubicBezTo>
                    <a:pt x="3336" y="890065"/>
                    <a:pt x="0" y="882011"/>
                    <a:pt x="0" y="873614"/>
                  </a:cubicBezTo>
                  <a:lnTo>
                    <a:pt x="0" y="31663"/>
                  </a:lnTo>
                  <a:cubicBezTo>
                    <a:pt x="0" y="23266"/>
                    <a:pt x="3336" y="15212"/>
                    <a:pt x="9274" y="9274"/>
                  </a:cubicBezTo>
                  <a:cubicBezTo>
                    <a:pt x="15212" y="3336"/>
                    <a:pt x="23266" y="0"/>
                    <a:pt x="31663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87937" cy="95290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 pesquisa se baseou em um conjunto de dados específico, o que pode limitar a generalização dos resultados para outras populações estudantis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307250" y="4108442"/>
            <a:ext cx="4889970" cy="3437223"/>
            <a:chOff x="0" y="0"/>
            <a:chExt cx="1287893" cy="90527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87893" cy="905277"/>
            </a:xfrm>
            <a:custGeom>
              <a:avLst/>
              <a:gdLst/>
              <a:ahLst/>
              <a:cxnLst/>
              <a:rect r="r" b="b" t="t" l="l"/>
              <a:pathLst>
                <a:path h="905277" w="1287893">
                  <a:moveTo>
                    <a:pt x="31664" y="0"/>
                  </a:moveTo>
                  <a:lnTo>
                    <a:pt x="1256229" y="0"/>
                  </a:lnTo>
                  <a:cubicBezTo>
                    <a:pt x="1264627" y="0"/>
                    <a:pt x="1272681" y="3336"/>
                    <a:pt x="1278619" y="9274"/>
                  </a:cubicBezTo>
                  <a:cubicBezTo>
                    <a:pt x="1284557" y="15213"/>
                    <a:pt x="1287893" y="23267"/>
                    <a:pt x="1287893" y="31664"/>
                  </a:cubicBezTo>
                  <a:lnTo>
                    <a:pt x="1287893" y="873612"/>
                  </a:lnTo>
                  <a:cubicBezTo>
                    <a:pt x="1287893" y="882010"/>
                    <a:pt x="1284557" y="890064"/>
                    <a:pt x="1278619" y="896003"/>
                  </a:cubicBezTo>
                  <a:cubicBezTo>
                    <a:pt x="1272681" y="901941"/>
                    <a:pt x="1264627" y="905277"/>
                    <a:pt x="1256229" y="905277"/>
                  </a:cubicBezTo>
                  <a:lnTo>
                    <a:pt x="31664" y="905277"/>
                  </a:lnTo>
                  <a:cubicBezTo>
                    <a:pt x="23267" y="905277"/>
                    <a:pt x="15213" y="901941"/>
                    <a:pt x="9274" y="896003"/>
                  </a:cubicBezTo>
                  <a:cubicBezTo>
                    <a:pt x="3336" y="890064"/>
                    <a:pt x="0" y="882010"/>
                    <a:pt x="0" y="873612"/>
                  </a:cubicBezTo>
                  <a:lnTo>
                    <a:pt x="0" y="31664"/>
                  </a:lnTo>
                  <a:cubicBezTo>
                    <a:pt x="0" y="23267"/>
                    <a:pt x="3336" y="15213"/>
                    <a:pt x="9274" y="9274"/>
                  </a:cubicBezTo>
                  <a:cubicBezTo>
                    <a:pt x="15213" y="3336"/>
                    <a:pt x="23267" y="0"/>
                    <a:pt x="31664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287893" cy="95290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 modelo de machine learning utilizado, embora eficiente, poderia ser comparado com outros modelos mais avançados para verificar possíveis melhorias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5331747" y="911644"/>
            <a:ext cx="1670743" cy="1751762"/>
          </a:xfrm>
          <a:custGeom>
            <a:avLst/>
            <a:gdLst/>
            <a:ahLst/>
            <a:cxnLst/>
            <a:rect r="r" b="b" t="t" l="l"/>
            <a:pathLst>
              <a:path h="1751762" w="1670743">
                <a:moveTo>
                  <a:pt x="0" y="0"/>
                </a:moveTo>
                <a:lnTo>
                  <a:pt x="1670743" y="0"/>
                </a:lnTo>
                <a:lnTo>
                  <a:pt x="1670743" y="1751762"/>
                </a:lnTo>
                <a:lnTo>
                  <a:pt x="0" y="1751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028700" y="923925"/>
            <a:ext cx="698943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4AAD"/>
                </a:solidFill>
                <a:latin typeface="TT Rounds Neue Bold"/>
                <a:ea typeface="TT Rounds Neue Bold"/>
                <a:cs typeface="TT Rounds Neue Bold"/>
                <a:sym typeface="TT Rounds Neue Bold"/>
              </a:rPr>
              <a:t>CONCLUSÃO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90780" y="1883147"/>
            <a:ext cx="161064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Limtações do trabalho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2754" y="1805992"/>
            <a:ext cx="8342491" cy="1377949"/>
            <a:chOff x="0" y="0"/>
            <a:chExt cx="11123321" cy="1837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23321" cy="1837265"/>
            </a:xfrm>
            <a:custGeom>
              <a:avLst/>
              <a:gdLst/>
              <a:ahLst/>
              <a:cxnLst/>
              <a:rect r="r" b="b" t="t" l="l"/>
              <a:pathLst>
                <a:path h="1837265" w="11123321">
                  <a:moveTo>
                    <a:pt x="0" y="0"/>
                  </a:moveTo>
                  <a:lnTo>
                    <a:pt x="11123321" y="0"/>
                  </a:lnTo>
                  <a:lnTo>
                    <a:pt x="11123321" y="1837265"/>
                  </a:lnTo>
                  <a:lnTo>
                    <a:pt x="0" y="183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1123321" cy="19991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INTRODUÇÃO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INTRODUÇÃO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81657" y="3741750"/>
            <a:ext cx="15524685" cy="791923"/>
            <a:chOff x="0" y="0"/>
            <a:chExt cx="20699580" cy="10558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699580" cy="1055898"/>
            </a:xfrm>
            <a:custGeom>
              <a:avLst/>
              <a:gdLst/>
              <a:ahLst/>
              <a:cxnLst/>
              <a:rect r="r" b="b" t="t" l="l"/>
              <a:pathLst>
                <a:path h="1055898" w="20699580">
                  <a:moveTo>
                    <a:pt x="0" y="0"/>
                  </a:moveTo>
                  <a:lnTo>
                    <a:pt x="20699580" y="0"/>
                  </a:lnTo>
                  <a:lnTo>
                    <a:pt x="20699580" y="1055898"/>
                  </a:lnTo>
                  <a:lnTo>
                    <a:pt x="0" y="10558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20699580" cy="1132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5598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Como melhorar o desempenho acadêmico entre os alunos?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81658" y="4657498"/>
            <a:ext cx="15524685" cy="745109"/>
            <a:chOff x="0" y="0"/>
            <a:chExt cx="20699580" cy="9934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699580" cy="993479"/>
            </a:xfrm>
            <a:custGeom>
              <a:avLst/>
              <a:gdLst/>
              <a:ahLst/>
              <a:cxnLst/>
              <a:rect r="r" b="b" t="t" l="l"/>
              <a:pathLst>
                <a:path h="993479" w="20699580">
                  <a:moveTo>
                    <a:pt x="0" y="0"/>
                  </a:moveTo>
                  <a:lnTo>
                    <a:pt x="20699580" y="0"/>
                  </a:lnTo>
                  <a:lnTo>
                    <a:pt x="20699580" y="993479"/>
                  </a:lnTo>
                  <a:lnTo>
                    <a:pt x="0" y="9934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20699580" cy="10696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5598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Quais variáveis impactam mais ?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81657" y="5606918"/>
            <a:ext cx="15524685" cy="769413"/>
            <a:chOff x="0" y="0"/>
            <a:chExt cx="20699580" cy="102588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699580" cy="1025884"/>
            </a:xfrm>
            <a:custGeom>
              <a:avLst/>
              <a:gdLst/>
              <a:ahLst/>
              <a:cxnLst/>
              <a:rect r="r" b="b" t="t" l="l"/>
              <a:pathLst>
                <a:path h="1025884" w="20699580">
                  <a:moveTo>
                    <a:pt x="0" y="0"/>
                  </a:moveTo>
                  <a:lnTo>
                    <a:pt x="20699580" y="0"/>
                  </a:lnTo>
                  <a:lnTo>
                    <a:pt x="20699580" y="1025884"/>
                  </a:lnTo>
                  <a:lnTo>
                    <a:pt x="0" y="10258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20699580" cy="11020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5598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O nível de escolaridade dos pais impacta nas notas?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81657" y="6580641"/>
            <a:ext cx="15524685" cy="746903"/>
            <a:chOff x="0" y="0"/>
            <a:chExt cx="20699580" cy="9958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699580" cy="995871"/>
            </a:xfrm>
            <a:custGeom>
              <a:avLst/>
              <a:gdLst/>
              <a:ahLst/>
              <a:cxnLst/>
              <a:rect r="r" b="b" t="t" l="l"/>
              <a:pathLst>
                <a:path h="995871" w="20699580">
                  <a:moveTo>
                    <a:pt x="0" y="0"/>
                  </a:moveTo>
                  <a:lnTo>
                    <a:pt x="20699580" y="0"/>
                  </a:lnTo>
                  <a:lnTo>
                    <a:pt x="20699580" y="995871"/>
                  </a:lnTo>
                  <a:lnTo>
                    <a:pt x="0" y="9958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20699580" cy="10720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5598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O gênero impacta nas notas?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98702" y="7527569"/>
            <a:ext cx="16890595" cy="791923"/>
            <a:chOff x="0" y="0"/>
            <a:chExt cx="22520793" cy="105589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2520793" cy="1055898"/>
            </a:xfrm>
            <a:custGeom>
              <a:avLst/>
              <a:gdLst/>
              <a:ahLst/>
              <a:cxnLst/>
              <a:rect r="r" b="b" t="t" l="l"/>
              <a:pathLst>
                <a:path h="1055898" w="22520793">
                  <a:moveTo>
                    <a:pt x="0" y="0"/>
                  </a:moveTo>
                  <a:lnTo>
                    <a:pt x="22520793" y="0"/>
                  </a:lnTo>
                  <a:lnTo>
                    <a:pt x="22520793" y="1055898"/>
                  </a:lnTo>
                  <a:lnTo>
                    <a:pt x="0" y="10558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76200"/>
              <a:ext cx="22520793" cy="1132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5598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Podemos usar modelo de machine learning para prever nota dos alunos?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28700" y="8736860"/>
            <a:ext cx="16230600" cy="526316"/>
            <a:chOff x="0" y="0"/>
            <a:chExt cx="20699580" cy="6712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0699580" cy="671233"/>
            </a:xfrm>
            <a:custGeom>
              <a:avLst/>
              <a:gdLst/>
              <a:ahLst/>
              <a:cxnLst/>
              <a:rect r="r" b="b" t="t" l="l"/>
              <a:pathLst>
                <a:path h="671233" w="20699580">
                  <a:moveTo>
                    <a:pt x="0" y="0"/>
                  </a:moveTo>
                  <a:lnTo>
                    <a:pt x="20699580" y="0"/>
                  </a:lnTo>
                  <a:lnTo>
                    <a:pt x="20699580" y="671233"/>
                  </a:lnTo>
                  <a:lnTo>
                    <a:pt x="0" y="6712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20699580" cy="7188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*Essas são algumas perguntas que queremos responder com esse </a:t>
              </a:r>
              <a:r>
                <a:rPr lang="en-US" sz="2700" i="true">
                  <a:solidFill>
                    <a:srgbClr val="000000"/>
                  </a:solidFill>
                  <a:latin typeface="TT Hoves Italics"/>
                  <a:ea typeface="TT Hoves Italics"/>
                  <a:cs typeface="TT Hoves Italics"/>
                  <a:sym typeface="TT Hoves Italics"/>
                </a:rPr>
                <a:t>dataset</a:t>
              </a:r>
              <a:r>
                <a:rPr lang="en-US" sz="2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6012" y="2780462"/>
            <a:ext cx="1155512" cy="1137465"/>
            <a:chOff x="0" y="0"/>
            <a:chExt cx="1540683" cy="15166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683" cy="1516621"/>
            </a:xfrm>
            <a:custGeom>
              <a:avLst/>
              <a:gdLst/>
              <a:ahLst/>
              <a:cxnLst/>
              <a:rect r="r" b="b" t="t" l="l"/>
              <a:pathLst>
                <a:path h="1516621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516621"/>
                  </a:lnTo>
                  <a:lnTo>
                    <a:pt x="0" y="1516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540683" cy="1640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539"/>
                </a:lnSpc>
              </a:pPr>
              <a:r>
                <a:rPr lang="en-US" sz="60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08733" y="2780462"/>
            <a:ext cx="1155512" cy="1137465"/>
            <a:chOff x="0" y="0"/>
            <a:chExt cx="1540683" cy="15166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0683" cy="1516621"/>
            </a:xfrm>
            <a:custGeom>
              <a:avLst/>
              <a:gdLst/>
              <a:ahLst/>
              <a:cxnLst/>
              <a:rect r="r" b="b" t="t" l="l"/>
              <a:pathLst>
                <a:path h="1516621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516621"/>
                  </a:lnTo>
                  <a:lnTo>
                    <a:pt x="0" y="1516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540683" cy="1640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539"/>
                </a:lnSpc>
              </a:pPr>
              <a:r>
                <a:rPr lang="en-US" sz="60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74479" y="2780462"/>
            <a:ext cx="1155512" cy="1137465"/>
            <a:chOff x="0" y="0"/>
            <a:chExt cx="1540683" cy="15166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0683" cy="1516621"/>
            </a:xfrm>
            <a:custGeom>
              <a:avLst/>
              <a:gdLst/>
              <a:ahLst/>
              <a:cxnLst/>
              <a:rect r="r" b="b" t="t" l="l"/>
              <a:pathLst>
                <a:path h="1516621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516621"/>
                  </a:lnTo>
                  <a:lnTo>
                    <a:pt x="0" y="1516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540683" cy="1640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539"/>
                </a:lnSpc>
              </a:pPr>
              <a:r>
                <a:rPr lang="en-US" sz="60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30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08442"/>
            <a:ext cx="4890135" cy="3437223"/>
            <a:chOff x="0" y="0"/>
            <a:chExt cx="1287937" cy="90527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87937" cy="905277"/>
            </a:xfrm>
            <a:custGeom>
              <a:avLst/>
              <a:gdLst/>
              <a:ahLst/>
              <a:cxnLst/>
              <a:rect r="r" b="b" t="t" l="l"/>
              <a:pathLst>
                <a:path h="905277" w="1287937">
                  <a:moveTo>
                    <a:pt x="31663" y="0"/>
                  </a:moveTo>
                  <a:lnTo>
                    <a:pt x="1256273" y="0"/>
                  </a:lnTo>
                  <a:cubicBezTo>
                    <a:pt x="1264671" y="0"/>
                    <a:pt x="1272725" y="3336"/>
                    <a:pt x="1278663" y="9274"/>
                  </a:cubicBezTo>
                  <a:cubicBezTo>
                    <a:pt x="1284601" y="15212"/>
                    <a:pt x="1287937" y="23266"/>
                    <a:pt x="1287937" y="31663"/>
                  </a:cubicBezTo>
                  <a:lnTo>
                    <a:pt x="1287937" y="873614"/>
                  </a:lnTo>
                  <a:cubicBezTo>
                    <a:pt x="1287937" y="882011"/>
                    <a:pt x="1284601" y="890065"/>
                    <a:pt x="1278663" y="896003"/>
                  </a:cubicBezTo>
                  <a:cubicBezTo>
                    <a:pt x="1272725" y="901941"/>
                    <a:pt x="1264671" y="905277"/>
                    <a:pt x="1256273" y="905277"/>
                  </a:cubicBezTo>
                  <a:lnTo>
                    <a:pt x="31663" y="905277"/>
                  </a:lnTo>
                  <a:cubicBezTo>
                    <a:pt x="23266" y="905277"/>
                    <a:pt x="15212" y="901941"/>
                    <a:pt x="9274" y="896003"/>
                  </a:cubicBezTo>
                  <a:cubicBezTo>
                    <a:pt x="3336" y="890065"/>
                    <a:pt x="0" y="882011"/>
                    <a:pt x="0" y="873614"/>
                  </a:cubicBezTo>
                  <a:lnTo>
                    <a:pt x="0" y="31663"/>
                  </a:lnTo>
                  <a:cubicBezTo>
                    <a:pt x="0" y="23266"/>
                    <a:pt x="3336" y="15212"/>
                    <a:pt x="9274" y="9274"/>
                  </a:cubicBezTo>
                  <a:cubicBezTo>
                    <a:pt x="15212" y="3336"/>
                    <a:pt x="23266" y="0"/>
                    <a:pt x="31663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287937" cy="95290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Expansão do Dataset</a:t>
              </a: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Coletar novos dados que incluam mais informações sobre os alunos, como hábitos de estudo, presença em sala de aula e nível de envolvimento dos professores</a:t>
              </a:r>
            </a:p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541422" y="4108442"/>
            <a:ext cx="4890135" cy="3437223"/>
            <a:chOff x="0" y="0"/>
            <a:chExt cx="1287937" cy="90527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87937" cy="905277"/>
            </a:xfrm>
            <a:custGeom>
              <a:avLst/>
              <a:gdLst/>
              <a:ahLst/>
              <a:cxnLst/>
              <a:rect r="r" b="b" t="t" l="l"/>
              <a:pathLst>
                <a:path h="905277" w="1287937">
                  <a:moveTo>
                    <a:pt x="31663" y="0"/>
                  </a:moveTo>
                  <a:lnTo>
                    <a:pt x="1256273" y="0"/>
                  </a:lnTo>
                  <a:cubicBezTo>
                    <a:pt x="1264671" y="0"/>
                    <a:pt x="1272725" y="3336"/>
                    <a:pt x="1278663" y="9274"/>
                  </a:cubicBezTo>
                  <a:cubicBezTo>
                    <a:pt x="1284601" y="15212"/>
                    <a:pt x="1287937" y="23266"/>
                    <a:pt x="1287937" y="31663"/>
                  </a:cubicBezTo>
                  <a:lnTo>
                    <a:pt x="1287937" y="873614"/>
                  </a:lnTo>
                  <a:cubicBezTo>
                    <a:pt x="1287937" y="882011"/>
                    <a:pt x="1284601" y="890065"/>
                    <a:pt x="1278663" y="896003"/>
                  </a:cubicBezTo>
                  <a:cubicBezTo>
                    <a:pt x="1272725" y="901941"/>
                    <a:pt x="1264671" y="905277"/>
                    <a:pt x="1256273" y="905277"/>
                  </a:cubicBezTo>
                  <a:lnTo>
                    <a:pt x="31663" y="905277"/>
                  </a:lnTo>
                  <a:cubicBezTo>
                    <a:pt x="23266" y="905277"/>
                    <a:pt x="15212" y="901941"/>
                    <a:pt x="9274" y="896003"/>
                  </a:cubicBezTo>
                  <a:cubicBezTo>
                    <a:pt x="3336" y="890065"/>
                    <a:pt x="0" y="882011"/>
                    <a:pt x="0" y="873614"/>
                  </a:cubicBezTo>
                  <a:lnTo>
                    <a:pt x="0" y="31663"/>
                  </a:lnTo>
                  <a:cubicBezTo>
                    <a:pt x="0" y="23266"/>
                    <a:pt x="3336" y="15212"/>
                    <a:pt x="9274" y="9274"/>
                  </a:cubicBezTo>
                  <a:cubicBezTo>
                    <a:pt x="15212" y="3336"/>
                    <a:pt x="23266" y="0"/>
                    <a:pt x="31663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87937" cy="95290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Testar Outros Modelos de Machine Learning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Explorar redes neurais, XGBoo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 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u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mod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los de 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regressão 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ma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 </a:t>
              </a:r>
              <a:r>
                <a:rPr lang="en-US" sz="20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complexos para melhorar a acurácia das previsões.</a:t>
              </a:r>
            </a:p>
            <a:p>
              <a:pPr algn="ctr">
                <a:lnSpc>
                  <a:spcPts val="2800"/>
                </a:lnSpc>
              </a:pPr>
            </a:p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307250" y="4108442"/>
            <a:ext cx="4889970" cy="3437223"/>
            <a:chOff x="0" y="0"/>
            <a:chExt cx="1287893" cy="90527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87893" cy="905277"/>
            </a:xfrm>
            <a:custGeom>
              <a:avLst/>
              <a:gdLst/>
              <a:ahLst/>
              <a:cxnLst/>
              <a:rect r="r" b="b" t="t" l="l"/>
              <a:pathLst>
                <a:path h="905277" w="1287893">
                  <a:moveTo>
                    <a:pt x="31664" y="0"/>
                  </a:moveTo>
                  <a:lnTo>
                    <a:pt x="1256229" y="0"/>
                  </a:lnTo>
                  <a:cubicBezTo>
                    <a:pt x="1264627" y="0"/>
                    <a:pt x="1272681" y="3336"/>
                    <a:pt x="1278619" y="9274"/>
                  </a:cubicBezTo>
                  <a:cubicBezTo>
                    <a:pt x="1284557" y="15213"/>
                    <a:pt x="1287893" y="23267"/>
                    <a:pt x="1287893" y="31664"/>
                  </a:cubicBezTo>
                  <a:lnTo>
                    <a:pt x="1287893" y="873612"/>
                  </a:lnTo>
                  <a:cubicBezTo>
                    <a:pt x="1287893" y="882010"/>
                    <a:pt x="1284557" y="890064"/>
                    <a:pt x="1278619" y="896003"/>
                  </a:cubicBezTo>
                  <a:cubicBezTo>
                    <a:pt x="1272681" y="901941"/>
                    <a:pt x="1264627" y="905277"/>
                    <a:pt x="1256229" y="905277"/>
                  </a:cubicBezTo>
                  <a:lnTo>
                    <a:pt x="31664" y="905277"/>
                  </a:lnTo>
                  <a:cubicBezTo>
                    <a:pt x="23267" y="905277"/>
                    <a:pt x="15213" y="901941"/>
                    <a:pt x="9274" y="896003"/>
                  </a:cubicBezTo>
                  <a:cubicBezTo>
                    <a:pt x="3336" y="890064"/>
                    <a:pt x="0" y="882010"/>
                    <a:pt x="0" y="873612"/>
                  </a:cubicBezTo>
                  <a:lnTo>
                    <a:pt x="0" y="31664"/>
                  </a:lnTo>
                  <a:cubicBezTo>
                    <a:pt x="0" y="23267"/>
                    <a:pt x="3336" y="15213"/>
                    <a:pt x="9274" y="9274"/>
                  </a:cubicBezTo>
                  <a:cubicBezTo>
                    <a:pt x="15213" y="3336"/>
                    <a:pt x="23267" y="0"/>
                    <a:pt x="31664" y="0"/>
                  </a:cubicBezTo>
                  <a:close/>
                </a:path>
              </a:pathLst>
            </a:custGeom>
            <a:solidFill>
              <a:srgbClr val="E6ECF4"/>
            </a:solidFill>
            <a:ln w="238125" cap="sq">
              <a:solidFill>
                <a:srgbClr val="E6ECF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287893" cy="93385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Aplicação em Ambientes Educacionais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Desenv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lv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u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s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stem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baseado nessas análises para aj</a:t>
              </a:r>
              <a:r>
                <a:rPr lang="en-US" sz="1900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udar escolas a identificar alunos em risco e oferecer suporte personalizado</a:t>
              </a:r>
            </a:p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5331747" y="911644"/>
            <a:ext cx="1670743" cy="1751762"/>
          </a:xfrm>
          <a:custGeom>
            <a:avLst/>
            <a:gdLst/>
            <a:ahLst/>
            <a:cxnLst/>
            <a:rect r="r" b="b" t="t" l="l"/>
            <a:pathLst>
              <a:path h="1751762" w="1670743">
                <a:moveTo>
                  <a:pt x="0" y="0"/>
                </a:moveTo>
                <a:lnTo>
                  <a:pt x="1670743" y="0"/>
                </a:lnTo>
                <a:lnTo>
                  <a:pt x="1670743" y="1751762"/>
                </a:lnTo>
                <a:lnTo>
                  <a:pt x="0" y="1751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028700" y="923925"/>
            <a:ext cx="698943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4AAD"/>
                </a:solidFill>
                <a:latin typeface="TT Rounds Neue Bold"/>
                <a:ea typeface="TT Rounds Neue Bold"/>
                <a:cs typeface="TT Rounds Neue Bold"/>
                <a:sym typeface="TT Rounds Neue Bold"/>
              </a:rPr>
              <a:t>CONCLUSÃO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90780" y="1883147"/>
            <a:ext cx="161064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Trabalhos Futuros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9865" y="2764265"/>
            <a:ext cx="8730673" cy="4577645"/>
          </a:xfrm>
          <a:custGeom>
            <a:avLst/>
            <a:gdLst/>
            <a:ahLst/>
            <a:cxnLst/>
            <a:rect r="r" b="b" t="t" l="l"/>
            <a:pathLst>
              <a:path h="4577645" w="8730673">
                <a:moveTo>
                  <a:pt x="0" y="0"/>
                </a:moveTo>
                <a:lnTo>
                  <a:pt x="8730673" y="0"/>
                </a:lnTo>
                <a:lnTo>
                  <a:pt x="8730673" y="4577645"/>
                </a:lnTo>
                <a:lnTo>
                  <a:pt x="0" y="4577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6997" y="3704432"/>
            <a:ext cx="5557070" cy="2756693"/>
            <a:chOff x="0" y="0"/>
            <a:chExt cx="7409426" cy="36755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09426" cy="3675591"/>
            </a:xfrm>
            <a:custGeom>
              <a:avLst/>
              <a:gdLst/>
              <a:ahLst/>
              <a:cxnLst/>
              <a:rect r="r" b="b" t="t" l="l"/>
              <a:pathLst>
                <a:path h="3675591" w="7409426">
                  <a:moveTo>
                    <a:pt x="0" y="0"/>
                  </a:moveTo>
                  <a:lnTo>
                    <a:pt x="7409426" y="0"/>
                  </a:lnTo>
                  <a:lnTo>
                    <a:pt x="7409426" y="3675591"/>
                  </a:lnTo>
                  <a:lnTo>
                    <a:pt x="0" y="3675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7409426" cy="38375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200"/>
                </a:lnSpc>
              </a:pPr>
              <a:r>
                <a:rPr lang="en-US" sz="8000">
                  <a:solidFill>
                    <a:srgbClr val="FFFFFF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PRINCIPAIS</a:t>
              </a:r>
            </a:p>
            <a:p>
              <a:pPr algn="l">
                <a:lnSpc>
                  <a:spcPts val="11200"/>
                </a:lnSpc>
              </a:pPr>
              <a:r>
                <a:rPr lang="en-US" sz="8000">
                  <a:solidFill>
                    <a:srgbClr val="FFFFFF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REFERÊNCIAS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84556" y="1068741"/>
            <a:ext cx="8474744" cy="1057275"/>
            <a:chOff x="0" y="0"/>
            <a:chExt cx="11299659" cy="1409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99658" cy="1409700"/>
            </a:xfrm>
            <a:custGeom>
              <a:avLst/>
              <a:gdLst/>
              <a:ahLst/>
              <a:cxnLst/>
              <a:rect r="r" b="b" t="t" l="l"/>
              <a:pathLst>
                <a:path h="1409700" w="11299658">
                  <a:moveTo>
                    <a:pt x="0" y="0"/>
                  </a:moveTo>
                  <a:lnTo>
                    <a:pt x="11299658" y="0"/>
                  </a:lnTo>
                  <a:lnTo>
                    <a:pt x="11299658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99659" cy="1447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COSTA, E.; BAKER, R. S.; AMORIM, L.; MAGALHÃES, J.; MARINHO, T. Mineração de dados educacionais: conceitos, técnicas, ferramentas e aplicações. Jornada de Atualização em Informática na Educação, v. 1, n. 1, p. 1-29, 2012.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784556" y="2478441"/>
            <a:ext cx="8474744" cy="1198156"/>
            <a:chOff x="0" y="0"/>
            <a:chExt cx="11299659" cy="15975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99658" cy="1597542"/>
            </a:xfrm>
            <a:custGeom>
              <a:avLst/>
              <a:gdLst/>
              <a:ahLst/>
              <a:cxnLst/>
              <a:rect r="r" b="b" t="t" l="l"/>
              <a:pathLst>
                <a:path h="1597542" w="11299658">
                  <a:moveTo>
                    <a:pt x="0" y="0"/>
                  </a:moveTo>
                  <a:lnTo>
                    <a:pt x="11299658" y="0"/>
                  </a:lnTo>
                  <a:lnTo>
                    <a:pt x="11299658" y="1597542"/>
                  </a:lnTo>
                  <a:lnTo>
                    <a:pt x="0" y="15975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99659" cy="16356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SIMON, A.; CAZELLA, S. Mineração de Dados Educacionais nos Resultados do ENEM de 2015. In: CONGRESSO BRASILEIRO DE INFORMÁTICA NA EDUCAÇÃO, 6., 2017, Recife. Anais dos Workshops do Congresso Brasileiro de Informática na Educação. Recife: SBC, 2017. p. 754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84556" y="3995812"/>
            <a:ext cx="8474744" cy="734541"/>
            <a:chOff x="0" y="0"/>
            <a:chExt cx="11299659" cy="9793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99658" cy="979388"/>
            </a:xfrm>
            <a:custGeom>
              <a:avLst/>
              <a:gdLst/>
              <a:ahLst/>
              <a:cxnLst/>
              <a:rect r="r" b="b" t="t" l="l"/>
              <a:pathLst>
                <a:path h="979388" w="11299658">
                  <a:moveTo>
                    <a:pt x="0" y="0"/>
                  </a:moveTo>
                  <a:lnTo>
                    <a:pt x="11299658" y="0"/>
                  </a:lnTo>
                  <a:lnTo>
                    <a:pt x="11299658" y="979388"/>
                  </a:lnTo>
                  <a:lnTo>
                    <a:pt x="0" y="97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1299659" cy="10079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SOUZA, V. F. de. Mineração de dados educacionais com aprendizagem de máquina. Revista Educar Mais, v. 5, n. 4, p. 766-787, 2021.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784556" y="5082778"/>
            <a:ext cx="8474744" cy="1057275"/>
            <a:chOff x="0" y="0"/>
            <a:chExt cx="11299659" cy="1409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299658" cy="1409700"/>
            </a:xfrm>
            <a:custGeom>
              <a:avLst/>
              <a:gdLst/>
              <a:ahLst/>
              <a:cxnLst/>
              <a:rect r="r" b="b" t="t" l="l"/>
              <a:pathLst>
                <a:path h="1409700" w="11299658">
                  <a:moveTo>
                    <a:pt x="0" y="0"/>
                  </a:moveTo>
                  <a:lnTo>
                    <a:pt x="11299658" y="0"/>
                  </a:lnTo>
                  <a:lnTo>
                    <a:pt x="11299658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299659" cy="1447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BATISTA, M. R.; ARAÚJO FAGUNDES, R. A. de. Mineração de dados educacionais aplicada à performance de estudantes: uma revisão sistemática da literatura. Revista Novas Tecnologias na Educação, v. 21, n. 1, p. 271-280, 2023.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84556" y="6633359"/>
            <a:ext cx="8474744" cy="1057275"/>
            <a:chOff x="0" y="0"/>
            <a:chExt cx="11299659" cy="14097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99658" cy="1409700"/>
            </a:xfrm>
            <a:custGeom>
              <a:avLst/>
              <a:gdLst/>
              <a:ahLst/>
              <a:cxnLst/>
              <a:rect r="r" b="b" t="t" l="l"/>
              <a:pathLst>
                <a:path h="1409700" w="11299658">
                  <a:moveTo>
                    <a:pt x="0" y="0"/>
                  </a:moveTo>
                  <a:lnTo>
                    <a:pt x="11299658" y="0"/>
                  </a:lnTo>
                  <a:lnTo>
                    <a:pt x="11299658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1299659" cy="1447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SILVA, J. C. S.; RODRIGUES, R. L.; RAMOS, J. L. C.; SOUZA, F. D. F.; GOMES, A. S. Mineração de dados educacionais orientada por atividades de aprendizagem. Revista Novas Tecnologias na Educação, v. 14, n. 1, 2016.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784556" y="8043059"/>
            <a:ext cx="8474744" cy="1198156"/>
            <a:chOff x="0" y="0"/>
            <a:chExt cx="11299659" cy="159754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299658" cy="1597542"/>
            </a:xfrm>
            <a:custGeom>
              <a:avLst/>
              <a:gdLst/>
              <a:ahLst/>
              <a:cxnLst/>
              <a:rect r="r" b="b" t="t" l="l"/>
              <a:pathLst>
                <a:path h="1597542" w="11299658">
                  <a:moveTo>
                    <a:pt x="0" y="0"/>
                  </a:moveTo>
                  <a:lnTo>
                    <a:pt x="11299658" y="0"/>
                  </a:lnTo>
                  <a:lnTo>
                    <a:pt x="11299658" y="1597542"/>
                  </a:lnTo>
                  <a:lnTo>
                    <a:pt x="0" y="15975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299659" cy="16356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SILVA, L. A.; MORINO, A. H.; SATO, T. M. C. Prática de mineração de dados no Exame Nacional do Ensino Médio. In: CONGRESSO BRASILEIRO DE INFORMÁTICA NA EDUCAÇÃO, 3., 2014. Anais dos Workshops do Congresso Brasileiro de Informática na Educação. p. 651.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468485" y="993140"/>
            <a:ext cx="1155512" cy="936625"/>
            <a:chOff x="0" y="0"/>
            <a:chExt cx="1540683" cy="12488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468485" y="2396501"/>
            <a:ext cx="1155512" cy="936625"/>
            <a:chOff x="0" y="0"/>
            <a:chExt cx="1540683" cy="12488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548765" y="5130822"/>
            <a:ext cx="1155512" cy="936625"/>
            <a:chOff x="0" y="0"/>
            <a:chExt cx="1540683" cy="124883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04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548765" y="6534183"/>
            <a:ext cx="1155512" cy="936625"/>
            <a:chOff x="0" y="0"/>
            <a:chExt cx="1540683" cy="12488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05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548765" y="7941343"/>
            <a:ext cx="1155512" cy="936625"/>
            <a:chOff x="0" y="0"/>
            <a:chExt cx="1540683" cy="12488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06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468485" y="3810022"/>
            <a:ext cx="1155512" cy="936625"/>
            <a:chOff x="0" y="0"/>
            <a:chExt cx="1540683" cy="12488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004AAD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CONCLUSÃO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31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55" id="5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6980" y="3954463"/>
            <a:ext cx="13114040" cy="2484438"/>
            <a:chOff x="0" y="0"/>
            <a:chExt cx="17485387" cy="33125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85387" cy="3312583"/>
            </a:xfrm>
            <a:custGeom>
              <a:avLst/>
              <a:gdLst/>
              <a:ahLst/>
              <a:cxnLst/>
              <a:rect r="r" b="b" t="t" l="l"/>
              <a:pathLst>
                <a:path h="3312583" w="17485387">
                  <a:moveTo>
                    <a:pt x="0" y="0"/>
                  </a:moveTo>
                  <a:lnTo>
                    <a:pt x="17485387" y="0"/>
                  </a:lnTo>
                  <a:lnTo>
                    <a:pt x="17485387" y="3312583"/>
                  </a:lnTo>
                  <a:lnTo>
                    <a:pt x="0" y="33125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17485387" cy="35507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7500"/>
                </a:lnSpc>
              </a:pPr>
              <a:r>
                <a:rPr lang="en-US" sz="125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OBRIGADO!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CONCLUSÃO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>
            <a:hlinkClick r:id="rId3" tooltip="http://www.linkedin.com/in/rafaelfreitasdados"/>
          </p:cNvPr>
          <p:cNvSpPr/>
          <p:nvPr/>
        </p:nvSpPr>
        <p:spPr>
          <a:xfrm flipH="false" flipV="false" rot="0">
            <a:off x="1028700" y="7880399"/>
            <a:ext cx="1321940" cy="1377901"/>
          </a:xfrm>
          <a:custGeom>
            <a:avLst/>
            <a:gdLst/>
            <a:ahLst/>
            <a:cxnLst/>
            <a:rect r="r" b="b" t="t" l="l"/>
            <a:pathLst>
              <a:path h="1377901" w="1321940">
                <a:moveTo>
                  <a:pt x="0" y="0"/>
                </a:moveTo>
                <a:lnTo>
                  <a:pt x="1321940" y="0"/>
                </a:lnTo>
                <a:lnTo>
                  <a:pt x="1321940" y="1377901"/>
                </a:lnTo>
                <a:lnTo>
                  <a:pt x="0" y="137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0146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586980" y="8677910"/>
            <a:ext cx="75794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www.linkedin.com/in/rafaelfreitasdados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6980" y="3954463"/>
            <a:ext cx="13114040" cy="2484438"/>
            <a:chOff x="0" y="0"/>
            <a:chExt cx="17485387" cy="33125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85387" cy="3312583"/>
            </a:xfrm>
            <a:custGeom>
              <a:avLst/>
              <a:gdLst/>
              <a:ahLst/>
              <a:cxnLst/>
              <a:rect r="r" b="b" t="t" l="l"/>
              <a:pathLst>
                <a:path h="3312583" w="17485387">
                  <a:moveTo>
                    <a:pt x="0" y="0"/>
                  </a:moveTo>
                  <a:lnTo>
                    <a:pt x="17485387" y="0"/>
                  </a:lnTo>
                  <a:lnTo>
                    <a:pt x="17485387" y="3312583"/>
                  </a:lnTo>
                  <a:lnTo>
                    <a:pt x="0" y="33125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17485387" cy="35507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7500"/>
                </a:lnSpc>
              </a:pPr>
              <a:r>
                <a:rPr lang="en-US" sz="125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OBRIGADO!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CONCLUSÃO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>
            <a:hlinkClick r:id="rId3" tooltip="http://www.linkedin.com/in/rafaelfreitasdados"/>
          </p:cNvPr>
          <p:cNvSpPr/>
          <p:nvPr/>
        </p:nvSpPr>
        <p:spPr>
          <a:xfrm flipH="false" flipV="false" rot="0">
            <a:off x="1028700" y="7880399"/>
            <a:ext cx="1321940" cy="1377901"/>
          </a:xfrm>
          <a:custGeom>
            <a:avLst/>
            <a:gdLst/>
            <a:ahLst/>
            <a:cxnLst/>
            <a:rect r="r" b="b" t="t" l="l"/>
            <a:pathLst>
              <a:path h="1377901" w="1321940">
                <a:moveTo>
                  <a:pt x="0" y="0"/>
                </a:moveTo>
                <a:lnTo>
                  <a:pt x="1321940" y="0"/>
                </a:lnTo>
                <a:lnTo>
                  <a:pt x="1321940" y="1377901"/>
                </a:lnTo>
                <a:lnTo>
                  <a:pt x="0" y="137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0146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586980" y="8677910"/>
            <a:ext cx="75794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www.linkedin.com/in/rafaelfreitasdados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8392" y="1854026"/>
            <a:ext cx="11571217" cy="1588897"/>
            <a:chOff x="0" y="0"/>
            <a:chExt cx="15428289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28289" cy="2118529"/>
            </a:xfrm>
            <a:custGeom>
              <a:avLst/>
              <a:gdLst/>
              <a:ahLst/>
              <a:cxnLst/>
              <a:rect r="r" b="b" t="t" l="l"/>
              <a:pathLst>
                <a:path h="2118529" w="15428289">
                  <a:moveTo>
                    <a:pt x="0" y="0"/>
                  </a:moveTo>
                  <a:lnTo>
                    <a:pt x="15428289" y="0"/>
                  </a:lnTo>
                  <a:lnTo>
                    <a:pt x="15428289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5428289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OBJETIVO GERAL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81658" y="3964561"/>
            <a:ext cx="15524685" cy="3538148"/>
            <a:chOff x="0" y="0"/>
            <a:chExt cx="20699580" cy="47175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99580" cy="4717531"/>
            </a:xfrm>
            <a:custGeom>
              <a:avLst/>
              <a:gdLst/>
              <a:ahLst/>
              <a:cxnLst/>
              <a:rect r="r" b="b" t="t" l="l"/>
              <a:pathLst>
                <a:path h="4717531" w="20699580">
                  <a:moveTo>
                    <a:pt x="0" y="0"/>
                  </a:moveTo>
                  <a:lnTo>
                    <a:pt x="20699580" y="0"/>
                  </a:lnTo>
                  <a:lnTo>
                    <a:pt x="20699580" y="4717531"/>
                  </a:lnTo>
                  <a:lnTo>
                    <a:pt x="0" y="47175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0699580" cy="47937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0" indent="0" lvl="1">
                <a:lnSpc>
                  <a:spcPts val="5598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O objetivo geral desse trabalho é </a:t>
              </a:r>
              <a:r>
                <a:rPr lang="en-US" b="true" sz="3999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explorar</a:t>
              </a:r>
              <a:r>
                <a:rPr lang="en-US" sz="3999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os fatores que influenciam o desempenho acadêmico dos alunos usando um conjunto de dados que inclui informações demográficas, socioeconômicas e educacionais.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OBJETIVOS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67500" y="1028700"/>
            <a:ext cx="11571217" cy="1377949"/>
            <a:chOff x="0" y="0"/>
            <a:chExt cx="15428289" cy="1837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28289" cy="1837265"/>
            </a:xfrm>
            <a:custGeom>
              <a:avLst/>
              <a:gdLst/>
              <a:ahLst/>
              <a:cxnLst/>
              <a:rect r="r" b="b" t="t" l="l"/>
              <a:pathLst>
                <a:path h="1837265" w="15428289">
                  <a:moveTo>
                    <a:pt x="0" y="0"/>
                  </a:moveTo>
                  <a:lnTo>
                    <a:pt x="15428289" y="0"/>
                  </a:lnTo>
                  <a:lnTo>
                    <a:pt x="15428289" y="1837265"/>
                  </a:lnTo>
                  <a:lnTo>
                    <a:pt x="0" y="183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5428289" cy="19991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OBJETIVOS ESPECÍFICOS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4900" y="3545613"/>
            <a:ext cx="1662242" cy="1224014"/>
          </a:xfrm>
          <a:custGeom>
            <a:avLst/>
            <a:gdLst/>
            <a:ahLst/>
            <a:cxnLst/>
            <a:rect r="r" b="b" t="t" l="l"/>
            <a:pathLst>
              <a:path h="1224014" w="1662242">
                <a:moveTo>
                  <a:pt x="0" y="0"/>
                </a:moveTo>
                <a:lnTo>
                  <a:pt x="1662242" y="0"/>
                </a:lnTo>
                <a:lnTo>
                  <a:pt x="1662242" y="1224014"/>
                </a:lnTo>
                <a:lnTo>
                  <a:pt x="0" y="122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2" r="0" b="-52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42823" y="3687402"/>
            <a:ext cx="1155512" cy="936625"/>
            <a:chOff x="0" y="0"/>
            <a:chExt cx="1540683" cy="12488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04900" y="5681453"/>
            <a:ext cx="1662242" cy="1224014"/>
          </a:xfrm>
          <a:custGeom>
            <a:avLst/>
            <a:gdLst/>
            <a:ahLst/>
            <a:cxnLst/>
            <a:rect r="r" b="b" t="t" l="l"/>
            <a:pathLst>
              <a:path h="1224014" w="1662242">
                <a:moveTo>
                  <a:pt x="0" y="0"/>
                </a:moveTo>
                <a:lnTo>
                  <a:pt x="1662242" y="0"/>
                </a:lnTo>
                <a:lnTo>
                  <a:pt x="1662242" y="1224014"/>
                </a:lnTo>
                <a:lnTo>
                  <a:pt x="0" y="122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2" r="0" b="-52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42823" y="5823243"/>
            <a:ext cx="1155512" cy="936625"/>
            <a:chOff x="0" y="0"/>
            <a:chExt cx="1540683" cy="12488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0683" cy="1248833"/>
            </a:xfrm>
            <a:custGeom>
              <a:avLst/>
              <a:gdLst/>
              <a:ahLst/>
              <a:cxnLst/>
              <a:rect r="r" b="b" t="t" l="l"/>
              <a:pathLst>
                <a:path h="1248833" w="1540683">
                  <a:moveTo>
                    <a:pt x="0" y="0"/>
                  </a:moveTo>
                  <a:lnTo>
                    <a:pt x="1540683" y="0"/>
                  </a:lnTo>
                  <a:lnTo>
                    <a:pt x="1540683" y="1248833"/>
                  </a:lnTo>
                  <a:lnTo>
                    <a:pt x="0" y="1248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1540683" cy="1353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98"/>
                </a:lnSpc>
              </a:pPr>
              <a:r>
                <a:rPr lang="en-US" sz="5498" b="true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4900" y="7819867"/>
            <a:ext cx="1662242" cy="1224014"/>
            <a:chOff x="0" y="0"/>
            <a:chExt cx="2216323" cy="16320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16323" cy="1632019"/>
            </a:xfrm>
            <a:custGeom>
              <a:avLst/>
              <a:gdLst/>
              <a:ahLst/>
              <a:cxnLst/>
              <a:rect r="r" b="b" t="t" l="l"/>
              <a:pathLst>
                <a:path h="1632019" w="2216323">
                  <a:moveTo>
                    <a:pt x="0" y="0"/>
                  </a:moveTo>
                  <a:lnTo>
                    <a:pt x="2216323" y="0"/>
                  </a:lnTo>
                  <a:lnTo>
                    <a:pt x="2216323" y="1632019"/>
                  </a:lnTo>
                  <a:lnTo>
                    <a:pt x="0" y="1632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2" r="0" b="-52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183897" y="189053"/>
              <a:ext cx="1540683" cy="1248833"/>
              <a:chOff x="0" y="0"/>
              <a:chExt cx="1540683" cy="124883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540683" cy="1248833"/>
              </a:xfrm>
              <a:custGeom>
                <a:avLst/>
                <a:gdLst/>
                <a:ahLst/>
                <a:cxnLst/>
                <a:rect r="r" b="b" t="t" l="l"/>
                <a:pathLst>
                  <a:path h="1248833" w="1540683">
                    <a:moveTo>
                      <a:pt x="0" y="0"/>
                    </a:moveTo>
                    <a:lnTo>
                      <a:pt x="1540683" y="0"/>
                    </a:lnTo>
                    <a:lnTo>
                      <a:pt x="1540683" y="1248833"/>
                    </a:lnTo>
                    <a:lnTo>
                      <a:pt x="0" y="124883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04775"/>
                <a:ext cx="1540683" cy="1353608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7698"/>
                  </a:lnSpc>
                </a:pPr>
                <a:r>
                  <a:rPr lang="en-US" sz="5498" b="true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03</a:t>
                </a: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0758358" y="3545613"/>
            <a:ext cx="1662242" cy="1224014"/>
            <a:chOff x="0" y="0"/>
            <a:chExt cx="2216323" cy="16320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16323" cy="1632019"/>
            </a:xfrm>
            <a:custGeom>
              <a:avLst/>
              <a:gdLst/>
              <a:ahLst/>
              <a:cxnLst/>
              <a:rect r="r" b="b" t="t" l="l"/>
              <a:pathLst>
                <a:path h="1632019" w="2216323">
                  <a:moveTo>
                    <a:pt x="0" y="0"/>
                  </a:moveTo>
                  <a:lnTo>
                    <a:pt x="2216323" y="0"/>
                  </a:lnTo>
                  <a:lnTo>
                    <a:pt x="2216323" y="1632019"/>
                  </a:lnTo>
                  <a:lnTo>
                    <a:pt x="0" y="1632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2" r="0" b="-52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183897" y="189052"/>
              <a:ext cx="1540683" cy="1248833"/>
              <a:chOff x="0" y="0"/>
              <a:chExt cx="1540683" cy="124883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540683" cy="1248833"/>
              </a:xfrm>
              <a:custGeom>
                <a:avLst/>
                <a:gdLst/>
                <a:ahLst/>
                <a:cxnLst/>
                <a:rect r="r" b="b" t="t" l="l"/>
                <a:pathLst>
                  <a:path h="1248833" w="1540683">
                    <a:moveTo>
                      <a:pt x="0" y="0"/>
                    </a:moveTo>
                    <a:lnTo>
                      <a:pt x="1540683" y="0"/>
                    </a:lnTo>
                    <a:lnTo>
                      <a:pt x="1540683" y="1248833"/>
                    </a:lnTo>
                    <a:lnTo>
                      <a:pt x="0" y="124883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04775"/>
                <a:ext cx="1540683" cy="1353608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7698"/>
                  </a:lnSpc>
                </a:pPr>
                <a:r>
                  <a:rPr lang="en-US" sz="5498" b="true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04</a:t>
                </a: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OBJETIVOS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781300" y="3545613"/>
            <a:ext cx="5381722" cy="1339612"/>
            <a:chOff x="0" y="0"/>
            <a:chExt cx="7271683" cy="181005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271683" cy="1810059"/>
            </a:xfrm>
            <a:custGeom>
              <a:avLst/>
              <a:gdLst/>
              <a:ahLst/>
              <a:cxnLst/>
              <a:rect r="r" b="b" t="t" l="l"/>
              <a:pathLst>
                <a:path h="1810059" w="7271683">
                  <a:moveTo>
                    <a:pt x="0" y="0"/>
                  </a:moveTo>
                  <a:lnTo>
                    <a:pt x="7271683" y="0"/>
                  </a:lnTo>
                  <a:lnTo>
                    <a:pt x="7271683" y="1810059"/>
                  </a:lnTo>
                  <a:lnTo>
                    <a:pt x="0" y="18100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7271683" cy="18481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5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Identificar </a:t>
              </a:r>
            </a:p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padrões de desempenho acadêmico</a:t>
              </a:r>
            </a:p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67142" y="5560112"/>
            <a:ext cx="7610216" cy="1466697"/>
            <a:chOff x="0" y="0"/>
            <a:chExt cx="13206803" cy="254531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3206803" cy="2545313"/>
            </a:xfrm>
            <a:custGeom>
              <a:avLst/>
              <a:gdLst/>
              <a:ahLst/>
              <a:cxnLst/>
              <a:rect r="r" b="b" t="t" l="l"/>
              <a:pathLst>
                <a:path h="2545313" w="13206803">
                  <a:moveTo>
                    <a:pt x="0" y="0"/>
                  </a:moveTo>
                  <a:lnTo>
                    <a:pt x="13206803" y="0"/>
                  </a:lnTo>
                  <a:lnTo>
                    <a:pt x="13206803" y="2545313"/>
                  </a:lnTo>
                  <a:lnTo>
                    <a:pt x="0" y="2545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13206803" cy="26024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17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Descobrir</a:t>
              </a:r>
              <a:r>
                <a:rPr lang="en-US" sz="2799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</a:t>
              </a:r>
            </a:p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relações entre fatores socioeconômicos e rendimento escolar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781300" y="7618805"/>
            <a:ext cx="7977058" cy="1626139"/>
            <a:chOff x="0" y="0"/>
            <a:chExt cx="12385569" cy="252482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385569" cy="2524823"/>
            </a:xfrm>
            <a:custGeom>
              <a:avLst/>
              <a:gdLst/>
              <a:ahLst/>
              <a:cxnLst/>
              <a:rect r="r" b="b" t="t" l="l"/>
              <a:pathLst>
                <a:path h="2524823" w="12385569">
                  <a:moveTo>
                    <a:pt x="0" y="0"/>
                  </a:moveTo>
                  <a:lnTo>
                    <a:pt x="12385569" y="0"/>
                  </a:lnTo>
                  <a:lnTo>
                    <a:pt x="12385569" y="2524823"/>
                  </a:lnTo>
                  <a:lnTo>
                    <a:pt x="0" y="2524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12385569" cy="25819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17"/>
                </a:lnSpc>
              </a:pPr>
              <a:r>
                <a:rPr lang="en-US" sz="27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Aplicar</a:t>
              </a:r>
            </a:p>
            <a:p>
              <a:pPr algn="l" marL="0" indent="0" lvl="1">
                <a:lnSpc>
                  <a:spcPts val="3639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técnicas de mineração de dados para segmentar alunos com características semelhantes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37927" y="3416476"/>
            <a:ext cx="5201580" cy="1597887"/>
            <a:chOff x="0" y="0"/>
            <a:chExt cx="8765893" cy="269281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765894" cy="2692817"/>
            </a:xfrm>
            <a:custGeom>
              <a:avLst/>
              <a:gdLst/>
              <a:ahLst/>
              <a:cxnLst/>
              <a:rect r="r" b="b" t="t" l="l"/>
              <a:pathLst>
                <a:path h="2692817" w="8765894">
                  <a:moveTo>
                    <a:pt x="0" y="0"/>
                  </a:moveTo>
                  <a:lnTo>
                    <a:pt x="8765894" y="0"/>
                  </a:lnTo>
                  <a:lnTo>
                    <a:pt x="8765894" y="2692817"/>
                  </a:lnTo>
                  <a:lnTo>
                    <a:pt x="0" y="2692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8765893" cy="2749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17"/>
                </a:lnSpc>
              </a:pPr>
              <a:r>
                <a:rPr lang="en-US" sz="2799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Desenvolver </a:t>
              </a:r>
            </a:p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modelos preditivos para estimar o desempenho dos alunos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390066" y="5269822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28700" y="5396143"/>
            <a:ext cx="5056834" cy="3862157"/>
          </a:xfrm>
          <a:custGeom>
            <a:avLst/>
            <a:gdLst/>
            <a:ahLst/>
            <a:cxnLst/>
            <a:rect r="r" b="b" t="t" l="l"/>
            <a:pathLst>
              <a:path h="3862157" w="5056834">
                <a:moveTo>
                  <a:pt x="0" y="0"/>
                </a:moveTo>
                <a:lnTo>
                  <a:pt x="5056834" y="0"/>
                </a:lnTo>
                <a:lnTo>
                  <a:pt x="5056834" y="3862157"/>
                </a:lnTo>
                <a:lnTo>
                  <a:pt x="0" y="3862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289234" y="5269822"/>
            <a:ext cx="4970066" cy="3988478"/>
          </a:xfrm>
          <a:custGeom>
            <a:avLst/>
            <a:gdLst/>
            <a:ahLst/>
            <a:cxnLst/>
            <a:rect r="r" b="b" t="t" l="l"/>
            <a:pathLst>
              <a:path h="3988478" w="4970066">
                <a:moveTo>
                  <a:pt x="0" y="0"/>
                </a:moveTo>
                <a:lnTo>
                  <a:pt x="4970066" y="0"/>
                </a:lnTo>
                <a:lnTo>
                  <a:pt x="4970066" y="3988478"/>
                </a:lnTo>
                <a:lnTo>
                  <a:pt x="0" y="3988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724650" y="2339974"/>
            <a:ext cx="48387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Base de Dados Utilizada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578138"/>
            <a:ext cx="16230600" cy="798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 </a:t>
            </a:r>
            <a:r>
              <a:rPr lang="en-US" sz="2299" i="true">
                <a:solidFill>
                  <a:srgbClr val="00000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dataset</a:t>
            </a:r>
            <a:r>
              <a:rPr lang="en-US" sz="22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"</a:t>
            </a:r>
            <a:r>
              <a:rPr lang="en-US" sz="2299" i="true">
                <a:solidFill>
                  <a:srgbClr val="00000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StudentsPerformance.csv</a:t>
            </a:r>
            <a:r>
              <a:rPr lang="en-US" sz="22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" contém informações sobre o desempenho acadêmico de estudantes em três disciplinas: </a:t>
            </a:r>
            <a:r>
              <a:rPr lang="en-US" b="true" sz="2299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matemática, leitura e escrita</a:t>
            </a:r>
            <a:r>
              <a:rPr lang="en-US" sz="22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50020" y="2339974"/>
            <a:ext cx="55879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 da Base de Dados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3437957"/>
            <a:ext cx="16680801" cy="5911031"/>
            <a:chOff x="0" y="0"/>
            <a:chExt cx="22241068" cy="78813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241067" cy="7881375"/>
            </a:xfrm>
            <a:custGeom>
              <a:avLst/>
              <a:gdLst/>
              <a:ahLst/>
              <a:cxnLst/>
              <a:rect r="r" b="b" t="t" l="l"/>
              <a:pathLst>
                <a:path h="7881375" w="22241067">
                  <a:moveTo>
                    <a:pt x="0" y="0"/>
                  </a:moveTo>
                  <a:lnTo>
                    <a:pt x="22241067" y="0"/>
                  </a:lnTo>
                  <a:lnTo>
                    <a:pt x="22241067" y="7881375"/>
                  </a:lnTo>
                  <a:lnTo>
                    <a:pt x="0" y="78813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241068" cy="7929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Gender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 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(gên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e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ro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): Ind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i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ca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o g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ên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er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o do estud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a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nte,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po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de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ndo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er "male" (ma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culino) ou "femal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"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(feminino).</a:t>
              </a:r>
            </a:p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Race/e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hnicity (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ra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ç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a</a:t>
              </a: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/etnia)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C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l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assificaçã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o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do aluno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m gru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po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 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ra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ciais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 ou étnicos, representados por categorias como "group A", "group B", etc.</a:t>
              </a:r>
            </a:p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Parental level of education (nível de educação dos pais)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Nível educacional mais alto alcançado pelos pais ou responsáveis pelo aluno, como "high school" (ensino médio), "associate's degree" (tecnólogo), "bachelor's degree" (graduação), entre outros.</a:t>
              </a:r>
            </a:p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Lunch (almoço)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Tipo de almoço recebido pelo aluno, podendo ser "standard" (padrão) ou "free/reduced" (gratuito ou com preço reduzido).</a:t>
              </a:r>
            </a:p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Test preparation course (curso preparatório para o teste)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Indica se o aluno completou um curso preparatório antes dos testes, com valores "completed" (completou) ou "none" (nenhum).</a:t>
              </a:r>
            </a:p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Math score (nota em matemática)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Pontuação obtida pelo aluno na prova de matemática, variando de 0 a 100.</a:t>
              </a:r>
            </a:p>
            <a:p>
              <a:pPr algn="l" marL="518168" indent="-259084" lvl="1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Reading score (nota em leitura)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Pontuação obtida pelo aluno na prova de leitura, variando de 0 a 100.</a:t>
              </a:r>
            </a:p>
            <a:p>
              <a:pPr algn="l" marL="518168" indent="-259084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400" strike="noStrike" u="non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Writing score (nota em escrita)</a:t>
              </a:r>
              <a:r>
                <a:rPr lang="en-US" sz="2400" strike="noStrike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: Pontuação obtida pelo aluno na prova de escrita, variando de 0 a 100.</a:t>
              </a:r>
            </a:p>
            <a:p>
              <a:pPr algn="ctr">
                <a:lnSpc>
                  <a:spcPts val="35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6174" y="1028700"/>
            <a:ext cx="11243966" cy="1588897"/>
            <a:chOff x="0" y="0"/>
            <a:chExt cx="14991955" cy="2118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955" cy="2118529"/>
            </a:xfrm>
            <a:custGeom>
              <a:avLst/>
              <a:gdLst/>
              <a:ahLst/>
              <a:cxnLst/>
              <a:rect r="r" b="b" t="t" l="l"/>
              <a:pathLst>
                <a:path h="2118529" w="14991955">
                  <a:moveTo>
                    <a:pt x="0" y="0"/>
                  </a:moveTo>
                  <a:lnTo>
                    <a:pt x="14991955" y="0"/>
                  </a:lnTo>
                  <a:lnTo>
                    <a:pt x="14991955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4991955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MATERIAIS E MÉTODOS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3672024"/>
            <a:ext cx="15975542" cy="5751195"/>
          </a:xfrm>
          <a:custGeom>
            <a:avLst/>
            <a:gdLst/>
            <a:ahLst/>
            <a:cxnLst/>
            <a:rect r="r" b="b" t="t" l="l"/>
            <a:pathLst>
              <a:path h="5751195" w="15975542">
                <a:moveTo>
                  <a:pt x="0" y="0"/>
                </a:moveTo>
                <a:lnTo>
                  <a:pt x="15975542" y="0"/>
                </a:lnTo>
                <a:lnTo>
                  <a:pt x="15975542" y="5751196"/>
                </a:lnTo>
                <a:lnTo>
                  <a:pt x="0" y="575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137440" y="2339974"/>
            <a:ext cx="40131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Análise Exploratória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6582"/>
            <a:ext cx="18288000" cy="420418"/>
            <a:chOff x="0" y="0"/>
            <a:chExt cx="24384000" cy="560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367935" y="0"/>
              <a:ext cx="3016065" cy="560557"/>
              <a:chOff x="0" y="0"/>
              <a:chExt cx="249860" cy="4643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9860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49860">
                    <a:moveTo>
                      <a:pt x="0" y="0"/>
                    </a:moveTo>
                    <a:lnTo>
                      <a:pt x="249860" y="0"/>
                    </a:lnTo>
                    <a:lnTo>
                      <a:pt x="249860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4AA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249860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28297" y="0"/>
              <a:ext cx="2708128" cy="560557"/>
              <a:chOff x="0" y="0"/>
              <a:chExt cx="224349" cy="46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4349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24349">
                    <a:moveTo>
                      <a:pt x="0" y="0"/>
                    </a:moveTo>
                    <a:lnTo>
                      <a:pt x="224349" y="0"/>
                    </a:lnTo>
                    <a:lnTo>
                      <a:pt x="224349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C6D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224349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436425" y="0"/>
              <a:ext cx="16136868" cy="560557"/>
              <a:chOff x="0" y="0"/>
              <a:chExt cx="1336825" cy="464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36825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1336825">
                    <a:moveTo>
                      <a:pt x="0" y="0"/>
                    </a:moveTo>
                    <a:lnTo>
                      <a:pt x="1336825" y="0"/>
                    </a:lnTo>
                    <a:lnTo>
                      <a:pt x="1336825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008CD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1336825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65025" y="89779"/>
              <a:ext cx="15293331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METODOLOGIA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1367935" y="89779"/>
              <a:ext cx="2748256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9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55078" y="89779"/>
              <a:ext cx="2381347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RAFAEL FREITAS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827081" cy="560557"/>
              <a:chOff x="0" y="0"/>
              <a:chExt cx="234204" cy="4643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04" cy="46438"/>
              </a:xfrm>
              <a:custGeom>
                <a:avLst/>
                <a:gdLst/>
                <a:ahLst/>
                <a:cxnLst/>
                <a:rect r="r" b="b" t="t" l="l"/>
                <a:pathLst>
                  <a:path h="46438" w="234204">
                    <a:moveTo>
                      <a:pt x="0" y="0"/>
                    </a:moveTo>
                    <a:lnTo>
                      <a:pt x="234204" y="0"/>
                    </a:lnTo>
                    <a:lnTo>
                      <a:pt x="234204" y="46438"/>
                    </a:lnTo>
                    <a:lnTo>
                      <a:pt x="0" y="46438"/>
                    </a:lnTo>
                    <a:close/>
                  </a:path>
                </a:pathLst>
              </a:custGeom>
              <a:solidFill>
                <a:srgbClr val="6CFAC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19050"/>
                <a:ext cx="234204" cy="27388"/>
              </a:xfrm>
              <a:prstGeom prst="rect">
                <a:avLst/>
              </a:prstGeom>
            </p:spPr>
            <p:txBody>
              <a:bodyPr anchor="t" rtlCol="false" tIns="254000" lIns="254000" bIns="254000" rIns="254000"/>
              <a:lstStyle/>
              <a:p>
                <a:pPr algn="l" marL="0" indent="0" lvl="0">
                  <a:lnSpc>
                    <a:spcPts val="345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3050" y="89779"/>
              <a:ext cx="2320980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MINERAÇÃO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3492026"/>
            <a:ext cx="16230600" cy="321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1"/>
              </a:lnSpc>
            </a:pPr>
            <a:r>
              <a:rPr lang="en-US" sz="46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Essa plotagem permite visualizar a distribuição das notas dos alunos. Identifica se os dados seguem uma distribuição normal ou se há viés. Ajuda a detectar outliers (valores extremos)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358392" y="1028700"/>
            <a:ext cx="11571217" cy="1588897"/>
            <a:chOff x="0" y="0"/>
            <a:chExt cx="15428289" cy="21185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28289" cy="2118529"/>
            </a:xfrm>
            <a:custGeom>
              <a:avLst/>
              <a:gdLst/>
              <a:ahLst/>
              <a:cxnLst/>
              <a:rect r="r" b="b" t="t" l="l"/>
              <a:pathLst>
                <a:path h="2118529" w="15428289">
                  <a:moveTo>
                    <a:pt x="0" y="0"/>
                  </a:moveTo>
                  <a:lnTo>
                    <a:pt x="15428289" y="0"/>
                  </a:lnTo>
                  <a:lnTo>
                    <a:pt x="15428289" y="2118529"/>
                  </a:lnTo>
                  <a:lnTo>
                    <a:pt x="0" y="21185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61925"/>
              <a:ext cx="15428289" cy="22804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4AAD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OBSERVAÇÕES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DAGgbLiuIU8</dc:identifier>
  <dcterms:modified xsi:type="dcterms:W3CDTF">2011-08-01T06:04:30Z</dcterms:modified>
  <cp:revision>1</cp:revision>
  <dc:title>Mineração de Dados.pptx</dc:title>
</cp:coreProperties>
</file>