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Fernandez" userId="51ef91fc738835d8" providerId="LiveId" clId="{D209C733-420B-4760-9275-8D4C022AFF5A}"/>
    <pc:docChg chg="modSld">
      <pc:chgData name="Rafael Fernandez" userId="51ef91fc738835d8" providerId="LiveId" clId="{D209C733-420B-4760-9275-8D4C022AFF5A}" dt="2021-02-13T00:18:43.530" v="9" actId="20577"/>
      <pc:docMkLst>
        <pc:docMk/>
      </pc:docMkLst>
      <pc:sldChg chg="modSp mod">
        <pc:chgData name="Rafael Fernandez" userId="51ef91fc738835d8" providerId="LiveId" clId="{D209C733-420B-4760-9275-8D4C022AFF5A}" dt="2021-02-13T00:18:43.530" v="9" actId="20577"/>
        <pc:sldMkLst>
          <pc:docMk/>
          <pc:sldMk cId="3756897075" sldId="256"/>
        </pc:sldMkLst>
        <pc:spChg chg="mod">
          <ac:chgData name="Rafael Fernandez" userId="51ef91fc738835d8" providerId="LiveId" clId="{D209C733-420B-4760-9275-8D4C022AFF5A}" dt="2021-02-13T00:18:43.530" v="9" actId="20577"/>
          <ac:spMkLst>
            <pc:docMk/>
            <pc:sldMk cId="3756897075" sldId="256"/>
            <ac:spMk id="9" creationId="{AFBCD360-AD8F-4FBA-83BF-3249C72423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C1941202-CF7A-47B0-8AE8-2CFE27568726}" type="datetimeFigureOut">
              <a:rPr lang="en-US" smtClean="0"/>
              <a:t>2/12/2021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2D32BCB-6A1F-4C32-8F7B-A69B5698E16B}" type="slidenum">
              <a:rPr lang="en-US" smtClean="0"/>
              <a:t>‹#›</a:t>
            </a:fld>
            <a:endParaRPr lang="en-US"/>
          </a:p>
        </p:txBody>
      </p:sp>
    </p:spTree>
    <p:extLst>
      <p:ext uri="{BB962C8B-B14F-4D97-AF65-F5344CB8AC3E}">
        <p14:creationId xmlns:p14="http://schemas.microsoft.com/office/powerpoint/2010/main" val="136474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41202-CF7A-47B0-8AE8-2CFE27568726}"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32BCB-6A1F-4C32-8F7B-A69B5698E16B}" type="slidenum">
              <a:rPr lang="en-US" smtClean="0"/>
              <a:t>‹#›</a:t>
            </a:fld>
            <a:endParaRPr lang="en-US"/>
          </a:p>
        </p:txBody>
      </p:sp>
    </p:spTree>
    <p:extLst>
      <p:ext uri="{BB962C8B-B14F-4D97-AF65-F5344CB8AC3E}">
        <p14:creationId xmlns:p14="http://schemas.microsoft.com/office/powerpoint/2010/main" val="19244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C1941202-CF7A-47B0-8AE8-2CFE27568726}" type="datetimeFigureOut">
              <a:rPr lang="en-US" smtClean="0"/>
              <a:t>2/12/2021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2D32BCB-6A1F-4C32-8F7B-A69B5698E16B}" type="slidenum">
              <a:rPr lang="en-US" smtClean="0"/>
              <a:t>‹#›</a:t>
            </a:fld>
            <a:endParaRPr lang="en-US"/>
          </a:p>
        </p:txBody>
      </p:sp>
    </p:spTree>
    <p:extLst>
      <p:ext uri="{BB962C8B-B14F-4D97-AF65-F5344CB8AC3E}">
        <p14:creationId xmlns:p14="http://schemas.microsoft.com/office/powerpoint/2010/main" val="148087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41202-CF7A-47B0-8AE8-2CFE27568726}"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32BCB-6A1F-4C32-8F7B-A69B5698E16B}" type="slidenum">
              <a:rPr lang="en-US" smtClean="0"/>
              <a:t>‹#›</a:t>
            </a:fld>
            <a:endParaRPr lang="en-US"/>
          </a:p>
        </p:txBody>
      </p:sp>
    </p:spTree>
    <p:extLst>
      <p:ext uri="{BB962C8B-B14F-4D97-AF65-F5344CB8AC3E}">
        <p14:creationId xmlns:p14="http://schemas.microsoft.com/office/powerpoint/2010/main" val="356834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C1941202-CF7A-47B0-8AE8-2CFE27568726}" type="datetimeFigureOut">
              <a:rPr lang="en-US" smtClean="0"/>
              <a:t>2/12/2021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2D32BCB-6A1F-4C32-8F7B-A69B5698E16B}" type="slidenum">
              <a:rPr lang="en-US" smtClean="0"/>
              <a:t>‹#›</a:t>
            </a:fld>
            <a:endParaRPr lang="en-US"/>
          </a:p>
        </p:txBody>
      </p:sp>
    </p:spTree>
    <p:extLst>
      <p:ext uri="{BB962C8B-B14F-4D97-AF65-F5344CB8AC3E}">
        <p14:creationId xmlns:p14="http://schemas.microsoft.com/office/powerpoint/2010/main" val="306519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C1941202-CF7A-47B0-8AE8-2CFE27568726}" type="datetimeFigureOut">
              <a:rPr lang="en-US" smtClean="0"/>
              <a:t>2/12/2021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F2D32BCB-6A1F-4C32-8F7B-A69B5698E16B}" type="slidenum">
              <a:rPr lang="en-US" smtClean="0"/>
              <a:t>‹#›</a:t>
            </a:fld>
            <a:endParaRPr lang="en-US"/>
          </a:p>
        </p:txBody>
      </p:sp>
    </p:spTree>
    <p:extLst>
      <p:ext uri="{BB962C8B-B14F-4D97-AF65-F5344CB8AC3E}">
        <p14:creationId xmlns:p14="http://schemas.microsoft.com/office/powerpoint/2010/main" val="97541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C1941202-CF7A-47B0-8AE8-2CFE27568726}" type="datetimeFigureOut">
              <a:rPr lang="en-US" smtClean="0"/>
              <a:t>2/12/2021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F2D32BCB-6A1F-4C32-8F7B-A69B5698E16B}" type="slidenum">
              <a:rPr lang="en-US" smtClean="0"/>
              <a:t>‹#›</a:t>
            </a:fld>
            <a:endParaRPr lang="en-US"/>
          </a:p>
        </p:txBody>
      </p:sp>
    </p:spTree>
    <p:extLst>
      <p:ext uri="{BB962C8B-B14F-4D97-AF65-F5344CB8AC3E}">
        <p14:creationId xmlns:p14="http://schemas.microsoft.com/office/powerpoint/2010/main" val="171539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941202-CF7A-47B0-8AE8-2CFE27568726}" type="datetimeFigureOut">
              <a:rPr lang="en-US" smtClean="0"/>
              <a:t>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32BCB-6A1F-4C32-8F7B-A69B5698E16B}" type="slidenum">
              <a:rPr lang="en-US" smtClean="0"/>
              <a:t>‹#›</a:t>
            </a:fld>
            <a:endParaRPr lang="en-US"/>
          </a:p>
        </p:txBody>
      </p:sp>
    </p:spTree>
    <p:extLst>
      <p:ext uri="{BB962C8B-B14F-4D97-AF65-F5344CB8AC3E}">
        <p14:creationId xmlns:p14="http://schemas.microsoft.com/office/powerpoint/2010/main" val="281299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C1941202-CF7A-47B0-8AE8-2CFE27568726}" type="datetimeFigureOut">
              <a:rPr lang="en-US" smtClean="0"/>
              <a:t>2/12/2021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F2D32BCB-6A1F-4C32-8F7B-A69B5698E16B}" type="slidenum">
              <a:rPr lang="en-US" smtClean="0"/>
              <a:t>‹#›</a:t>
            </a:fld>
            <a:endParaRPr lang="en-US"/>
          </a:p>
        </p:txBody>
      </p:sp>
    </p:spTree>
    <p:extLst>
      <p:ext uri="{BB962C8B-B14F-4D97-AF65-F5344CB8AC3E}">
        <p14:creationId xmlns:p14="http://schemas.microsoft.com/office/powerpoint/2010/main" val="235097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941202-CF7A-47B0-8AE8-2CFE27568726}" type="datetimeFigureOut">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32BCB-6A1F-4C32-8F7B-A69B5698E16B}" type="slidenum">
              <a:rPr lang="en-US" smtClean="0"/>
              <a:t>‹#›</a:t>
            </a:fld>
            <a:endParaRPr lang="en-US"/>
          </a:p>
        </p:txBody>
      </p:sp>
    </p:spTree>
    <p:extLst>
      <p:ext uri="{BB962C8B-B14F-4D97-AF65-F5344CB8AC3E}">
        <p14:creationId xmlns:p14="http://schemas.microsoft.com/office/powerpoint/2010/main" val="280307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C1941202-CF7A-47B0-8AE8-2CFE27568726}" type="datetimeFigureOut">
              <a:rPr lang="en-US" smtClean="0"/>
              <a:t>2/12/2021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F2D32BCB-6A1F-4C32-8F7B-A69B5698E16B}" type="slidenum">
              <a:rPr lang="en-US" smtClean="0"/>
              <a:t>‹#›</a:t>
            </a:fld>
            <a:endParaRPr lang="en-US"/>
          </a:p>
        </p:txBody>
      </p:sp>
    </p:spTree>
    <p:extLst>
      <p:ext uri="{BB962C8B-B14F-4D97-AF65-F5344CB8AC3E}">
        <p14:creationId xmlns:p14="http://schemas.microsoft.com/office/powerpoint/2010/main" val="344506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C1941202-CF7A-47B0-8AE8-2CFE27568726}" type="datetimeFigureOut">
              <a:rPr lang="en-US" smtClean="0"/>
              <a:t>2/12/2021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2D32BCB-6A1F-4C32-8F7B-A69B5698E16B}" type="slidenum">
              <a:rPr lang="en-US" smtClean="0"/>
              <a:t>‹#›</a:t>
            </a:fld>
            <a:endParaRPr lang="en-US"/>
          </a:p>
        </p:txBody>
      </p:sp>
    </p:spTree>
    <p:extLst>
      <p:ext uri="{BB962C8B-B14F-4D97-AF65-F5344CB8AC3E}">
        <p14:creationId xmlns:p14="http://schemas.microsoft.com/office/powerpoint/2010/main" val="3862692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BCD360-AD8F-4FBA-83BF-3249C7242392}"/>
              </a:ext>
            </a:extLst>
          </p:cNvPr>
          <p:cNvSpPr txBox="1"/>
          <p:nvPr/>
        </p:nvSpPr>
        <p:spPr>
          <a:xfrm>
            <a:off x="1778652" y="2066702"/>
            <a:ext cx="8696998" cy="3416320"/>
          </a:xfrm>
          <a:prstGeom prst="rect">
            <a:avLst/>
          </a:prstGeom>
          <a:noFill/>
        </p:spPr>
        <p:txBody>
          <a:bodyPr wrap="square" rtlCol="0">
            <a:spAutoFit/>
          </a:bodyPr>
          <a:lstStyle/>
          <a:p>
            <a:pPr algn="ctr"/>
            <a:r>
              <a:rPr lang="en-US" b="1" i="0" dirty="0">
                <a:solidFill>
                  <a:srgbClr val="000000"/>
                </a:solidFill>
                <a:effectLst/>
                <a:latin typeface="Helvetica Neue"/>
              </a:rPr>
              <a:t>Hypothesis:</a:t>
            </a:r>
          </a:p>
          <a:p>
            <a:pPr algn="ctr"/>
            <a:endParaRPr lang="en-US" b="0" i="0" dirty="0">
              <a:solidFill>
                <a:srgbClr val="000000"/>
              </a:solidFill>
              <a:effectLst/>
              <a:latin typeface="Helvetica Neue"/>
            </a:endParaRPr>
          </a:p>
          <a:p>
            <a:pPr algn="ctr"/>
            <a:r>
              <a:rPr lang="en-US" b="0" i="0" dirty="0">
                <a:solidFill>
                  <a:srgbClr val="000000"/>
                </a:solidFill>
                <a:effectLst/>
                <a:latin typeface="Helvetica Neue"/>
              </a:rPr>
              <a:t>In March 2020, Covid-19 cases began to be detected throughout the South American region. One of </a:t>
            </a:r>
            <a:r>
              <a:rPr lang="en-US" b="0" i="0" dirty="0" err="1">
                <a:solidFill>
                  <a:srgbClr val="000000"/>
                </a:solidFill>
                <a:effectLst/>
                <a:latin typeface="Helvetica Neue"/>
              </a:rPr>
              <a:t>th</a:t>
            </a:r>
            <a:r>
              <a:rPr lang="en-US" dirty="0" err="1">
                <a:solidFill>
                  <a:srgbClr val="000000"/>
                </a:solidFill>
                <a:latin typeface="Helvetica Neue"/>
              </a:rPr>
              <a:t>re</a:t>
            </a:r>
            <a:r>
              <a:rPr lang="en-US" dirty="0">
                <a:solidFill>
                  <a:srgbClr val="000000"/>
                </a:solidFill>
                <a:latin typeface="Helvetica Neue"/>
              </a:rPr>
              <a:t> </a:t>
            </a:r>
            <a:r>
              <a:rPr lang="en-US" b="0" i="0" dirty="0">
                <a:solidFill>
                  <a:srgbClr val="000000"/>
                </a:solidFill>
                <a:effectLst/>
                <a:latin typeface="Helvetica Neue"/>
              </a:rPr>
              <a:t>most affected countries by this lethal virus was Ecuador. Based on the knowledge we have in </a:t>
            </a:r>
            <a:r>
              <a:rPr lang="en-US" b="0" i="0">
                <a:solidFill>
                  <a:srgbClr val="000000"/>
                </a:solidFill>
                <a:effectLst/>
                <a:latin typeface="Helvetica Neue"/>
              </a:rPr>
              <a:t>the Coatings </a:t>
            </a:r>
            <a:r>
              <a:rPr lang="en-US" b="0" i="0" dirty="0">
                <a:solidFill>
                  <a:srgbClr val="000000"/>
                </a:solidFill>
                <a:effectLst/>
                <a:latin typeface="Helvetica Neue"/>
              </a:rPr>
              <a:t>Industry, I think that the impact of Covid in Ecuador would be negative in reference to the imports of raw materials for the coating sector.</a:t>
            </a:r>
          </a:p>
          <a:p>
            <a:pPr algn="ctr"/>
            <a:endParaRPr lang="en-US" b="0" i="0" dirty="0">
              <a:solidFill>
                <a:srgbClr val="000000"/>
              </a:solidFill>
              <a:effectLst/>
              <a:latin typeface="Helvetica Neue"/>
            </a:endParaRPr>
          </a:p>
          <a:p>
            <a:pPr algn="ctr"/>
            <a:r>
              <a:rPr lang="en-US" b="0" i="0" dirty="0">
                <a:solidFill>
                  <a:srgbClr val="000000"/>
                </a:solidFill>
                <a:effectLst/>
                <a:latin typeface="Helvetica Neue"/>
              </a:rPr>
              <a:t>Using the import records of three companies that represent 80% of the total sales of finished products, I have performed the following analysis to determine if this hypothesis can be verified.</a:t>
            </a:r>
          </a:p>
          <a:p>
            <a:pPr algn="ctr"/>
            <a:endParaRPr lang="en-US" dirty="0"/>
          </a:p>
        </p:txBody>
      </p:sp>
      <p:sp>
        <p:nvSpPr>
          <p:cNvPr id="11" name="TextBox 10">
            <a:extLst>
              <a:ext uri="{FF2B5EF4-FFF2-40B4-BE49-F238E27FC236}">
                <a16:creationId xmlns:a16="http://schemas.microsoft.com/office/drawing/2014/main" id="{D2F09593-2F2F-4C46-A247-35F757D067D0}"/>
              </a:ext>
            </a:extLst>
          </p:cNvPr>
          <p:cNvSpPr txBox="1"/>
          <p:nvPr/>
        </p:nvSpPr>
        <p:spPr>
          <a:xfrm>
            <a:off x="1778652" y="1288005"/>
            <a:ext cx="8696998" cy="584775"/>
          </a:xfrm>
          <a:prstGeom prst="rect">
            <a:avLst/>
          </a:prstGeom>
          <a:noFill/>
        </p:spPr>
        <p:txBody>
          <a:bodyPr wrap="square">
            <a:spAutoFit/>
          </a:bodyPr>
          <a:lstStyle/>
          <a:p>
            <a:pPr algn="ctr"/>
            <a:r>
              <a:rPr lang="en-US" sz="2000" b="1" dirty="0"/>
              <a:t>COVID-19: Raw Material Impact in the Coating Industry in Ecuador</a:t>
            </a:r>
          </a:p>
          <a:p>
            <a:pPr algn="ctr"/>
            <a:r>
              <a:rPr lang="en-US" sz="1200" dirty="0"/>
              <a:t>by Rafael G Fernandez</a:t>
            </a:r>
          </a:p>
        </p:txBody>
      </p:sp>
    </p:spTree>
    <p:extLst>
      <p:ext uri="{BB962C8B-B14F-4D97-AF65-F5344CB8AC3E}">
        <p14:creationId xmlns:p14="http://schemas.microsoft.com/office/powerpoint/2010/main" val="375689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830E-A15E-49A2-AFC4-9128D39C7F37}"/>
              </a:ext>
            </a:extLst>
          </p:cNvPr>
          <p:cNvSpPr>
            <a:spLocks noGrp="1"/>
          </p:cNvSpPr>
          <p:nvPr>
            <p:ph type="title"/>
          </p:nvPr>
        </p:nvSpPr>
        <p:spPr/>
        <p:txBody>
          <a:bodyPr/>
          <a:lstStyle/>
          <a:p>
            <a:r>
              <a:rPr lang="en-US" dirty="0"/>
              <a:t>Case vs Total</a:t>
            </a:r>
          </a:p>
        </p:txBody>
      </p:sp>
      <p:sp>
        <p:nvSpPr>
          <p:cNvPr id="4" name="Content Placeholder 3">
            <a:extLst>
              <a:ext uri="{FF2B5EF4-FFF2-40B4-BE49-F238E27FC236}">
                <a16:creationId xmlns:a16="http://schemas.microsoft.com/office/drawing/2014/main" id="{4D4D9C71-A08A-4F28-80BE-68FB861607E8}"/>
              </a:ext>
            </a:extLst>
          </p:cNvPr>
          <p:cNvSpPr>
            <a:spLocks noGrp="1"/>
          </p:cNvSpPr>
          <p:nvPr>
            <p:ph sz="half" idx="2"/>
          </p:nvPr>
        </p:nvSpPr>
        <p:spPr>
          <a:xfrm>
            <a:off x="6096000" y="227367"/>
            <a:ext cx="4649520" cy="2812976"/>
          </a:xfrm>
        </p:spPr>
        <p:txBody>
          <a:bodyPr>
            <a:normAutofit/>
          </a:bodyPr>
          <a:lstStyle/>
          <a:p>
            <a:pPr marL="0" indent="0">
              <a:lnSpc>
                <a:spcPct val="100000"/>
              </a:lnSpc>
              <a:spcBef>
                <a:spcPts val="0"/>
              </a:spcBef>
              <a:buNone/>
            </a:pPr>
            <a:r>
              <a:rPr lang="en-US" sz="1000" dirty="0" err="1"/>
              <a:t>sns.pairplot</a:t>
            </a:r>
            <a:r>
              <a:rPr lang="en-US" sz="1000" dirty="0"/>
              <a:t>(total_unified_df[["</a:t>
            </a:r>
            <a:r>
              <a:rPr lang="en-US" sz="1000" dirty="0" err="1"/>
              <a:t>new_cases</a:t>
            </a:r>
            <a:r>
              <a:rPr lang="en-US" sz="1000" dirty="0"/>
              <a:t>", "U$ CFR Tot"]], corner=True);</a:t>
            </a:r>
          </a:p>
        </p:txBody>
      </p:sp>
      <p:sp>
        <p:nvSpPr>
          <p:cNvPr id="8" name="Content Placeholder 3">
            <a:extLst>
              <a:ext uri="{FF2B5EF4-FFF2-40B4-BE49-F238E27FC236}">
                <a16:creationId xmlns:a16="http://schemas.microsoft.com/office/drawing/2014/main" id="{8E39B269-CED9-4239-948C-1BC168B4264F}"/>
              </a:ext>
            </a:extLst>
          </p:cNvPr>
          <p:cNvSpPr txBox="1">
            <a:spLocks/>
          </p:cNvSpPr>
          <p:nvPr/>
        </p:nvSpPr>
        <p:spPr>
          <a:xfrm>
            <a:off x="4808882" y="3146819"/>
            <a:ext cx="3045041" cy="28129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nSpc>
                <a:spcPct val="100000"/>
              </a:lnSpc>
              <a:spcBef>
                <a:spcPts val="0"/>
              </a:spcBef>
              <a:buFont typeface="Wingdings" panose="05000000000000000000" pitchFamily="2" charset="2"/>
              <a:buNone/>
            </a:pPr>
            <a:r>
              <a:rPr lang="en-US" sz="1000" dirty="0" err="1"/>
              <a:t>sns.heatmap</a:t>
            </a:r>
            <a:r>
              <a:rPr lang="en-US" sz="1000" dirty="0"/>
              <a:t>(</a:t>
            </a:r>
          </a:p>
          <a:p>
            <a:pPr marL="0" indent="0">
              <a:lnSpc>
                <a:spcPct val="100000"/>
              </a:lnSpc>
              <a:spcBef>
                <a:spcPts val="0"/>
              </a:spcBef>
              <a:buFont typeface="Wingdings" panose="05000000000000000000" pitchFamily="2" charset="2"/>
              <a:buNone/>
            </a:pPr>
            <a:r>
              <a:rPr lang="en-US" sz="1000" dirty="0"/>
              <a:t>    total_unified_df[["</a:t>
            </a:r>
            <a:r>
              <a:rPr lang="en-US" sz="1000" dirty="0" err="1"/>
              <a:t>new_cases</a:t>
            </a:r>
            <a:r>
              <a:rPr lang="en-US" sz="1000" dirty="0"/>
              <a:t>", "U$ CFR Tot"]].</a:t>
            </a:r>
            <a:r>
              <a:rPr lang="en-US" sz="1000" dirty="0" err="1"/>
              <a:t>corr</a:t>
            </a:r>
            <a:r>
              <a:rPr lang="en-US" sz="1000" dirty="0"/>
              <a:t>(),</a:t>
            </a:r>
          </a:p>
          <a:p>
            <a:pPr marL="0" indent="0">
              <a:lnSpc>
                <a:spcPct val="100000"/>
              </a:lnSpc>
              <a:spcBef>
                <a:spcPts val="0"/>
              </a:spcBef>
              <a:buFont typeface="Wingdings" panose="05000000000000000000" pitchFamily="2" charset="2"/>
              <a:buNone/>
            </a:pPr>
            <a:r>
              <a:rPr lang="en-US" sz="1000" dirty="0"/>
              <a:t>    </a:t>
            </a:r>
            <a:r>
              <a:rPr lang="en-US" sz="1000" dirty="0" err="1"/>
              <a:t>annot</a:t>
            </a:r>
            <a:r>
              <a:rPr lang="en-US" sz="1000" dirty="0"/>
              <a:t>=True,</a:t>
            </a:r>
          </a:p>
          <a:p>
            <a:pPr marL="0" indent="0">
              <a:lnSpc>
                <a:spcPct val="100000"/>
              </a:lnSpc>
              <a:spcBef>
                <a:spcPts val="0"/>
              </a:spcBef>
              <a:buFont typeface="Wingdings" panose="05000000000000000000" pitchFamily="2" charset="2"/>
              <a:buNone/>
            </a:pPr>
            <a:r>
              <a:rPr lang="en-US" sz="1000" dirty="0"/>
              <a:t>    </a:t>
            </a:r>
            <a:r>
              <a:rPr lang="en-US" sz="1000" dirty="0" err="1"/>
              <a:t>vmin</a:t>
            </a:r>
            <a:r>
              <a:rPr lang="en-US" sz="1000" dirty="0"/>
              <a:t>=0,</a:t>
            </a:r>
          </a:p>
          <a:p>
            <a:pPr marL="0" indent="0">
              <a:lnSpc>
                <a:spcPct val="100000"/>
              </a:lnSpc>
              <a:spcBef>
                <a:spcPts val="0"/>
              </a:spcBef>
              <a:buFont typeface="Wingdings" panose="05000000000000000000" pitchFamily="2" charset="2"/>
              <a:buNone/>
            </a:pPr>
            <a:r>
              <a:rPr lang="en-US" sz="1000" dirty="0"/>
              <a:t>    </a:t>
            </a:r>
            <a:r>
              <a:rPr lang="en-US" sz="1000" dirty="0" err="1"/>
              <a:t>vmax</a:t>
            </a:r>
            <a:r>
              <a:rPr lang="en-US" sz="1000" dirty="0"/>
              <a:t>=1</a:t>
            </a:r>
          </a:p>
          <a:p>
            <a:pPr marL="0" indent="0">
              <a:lnSpc>
                <a:spcPct val="100000"/>
              </a:lnSpc>
              <a:spcBef>
                <a:spcPts val="0"/>
              </a:spcBef>
              <a:buFont typeface="Wingdings" panose="05000000000000000000" pitchFamily="2" charset="2"/>
              <a:buNone/>
            </a:pPr>
            <a:r>
              <a:rPr lang="en-US" sz="1000" dirty="0"/>
              <a:t>);</a:t>
            </a:r>
          </a:p>
          <a:p>
            <a:pPr marL="0" indent="0">
              <a:lnSpc>
                <a:spcPct val="100000"/>
              </a:lnSpc>
              <a:spcBef>
                <a:spcPts val="0"/>
              </a:spcBef>
              <a:buFont typeface="Wingdings" panose="05000000000000000000" pitchFamily="2" charset="2"/>
              <a:buNone/>
            </a:pPr>
            <a:endParaRPr lang="en-US" sz="1000" dirty="0"/>
          </a:p>
        </p:txBody>
      </p:sp>
      <p:pic>
        <p:nvPicPr>
          <p:cNvPr id="9218" name="Picture 2">
            <a:extLst>
              <a:ext uri="{FF2B5EF4-FFF2-40B4-BE49-F238E27FC236}">
                <a16:creationId xmlns:a16="http://schemas.microsoft.com/office/drawing/2014/main" id="{A286C70D-A10B-46FE-9F05-1358E4359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994" y="472272"/>
            <a:ext cx="2654134" cy="265413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1EC7F02E-BBBB-45C8-9EB2-067232AB4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590" y="4260611"/>
            <a:ext cx="3180333" cy="229091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403ADC8-2DBF-4D1C-9C07-75D58A07B701}"/>
              </a:ext>
            </a:extLst>
          </p:cNvPr>
          <p:cNvSpPr txBox="1"/>
          <p:nvPr/>
        </p:nvSpPr>
        <p:spPr>
          <a:xfrm>
            <a:off x="8392178" y="3146819"/>
            <a:ext cx="4137624" cy="1169551"/>
          </a:xfrm>
          <a:prstGeom prst="rect">
            <a:avLst/>
          </a:prstGeom>
          <a:noFill/>
        </p:spPr>
        <p:txBody>
          <a:bodyPr wrap="square">
            <a:spAutoFit/>
          </a:bodyPr>
          <a:lstStyle/>
          <a:p>
            <a:r>
              <a:rPr lang="en-US" sz="1000" dirty="0" err="1"/>
              <a:t>fig,ax</a:t>
            </a:r>
            <a:r>
              <a:rPr lang="en-US" sz="1000" dirty="0"/>
              <a:t> = </a:t>
            </a:r>
            <a:r>
              <a:rPr lang="en-US" sz="1000" dirty="0" err="1"/>
              <a:t>plt.subplots</a:t>
            </a:r>
            <a:r>
              <a:rPr lang="en-US" sz="1000" dirty="0"/>
              <a:t>()</a:t>
            </a:r>
          </a:p>
          <a:p>
            <a:r>
              <a:rPr lang="en-US" sz="1000" dirty="0" err="1"/>
              <a:t>total_unified_df.plot.line</a:t>
            </a:r>
            <a:r>
              <a:rPr lang="en-US" sz="1000" dirty="0"/>
              <a:t>(x='Week', y='</a:t>
            </a:r>
            <a:r>
              <a:rPr lang="en-US" sz="1000" dirty="0" err="1"/>
              <a:t>new_cases',ax</a:t>
            </a:r>
            <a:r>
              <a:rPr lang="en-US" sz="1000" dirty="0"/>
              <a:t>=</a:t>
            </a:r>
            <a:r>
              <a:rPr lang="en-US" sz="1000" dirty="0" err="1"/>
              <a:t>ax,c</a:t>
            </a:r>
            <a:r>
              <a:rPr lang="en-US" sz="1000" dirty="0"/>
              <a:t>='r')</a:t>
            </a:r>
          </a:p>
          <a:p>
            <a:r>
              <a:rPr lang="en-US" sz="1000" dirty="0"/>
              <a:t>ax2=</a:t>
            </a:r>
            <a:r>
              <a:rPr lang="en-US" sz="1000" dirty="0" err="1"/>
              <a:t>plt.twinx</a:t>
            </a:r>
            <a:r>
              <a:rPr lang="en-US" sz="1000" dirty="0"/>
              <a:t>()</a:t>
            </a:r>
          </a:p>
          <a:p>
            <a:r>
              <a:rPr lang="en-US" sz="1000" dirty="0" err="1"/>
              <a:t>total_unified_df.plot.line</a:t>
            </a:r>
            <a:r>
              <a:rPr lang="en-US" sz="1000" dirty="0"/>
              <a:t>(x='Week', y='U$ CFR </a:t>
            </a:r>
            <a:r>
              <a:rPr lang="en-US" sz="1000" dirty="0" err="1"/>
              <a:t>Tot',ax</a:t>
            </a:r>
            <a:r>
              <a:rPr lang="en-US" sz="1000" dirty="0"/>
              <a:t>=ax2)</a:t>
            </a:r>
          </a:p>
          <a:p>
            <a:r>
              <a:rPr lang="en-US" sz="1000" dirty="0" err="1"/>
              <a:t>ax.set_ylabel</a:t>
            </a:r>
            <a:r>
              <a:rPr lang="en-US" sz="1000" dirty="0"/>
              <a:t>("Covid-19 Cases")</a:t>
            </a:r>
          </a:p>
          <a:p>
            <a:r>
              <a:rPr lang="en-US" sz="1000" dirty="0"/>
              <a:t>ax2.set_ylabel("US CFR Total")</a:t>
            </a:r>
          </a:p>
          <a:p>
            <a:r>
              <a:rPr lang="en-US" sz="1000" dirty="0" err="1"/>
              <a:t>plt.title</a:t>
            </a:r>
            <a:r>
              <a:rPr lang="en-US" sz="1000" dirty="0"/>
              <a:t>("Covid-19 Cases vs USD Total Imports in Ecuador ")</a:t>
            </a:r>
          </a:p>
        </p:txBody>
      </p:sp>
      <p:pic>
        <p:nvPicPr>
          <p:cNvPr id="9224" name="Picture 8">
            <a:extLst>
              <a:ext uri="{FF2B5EF4-FFF2-40B4-BE49-F238E27FC236}">
                <a16:creationId xmlns:a16="http://schemas.microsoft.com/office/drawing/2014/main" id="{632815D9-97A2-4740-8D6A-511344D27E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3061" y="4316370"/>
            <a:ext cx="3807729" cy="237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41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830E-A15E-49A2-AFC4-9128D39C7F37}"/>
              </a:ext>
            </a:extLst>
          </p:cNvPr>
          <p:cNvSpPr>
            <a:spLocks noGrp="1"/>
          </p:cNvSpPr>
          <p:nvPr>
            <p:ph type="title"/>
          </p:nvPr>
        </p:nvSpPr>
        <p:spPr/>
        <p:txBody>
          <a:bodyPr/>
          <a:lstStyle/>
          <a:p>
            <a:r>
              <a:rPr lang="en-US" dirty="0"/>
              <a:t>Cases vs Qty</a:t>
            </a:r>
          </a:p>
        </p:txBody>
      </p:sp>
      <p:sp>
        <p:nvSpPr>
          <p:cNvPr id="4" name="Content Placeholder 3">
            <a:extLst>
              <a:ext uri="{FF2B5EF4-FFF2-40B4-BE49-F238E27FC236}">
                <a16:creationId xmlns:a16="http://schemas.microsoft.com/office/drawing/2014/main" id="{4D4D9C71-A08A-4F28-80BE-68FB861607E8}"/>
              </a:ext>
            </a:extLst>
          </p:cNvPr>
          <p:cNvSpPr>
            <a:spLocks noGrp="1"/>
          </p:cNvSpPr>
          <p:nvPr>
            <p:ph sz="half" idx="2"/>
          </p:nvPr>
        </p:nvSpPr>
        <p:spPr>
          <a:xfrm>
            <a:off x="6096000" y="227367"/>
            <a:ext cx="4649520" cy="2812976"/>
          </a:xfrm>
        </p:spPr>
        <p:txBody>
          <a:bodyPr>
            <a:normAutofit/>
          </a:bodyPr>
          <a:lstStyle/>
          <a:p>
            <a:pPr marL="0" indent="0">
              <a:lnSpc>
                <a:spcPct val="100000"/>
              </a:lnSpc>
              <a:spcBef>
                <a:spcPts val="0"/>
              </a:spcBef>
              <a:buNone/>
            </a:pPr>
            <a:r>
              <a:rPr lang="en-US" sz="1000" dirty="0" err="1"/>
              <a:t>sns.pairplot</a:t>
            </a:r>
            <a:r>
              <a:rPr lang="en-US" sz="1000" dirty="0"/>
              <a:t>(total_unified_df[["</a:t>
            </a:r>
            <a:r>
              <a:rPr lang="en-US" sz="1000" dirty="0" err="1"/>
              <a:t>new_cases</a:t>
            </a:r>
            <a:r>
              <a:rPr lang="en-US" sz="1000" dirty="0"/>
              <a:t>", "Qty"]], corner=True);</a:t>
            </a:r>
          </a:p>
        </p:txBody>
      </p:sp>
      <p:sp>
        <p:nvSpPr>
          <p:cNvPr id="8" name="Content Placeholder 3">
            <a:extLst>
              <a:ext uri="{FF2B5EF4-FFF2-40B4-BE49-F238E27FC236}">
                <a16:creationId xmlns:a16="http://schemas.microsoft.com/office/drawing/2014/main" id="{8E39B269-CED9-4239-948C-1BC168B4264F}"/>
              </a:ext>
            </a:extLst>
          </p:cNvPr>
          <p:cNvSpPr txBox="1">
            <a:spLocks/>
          </p:cNvSpPr>
          <p:nvPr/>
        </p:nvSpPr>
        <p:spPr>
          <a:xfrm>
            <a:off x="4808882" y="3146819"/>
            <a:ext cx="3045041" cy="28129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nSpc>
                <a:spcPct val="100000"/>
              </a:lnSpc>
              <a:spcBef>
                <a:spcPts val="0"/>
              </a:spcBef>
              <a:buFont typeface="Wingdings" panose="05000000000000000000" pitchFamily="2" charset="2"/>
              <a:buNone/>
            </a:pPr>
            <a:r>
              <a:rPr lang="en-US" sz="1000" dirty="0" err="1"/>
              <a:t>sns.heatmap</a:t>
            </a:r>
            <a:r>
              <a:rPr lang="en-US" sz="1000" dirty="0"/>
              <a:t>(</a:t>
            </a:r>
          </a:p>
          <a:p>
            <a:pPr marL="0" indent="0">
              <a:lnSpc>
                <a:spcPct val="100000"/>
              </a:lnSpc>
              <a:spcBef>
                <a:spcPts val="0"/>
              </a:spcBef>
              <a:buFont typeface="Wingdings" panose="05000000000000000000" pitchFamily="2" charset="2"/>
              <a:buNone/>
            </a:pPr>
            <a:r>
              <a:rPr lang="en-US" sz="1000" dirty="0"/>
              <a:t>    total_unified_df[["</a:t>
            </a:r>
            <a:r>
              <a:rPr lang="en-US" sz="1000" dirty="0" err="1"/>
              <a:t>new_cases</a:t>
            </a:r>
            <a:r>
              <a:rPr lang="en-US" sz="1000" dirty="0"/>
              <a:t>", "Qty"]].</a:t>
            </a:r>
            <a:r>
              <a:rPr lang="en-US" sz="1000" dirty="0" err="1"/>
              <a:t>corr</a:t>
            </a:r>
            <a:r>
              <a:rPr lang="en-US" sz="1000" dirty="0"/>
              <a:t>(),</a:t>
            </a:r>
          </a:p>
          <a:p>
            <a:pPr marL="0" indent="0">
              <a:lnSpc>
                <a:spcPct val="100000"/>
              </a:lnSpc>
              <a:spcBef>
                <a:spcPts val="0"/>
              </a:spcBef>
              <a:buFont typeface="Wingdings" panose="05000000000000000000" pitchFamily="2" charset="2"/>
              <a:buNone/>
            </a:pPr>
            <a:r>
              <a:rPr lang="en-US" sz="1000" dirty="0"/>
              <a:t>    </a:t>
            </a:r>
            <a:r>
              <a:rPr lang="en-US" sz="1000" dirty="0" err="1"/>
              <a:t>annot</a:t>
            </a:r>
            <a:r>
              <a:rPr lang="en-US" sz="1000" dirty="0"/>
              <a:t>=True,</a:t>
            </a:r>
          </a:p>
          <a:p>
            <a:pPr marL="0" indent="0">
              <a:lnSpc>
                <a:spcPct val="100000"/>
              </a:lnSpc>
              <a:spcBef>
                <a:spcPts val="0"/>
              </a:spcBef>
              <a:buFont typeface="Wingdings" panose="05000000000000000000" pitchFamily="2" charset="2"/>
              <a:buNone/>
            </a:pPr>
            <a:r>
              <a:rPr lang="en-US" sz="1000" dirty="0"/>
              <a:t>    </a:t>
            </a:r>
            <a:r>
              <a:rPr lang="en-US" sz="1000" dirty="0" err="1"/>
              <a:t>vmin</a:t>
            </a:r>
            <a:r>
              <a:rPr lang="en-US" sz="1000" dirty="0"/>
              <a:t>=0,</a:t>
            </a:r>
          </a:p>
          <a:p>
            <a:pPr marL="0" indent="0">
              <a:lnSpc>
                <a:spcPct val="100000"/>
              </a:lnSpc>
              <a:spcBef>
                <a:spcPts val="0"/>
              </a:spcBef>
              <a:buFont typeface="Wingdings" panose="05000000000000000000" pitchFamily="2" charset="2"/>
              <a:buNone/>
            </a:pPr>
            <a:r>
              <a:rPr lang="en-US" sz="1000" dirty="0"/>
              <a:t>    </a:t>
            </a:r>
            <a:r>
              <a:rPr lang="en-US" sz="1000" dirty="0" err="1"/>
              <a:t>vmax</a:t>
            </a:r>
            <a:r>
              <a:rPr lang="en-US" sz="1000" dirty="0"/>
              <a:t>=1</a:t>
            </a:r>
          </a:p>
          <a:p>
            <a:pPr marL="0" indent="0">
              <a:lnSpc>
                <a:spcPct val="100000"/>
              </a:lnSpc>
              <a:spcBef>
                <a:spcPts val="0"/>
              </a:spcBef>
              <a:buFont typeface="Wingdings" panose="05000000000000000000" pitchFamily="2" charset="2"/>
              <a:buNone/>
            </a:pPr>
            <a:r>
              <a:rPr lang="en-US" sz="1000" dirty="0"/>
              <a:t>)</a:t>
            </a:r>
          </a:p>
        </p:txBody>
      </p:sp>
      <p:sp>
        <p:nvSpPr>
          <p:cNvPr id="10" name="TextBox 9">
            <a:extLst>
              <a:ext uri="{FF2B5EF4-FFF2-40B4-BE49-F238E27FC236}">
                <a16:creationId xmlns:a16="http://schemas.microsoft.com/office/drawing/2014/main" id="{6403ADC8-2DBF-4D1C-9C07-75D58A07B701}"/>
              </a:ext>
            </a:extLst>
          </p:cNvPr>
          <p:cNvSpPr txBox="1"/>
          <p:nvPr/>
        </p:nvSpPr>
        <p:spPr>
          <a:xfrm>
            <a:off x="8272976" y="3146819"/>
            <a:ext cx="4137624" cy="707886"/>
          </a:xfrm>
          <a:prstGeom prst="rect">
            <a:avLst/>
          </a:prstGeom>
          <a:noFill/>
        </p:spPr>
        <p:txBody>
          <a:bodyPr wrap="square">
            <a:spAutoFit/>
          </a:bodyPr>
          <a:lstStyle/>
          <a:p>
            <a:r>
              <a:rPr lang="en-US" sz="1000" dirty="0" err="1"/>
              <a:t>fig,ax</a:t>
            </a:r>
            <a:r>
              <a:rPr lang="en-US" sz="1000" dirty="0"/>
              <a:t> = </a:t>
            </a:r>
            <a:r>
              <a:rPr lang="en-US" sz="1000" dirty="0" err="1"/>
              <a:t>plt.subplots</a:t>
            </a:r>
            <a:r>
              <a:rPr lang="en-US" sz="1000" dirty="0"/>
              <a:t>()</a:t>
            </a:r>
          </a:p>
          <a:p>
            <a:r>
              <a:rPr lang="en-US" sz="1000" dirty="0" err="1"/>
              <a:t>total_unified_df.plot.line</a:t>
            </a:r>
            <a:r>
              <a:rPr lang="en-US" sz="1000" dirty="0"/>
              <a:t>(x='Week', y='</a:t>
            </a:r>
            <a:r>
              <a:rPr lang="en-US" sz="1000" dirty="0" err="1"/>
              <a:t>new_cases',ax</a:t>
            </a:r>
            <a:r>
              <a:rPr lang="en-US" sz="1000" dirty="0"/>
              <a:t>=</a:t>
            </a:r>
            <a:r>
              <a:rPr lang="en-US" sz="1000" dirty="0" err="1"/>
              <a:t>ax,c</a:t>
            </a:r>
            <a:r>
              <a:rPr lang="en-US" sz="1000" dirty="0"/>
              <a:t>='r')</a:t>
            </a:r>
          </a:p>
          <a:p>
            <a:r>
              <a:rPr lang="en-US" sz="1000" dirty="0"/>
              <a:t>ax2=</a:t>
            </a:r>
            <a:r>
              <a:rPr lang="en-US" sz="1000" dirty="0" err="1"/>
              <a:t>plt.twinx</a:t>
            </a:r>
            <a:r>
              <a:rPr lang="en-US" sz="1000" dirty="0"/>
              <a:t>()</a:t>
            </a:r>
          </a:p>
          <a:p>
            <a:r>
              <a:rPr lang="en-US" sz="1000" dirty="0" err="1"/>
              <a:t>total_unified_df.plot.line</a:t>
            </a:r>
            <a:r>
              <a:rPr lang="en-US" sz="1000" dirty="0"/>
              <a:t>(x='Week', y='</a:t>
            </a:r>
            <a:r>
              <a:rPr lang="en-US" sz="1000" dirty="0" err="1"/>
              <a:t>Qty',ax</a:t>
            </a:r>
            <a:r>
              <a:rPr lang="en-US" sz="1000" dirty="0"/>
              <a:t>=ax2);</a:t>
            </a:r>
          </a:p>
        </p:txBody>
      </p:sp>
      <p:pic>
        <p:nvPicPr>
          <p:cNvPr id="10242" name="Picture 2">
            <a:extLst>
              <a:ext uri="{FF2B5EF4-FFF2-40B4-BE49-F238E27FC236}">
                <a16:creationId xmlns:a16="http://schemas.microsoft.com/office/drawing/2014/main" id="{B037B564-224B-4684-BB91-799927924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796" y="506892"/>
            <a:ext cx="2533451" cy="253345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2320C1E8-6672-426B-8F3F-C7D764D19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611" y="4175401"/>
            <a:ext cx="2842777" cy="2047763"/>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0AD60052-B4BD-463B-ACA9-B7A7EF395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077" y="3854705"/>
            <a:ext cx="3800178" cy="2533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0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2A8C-6007-4C43-A749-F9D68884B187}"/>
              </a:ext>
            </a:extLst>
          </p:cNvPr>
          <p:cNvSpPr>
            <a:spLocks noGrp="1"/>
          </p:cNvSpPr>
          <p:nvPr>
            <p:ph type="ctrTitle"/>
          </p:nvPr>
        </p:nvSpPr>
        <p:spPr>
          <a:xfrm>
            <a:off x="1752749" y="175682"/>
            <a:ext cx="8679915" cy="1748729"/>
          </a:xfrm>
        </p:spPr>
        <p:txBody>
          <a:bodyPr/>
          <a:lstStyle/>
          <a:p>
            <a:r>
              <a:rPr lang="en-US" dirty="0"/>
              <a:t>Summary</a:t>
            </a:r>
          </a:p>
        </p:txBody>
      </p:sp>
      <p:sp>
        <p:nvSpPr>
          <p:cNvPr id="3" name="Subtitle 2">
            <a:extLst>
              <a:ext uri="{FF2B5EF4-FFF2-40B4-BE49-F238E27FC236}">
                <a16:creationId xmlns:a16="http://schemas.microsoft.com/office/drawing/2014/main" id="{FE13B85F-1151-4FD9-85EB-26038719E7C2}"/>
              </a:ext>
            </a:extLst>
          </p:cNvPr>
          <p:cNvSpPr>
            <a:spLocks noGrp="1"/>
          </p:cNvSpPr>
          <p:nvPr>
            <p:ph type="subTitle" idx="1"/>
          </p:nvPr>
        </p:nvSpPr>
        <p:spPr>
          <a:xfrm>
            <a:off x="1759237" y="2077376"/>
            <a:ext cx="8673427" cy="3151478"/>
          </a:xfrm>
        </p:spPr>
        <p:txBody>
          <a:bodyPr>
            <a:normAutofit fontScale="70000" lnSpcReduction="20000"/>
          </a:bodyPr>
          <a:lstStyle/>
          <a:p>
            <a:pPr algn="l"/>
            <a:r>
              <a:rPr lang="en-US" b="0" i="0" dirty="0">
                <a:solidFill>
                  <a:srgbClr val="000000"/>
                </a:solidFill>
                <a:effectLst/>
                <a:latin typeface="Helvetica Neue"/>
              </a:rPr>
              <a:t>Analyzing the information we have obtained from the data record from customs office in Ecuador and World Data Record Case by countries affected by COVID-19, we can see the following:</a:t>
            </a:r>
          </a:p>
          <a:p>
            <a:pPr algn="l">
              <a:buFont typeface="Arial" panose="020B0604020202020204" pitchFamily="34" charset="0"/>
              <a:buChar char="•"/>
            </a:pPr>
            <a:r>
              <a:rPr lang="en-US" b="0" i="0" dirty="0">
                <a:solidFill>
                  <a:srgbClr val="000000"/>
                </a:solidFill>
                <a:effectLst/>
                <a:latin typeface="Helvetica Neue"/>
              </a:rPr>
              <a:t>The highest peak of Coviod-19 in Ecuador </a:t>
            </a:r>
            <a:r>
              <a:rPr lang="en-US" b="0" i="0" dirty="0" err="1">
                <a:solidFill>
                  <a:srgbClr val="000000"/>
                </a:solidFill>
                <a:effectLst/>
                <a:latin typeface="Helvetica Neue"/>
              </a:rPr>
              <a:t>ocurred</a:t>
            </a:r>
            <a:r>
              <a:rPr lang="en-US" b="0" i="0" dirty="0">
                <a:solidFill>
                  <a:srgbClr val="000000"/>
                </a:solidFill>
                <a:effectLst/>
                <a:latin typeface="Helvetica Neue"/>
              </a:rPr>
              <a:t> between April 20th and April 26th of 2020, however that the lowest importation values in USD were obtained during June 29th and July 5th.</a:t>
            </a:r>
          </a:p>
          <a:p>
            <a:pPr algn="l">
              <a:buFont typeface="Arial" panose="020B0604020202020204" pitchFamily="34" charset="0"/>
              <a:buChar char="•"/>
            </a:pPr>
            <a:r>
              <a:rPr lang="en-US" b="0" i="0" dirty="0">
                <a:solidFill>
                  <a:srgbClr val="000000"/>
                </a:solidFill>
                <a:effectLst/>
                <a:latin typeface="Helvetica Neue"/>
              </a:rPr>
              <a:t>The period of time between April 20th and June 29th is equivalent to 10 weeks.</a:t>
            </a:r>
          </a:p>
          <a:p>
            <a:pPr algn="l">
              <a:buFont typeface="Arial" panose="020B0604020202020204" pitchFamily="34" charset="0"/>
              <a:buChar char="•"/>
            </a:pPr>
            <a:r>
              <a:rPr lang="en-US" b="0" i="0" dirty="0">
                <a:solidFill>
                  <a:srgbClr val="000000"/>
                </a:solidFill>
                <a:effectLst/>
                <a:latin typeface="Helvetica Neue"/>
              </a:rPr>
              <a:t>We can observe that the amount of raw material in Kg arriving to the port maintains a correlation with the value in USD even at the highest peak of the </a:t>
            </a:r>
            <a:r>
              <a:rPr lang="en-US" b="0" i="0" dirty="0" err="1">
                <a:solidFill>
                  <a:srgbClr val="000000"/>
                </a:solidFill>
                <a:effectLst/>
                <a:latin typeface="Helvetica Neue"/>
              </a:rPr>
              <a:t>pandemia</a:t>
            </a:r>
            <a:r>
              <a:rPr lang="en-US" b="0" i="0" dirty="0">
                <a:solidFill>
                  <a:srgbClr val="000000"/>
                </a:solidFill>
                <a:effectLst/>
                <a:latin typeface="Helvetica Neue"/>
              </a:rPr>
              <a:t>.</a:t>
            </a:r>
          </a:p>
          <a:p>
            <a:pPr algn="l">
              <a:buFont typeface="Arial" panose="020B0604020202020204" pitchFamily="34" charset="0"/>
              <a:buChar char="•"/>
            </a:pPr>
            <a:r>
              <a:rPr lang="en-US" b="0" i="0" dirty="0">
                <a:solidFill>
                  <a:srgbClr val="000000"/>
                </a:solidFill>
                <a:effectLst/>
                <a:latin typeface="Helvetica Neue"/>
              </a:rPr>
              <a:t>The biggest volume of product in USD and Kg that arrives to the country is arriving from Colombia and the USA, so we can not use the transit time as an argument to justify a delay or slow down period. From the USA to Ecuador there is a transit time of 8 days. Colombia and Ecuador share borders and Transit time between the two countries is between two to four days.</a:t>
            </a:r>
          </a:p>
          <a:p>
            <a:pPr algn="l"/>
            <a:r>
              <a:rPr lang="en-US" b="0" i="0" dirty="0">
                <a:solidFill>
                  <a:srgbClr val="000000"/>
                </a:solidFill>
                <a:effectLst/>
                <a:latin typeface="Helvetica Neue"/>
              </a:rPr>
              <a:t>In conclusion I could not find a correlation between New Covid-19 Cases and Amount of Raw Materials imported in Kg or USD for the Coating Industry. Seeing the results of these </a:t>
            </a:r>
            <a:r>
              <a:rPr lang="en-US" b="0" i="0" dirty="0" err="1">
                <a:solidFill>
                  <a:srgbClr val="000000"/>
                </a:solidFill>
                <a:effectLst/>
                <a:latin typeface="Helvetica Neue"/>
              </a:rPr>
              <a:t>graphs,is</a:t>
            </a:r>
            <a:r>
              <a:rPr lang="en-US" b="0" i="0" dirty="0">
                <a:solidFill>
                  <a:srgbClr val="000000"/>
                </a:solidFill>
                <a:effectLst/>
                <a:latin typeface="Helvetica Neue"/>
              </a:rPr>
              <a:t> possible to say that having people in quarantine or working from their homes has motivated the population to make repairs and paint the place where they work or live, so the impact of Covid-19 over the Coating Industry is not noticeable.</a:t>
            </a:r>
          </a:p>
          <a:p>
            <a:endParaRPr lang="en-US" dirty="0"/>
          </a:p>
        </p:txBody>
      </p:sp>
    </p:spTree>
    <p:extLst>
      <p:ext uri="{BB962C8B-B14F-4D97-AF65-F5344CB8AC3E}">
        <p14:creationId xmlns:p14="http://schemas.microsoft.com/office/powerpoint/2010/main" val="366485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0140-03D3-4A93-A1B1-422207553C6B}"/>
              </a:ext>
            </a:extLst>
          </p:cNvPr>
          <p:cNvSpPr>
            <a:spLocks noGrp="1"/>
          </p:cNvSpPr>
          <p:nvPr>
            <p:ph type="title"/>
          </p:nvPr>
        </p:nvSpPr>
        <p:spPr/>
        <p:txBody>
          <a:bodyPr/>
          <a:lstStyle/>
          <a:p>
            <a:r>
              <a:rPr lang="en-US" dirty="0"/>
              <a:t>Dependencies and </a:t>
            </a:r>
            <a:br>
              <a:rPr lang="en-US" dirty="0"/>
            </a:br>
            <a:r>
              <a:rPr lang="en-US" dirty="0"/>
              <a:t>Setup</a:t>
            </a:r>
          </a:p>
        </p:txBody>
      </p:sp>
      <p:sp>
        <p:nvSpPr>
          <p:cNvPr id="3" name="Content Placeholder 2">
            <a:extLst>
              <a:ext uri="{FF2B5EF4-FFF2-40B4-BE49-F238E27FC236}">
                <a16:creationId xmlns:a16="http://schemas.microsoft.com/office/drawing/2014/main" id="{D9D71A1B-C4A9-4CD0-B3A4-29F471A3F2DE}"/>
              </a:ext>
            </a:extLst>
          </p:cNvPr>
          <p:cNvSpPr>
            <a:spLocks noGrp="1"/>
          </p:cNvSpPr>
          <p:nvPr>
            <p:ph idx="1"/>
          </p:nvPr>
        </p:nvSpPr>
        <p:spPr/>
        <p:txBody>
          <a:bodyPr/>
          <a:lstStyle/>
          <a:p>
            <a:r>
              <a:rPr lang="en-US" dirty="0">
                <a:solidFill>
                  <a:srgbClr val="00B050"/>
                </a:solidFill>
              </a:rPr>
              <a:t>import</a:t>
            </a:r>
            <a:r>
              <a:rPr lang="en-US" dirty="0"/>
              <a:t> warnings</a:t>
            </a:r>
          </a:p>
          <a:p>
            <a:r>
              <a:rPr lang="en-US" dirty="0" err="1"/>
              <a:t>warnings.filterwarnings</a:t>
            </a:r>
            <a:r>
              <a:rPr lang="en-US" dirty="0"/>
              <a:t>(</a:t>
            </a:r>
            <a:r>
              <a:rPr lang="en-US" dirty="0">
                <a:solidFill>
                  <a:srgbClr val="FF0000"/>
                </a:solidFill>
              </a:rPr>
              <a:t>"ignore"</a:t>
            </a:r>
            <a:r>
              <a:rPr lang="en-US" dirty="0"/>
              <a:t>)</a:t>
            </a:r>
          </a:p>
          <a:p>
            <a:r>
              <a:rPr lang="en-US" dirty="0">
                <a:solidFill>
                  <a:srgbClr val="00B050"/>
                </a:solidFill>
              </a:rPr>
              <a:t>import</a:t>
            </a:r>
            <a:r>
              <a:rPr lang="en-US" dirty="0"/>
              <a:t> pandas </a:t>
            </a:r>
            <a:r>
              <a:rPr lang="en-US" dirty="0">
                <a:solidFill>
                  <a:srgbClr val="00B050"/>
                </a:solidFill>
              </a:rPr>
              <a:t>as</a:t>
            </a:r>
            <a:r>
              <a:rPr lang="en-US" dirty="0"/>
              <a:t> pd </a:t>
            </a:r>
          </a:p>
          <a:p>
            <a:r>
              <a:rPr lang="en-US" dirty="0">
                <a:solidFill>
                  <a:srgbClr val="00B050"/>
                </a:solidFill>
              </a:rPr>
              <a:t>import</a:t>
            </a:r>
            <a:r>
              <a:rPr lang="en-US" dirty="0"/>
              <a:t> </a:t>
            </a:r>
            <a:r>
              <a:rPr lang="en-US" dirty="0" err="1"/>
              <a:t>numpy</a:t>
            </a:r>
            <a:r>
              <a:rPr lang="en-US" dirty="0"/>
              <a:t> </a:t>
            </a:r>
            <a:r>
              <a:rPr lang="en-US" dirty="0">
                <a:solidFill>
                  <a:srgbClr val="00B050"/>
                </a:solidFill>
              </a:rPr>
              <a:t>as</a:t>
            </a:r>
            <a:r>
              <a:rPr lang="en-US" dirty="0"/>
              <a:t> np</a:t>
            </a:r>
          </a:p>
          <a:p>
            <a:r>
              <a:rPr lang="en-US" dirty="0">
                <a:solidFill>
                  <a:srgbClr val="00B050"/>
                </a:solidFill>
              </a:rPr>
              <a:t>import</a:t>
            </a:r>
            <a:r>
              <a:rPr lang="en-US" dirty="0"/>
              <a:t> datetime</a:t>
            </a:r>
          </a:p>
          <a:p>
            <a:r>
              <a:rPr lang="en-US" dirty="0">
                <a:solidFill>
                  <a:srgbClr val="00B050"/>
                </a:solidFill>
              </a:rPr>
              <a:t>import</a:t>
            </a:r>
            <a:r>
              <a:rPr lang="en-US" dirty="0"/>
              <a:t> </a:t>
            </a:r>
            <a:r>
              <a:rPr lang="en-US" dirty="0" err="1"/>
              <a:t>numpy</a:t>
            </a:r>
            <a:r>
              <a:rPr lang="en-US" dirty="0"/>
              <a:t> </a:t>
            </a:r>
            <a:r>
              <a:rPr lang="en-US" dirty="0">
                <a:solidFill>
                  <a:srgbClr val="00B050"/>
                </a:solidFill>
              </a:rPr>
              <a:t>as</a:t>
            </a:r>
            <a:r>
              <a:rPr lang="en-US" dirty="0"/>
              <a:t> np</a:t>
            </a:r>
          </a:p>
          <a:p>
            <a:r>
              <a:rPr lang="en-US" dirty="0">
                <a:solidFill>
                  <a:srgbClr val="00B050"/>
                </a:solidFill>
              </a:rPr>
              <a:t>import</a:t>
            </a:r>
            <a:r>
              <a:rPr lang="en-US" dirty="0"/>
              <a:t> matplotlib</a:t>
            </a:r>
          </a:p>
          <a:p>
            <a:r>
              <a:rPr lang="en-US" dirty="0">
                <a:solidFill>
                  <a:srgbClr val="00B050"/>
                </a:solidFill>
              </a:rPr>
              <a:t>import</a:t>
            </a:r>
            <a:r>
              <a:rPr lang="en-US" dirty="0"/>
              <a:t> </a:t>
            </a:r>
            <a:r>
              <a:rPr lang="en-US" dirty="0" err="1"/>
              <a:t>matplotlib.pyplot</a:t>
            </a:r>
            <a:r>
              <a:rPr lang="en-US" dirty="0"/>
              <a:t> </a:t>
            </a:r>
            <a:r>
              <a:rPr lang="en-US" dirty="0">
                <a:solidFill>
                  <a:srgbClr val="00B050"/>
                </a:solidFill>
              </a:rPr>
              <a:t>as</a:t>
            </a:r>
            <a:r>
              <a:rPr lang="en-US" dirty="0"/>
              <a:t> </a:t>
            </a:r>
            <a:r>
              <a:rPr lang="en-US" dirty="0" err="1"/>
              <a:t>plt</a:t>
            </a:r>
            <a:endParaRPr lang="en-US" dirty="0"/>
          </a:p>
          <a:p>
            <a:r>
              <a:rPr lang="en-US" dirty="0">
                <a:solidFill>
                  <a:srgbClr val="00B050"/>
                </a:solidFill>
              </a:rPr>
              <a:t>import</a:t>
            </a:r>
            <a:r>
              <a:rPr lang="en-US" dirty="0"/>
              <a:t> seaborn </a:t>
            </a:r>
            <a:r>
              <a:rPr lang="en-US" dirty="0">
                <a:solidFill>
                  <a:srgbClr val="00B050"/>
                </a:solidFill>
              </a:rPr>
              <a:t>as</a:t>
            </a:r>
            <a:r>
              <a:rPr lang="en-US" dirty="0"/>
              <a:t> </a:t>
            </a:r>
            <a:r>
              <a:rPr lang="en-US" dirty="0" err="1"/>
              <a:t>sns</a:t>
            </a:r>
            <a:endParaRPr lang="en-US" dirty="0"/>
          </a:p>
          <a:p>
            <a:r>
              <a:rPr lang="en-US" dirty="0" err="1"/>
              <a:t>sns.set</a:t>
            </a:r>
            <a:r>
              <a:rPr lang="en-US" dirty="0"/>
              <a:t>(</a:t>
            </a:r>
            <a:r>
              <a:rPr lang="en-US" dirty="0" err="1"/>
              <a:t>color_codes</a:t>
            </a:r>
            <a:r>
              <a:rPr lang="en-US" dirty="0"/>
              <a:t>=</a:t>
            </a:r>
            <a:r>
              <a:rPr lang="en-US" dirty="0">
                <a:solidFill>
                  <a:srgbClr val="00B050"/>
                </a:solidFill>
              </a:rPr>
              <a:t>True</a:t>
            </a:r>
            <a:r>
              <a:rPr lang="en-US" dirty="0"/>
              <a:t>)</a:t>
            </a:r>
          </a:p>
        </p:txBody>
      </p:sp>
    </p:spTree>
    <p:extLst>
      <p:ext uri="{BB962C8B-B14F-4D97-AF65-F5344CB8AC3E}">
        <p14:creationId xmlns:p14="http://schemas.microsoft.com/office/powerpoint/2010/main" val="289618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32A7-1553-44DE-B087-DA05DBC98358}"/>
              </a:ext>
            </a:extLst>
          </p:cNvPr>
          <p:cNvSpPr>
            <a:spLocks noGrp="1"/>
          </p:cNvSpPr>
          <p:nvPr>
            <p:ph type="title"/>
          </p:nvPr>
        </p:nvSpPr>
        <p:spPr>
          <a:xfrm>
            <a:off x="524646" y="2048084"/>
            <a:ext cx="4145008" cy="3056576"/>
          </a:xfrm>
        </p:spPr>
        <p:txBody>
          <a:bodyPr>
            <a:normAutofit/>
          </a:bodyPr>
          <a:lstStyle/>
          <a:p>
            <a:r>
              <a:rPr lang="en-US" dirty="0"/>
              <a:t>Reading files and store into Pandas data frame</a:t>
            </a:r>
          </a:p>
        </p:txBody>
      </p:sp>
      <p:sp>
        <p:nvSpPr>
          <p:cNvPr id="3" name="Content Placeholder 2">
            <a:extLst>
              <a:ext uri="{FF2B5EF4-FFF2-40B4-BE49-F238E27FC236}">
                <a16:creationId xmlns:a16="http://schemas.microsoft.com/office/drawing/2014/main" id="{68F4824F-4E6A-4F4E-BCC0-E016F08763C4}"/>
              </a:ext>
            </a:extLst>
          </p:cNvPr>
          <p:cNvSpPr>
            <a:spLocks noGrp="1"/>
          </p:cNvSpPr>
          <p:nvPr>
            <p:ph idx="1"/>
          </p:nvPr>
        </p:nvSpPr>
        <p:spPr/>
        <p:txBody>
          <a:bodyPr/>
          <a:lstStyle/>
          <a:p>
            <a:pPr marL="0" indent="0">
              <a:buNone/>
            </a:pPr>
            <a:r>
              <a:rPr lang="en-US" dirty="0" err="1"/>
              <a:t>file_one_df</a:t>
            </a:r>
            <a:r>
              <a:rPr lang="en-US" dirty="0"/>
              <a:t> = </a:t>
            </a:r>
            <a:r>
              <a:rPr lang="en-US" dirty="0" err="1"/>
              <a:t>pd.read_excel</a:t>
            </a:r>
            <a:r>
              <a:rPr lang="en-US" dirty="0">
                <a:solidFill>
                  <a:srgbClr val="FF0000"/>
                </a:solidFill>
              </a:rPr>
              <a:t>("Pinturas_Condor.xlsx")</a:t>
            </a:r>
          </a:p>
          <a:p>
            <a:pPr marL="0" indent="0">
              <a:buNone/>
            </a:pPr>
            <a:r>
              <a:rPr lang="en-US" dirty="0" err="1"/>
              <a:t>file_two_df</a:t>
            </a:r>
            <a:r>
              <a:rPr lang="en-US" dirty="0"/>
              <a:t> = </a:t>
            </a:r>
            <a:r>
              <a:rPr lang="en-US" dirty="0" err="1"/>
              <a:t>pd.read_excel</a:t>
            </a:r>
            <a:r>
              <a:rPr lang="en-US" dirty="0">
                <a:solidFill>
                  <a:srgbClr val="FF0000"/>
                </a:solidFill>
              </a:rPr>
              <a:t>("Pinturas_Ecuatorianas.xlsx")</a:t>
            </a:r>
          </a:p>
          <a:p>
            <a:pPr marL="0" indent="0">
              <a:buNone/>
            </a:pPr>
            <a:r>
              <a:rPr lang="en-US" dirty="0" err="1"/>
              <a:t>file_three_df</a:t>
            </a:r>
            <a:r>
              <a:rPr lang="en-US" dirty="0"/>
              <a:t>= </a:t>
            </a:r>
            <a:r>
              <a:rPr lang="en-US" dirty="0" err="1"/>
              <a:t>pd.read_excel</a:t>
            </a:r>
            <a:r>
              <a:rPr lang="en-US" dirty="0">
                <a:solidFill>
                  <a:srgbClr val="FF0000"/>
                </a:solidFill>
              </a:rPr>
              <a:t>("Pinturas_Unidas.xlsx")</a:t>
            </a:r>
          </a:p>
          <a:p>
            <a:pPr marL="0" indent="0">
              <a:buNone/>
            </a:pPr>
            <a:r>
              <a:rPr lang="en-US" dirty="0" err="1"/>
              <a:t>covid_data_df</a:t>
            </a:r>
            <a:r>
              <a:rPr lang="en-US" dirty="0"/>
              <a:t>=</a:t>
            </a:r>
            <a:r>
              <a:rPr lang="en-US" dirty="0" err="1"/>
              <a:t>pd.read_csv</a:t>
            </a:r>
            <a:r>
              <a:rPr lang="en-US" dirty="0">
                <a:solidFill>
                  <a:srgbClr val="FF0000"/>
                </a:solidFill>
              </a:rPr>
              <a:t>("covid-data.csv")</a:t>
            </a:r>
          </a:p>
          <a:p>
            <a:pPr marL="0" indent="0">
              <a:buNone/>
            </a:pPr>
            <a:endParaRPr lang="en-US" dirty="0"/>
          </a:p>
        </p:txBody>
      </p:sp>
    </p:spTree>
    <p:extLst>
      <p:ext uri="{BB962C8B-B14F-4D97-AF65-F5344CB8AC3E}">
        <p14:creationId xmlns:p14="http://schemas.microsoft.com/office/powerpoint/2010/main" val="410325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37CE-B821-4BA3-9B27-2EE072730678}"/>
              </a:ext>
            </a:extLst>
          </p:cNvPr>
          <p:cNvSpPr>
            <a:spLocks noGrp="1"/>
          </p:cNvSpPr>
          <p:nvPr>
            <p:ph type="title"/>
          </p:nvPr>
        </p:nvSpPr>
        <p:spPr/>
        <p:txBody>
          <a:bodyPr/>
          <a:lstStyle/>
          <a:p>
            <a:r>
              <a:rPr lang="en-US" dirty="0"/>
              <a:t>Converting Date into weeks</a:t>
            </a:r>
          </a:p>
        </p:txBody>
      </p:sp>
      <p:sp>
        <p:nvSpPr>
          <p:cNvPr id="3" name="Text Placeholder 2">
            <a:extLst>
              <a:ext uri="{FF2B5EF4-FFF2-40B4-BE49-F238E27FC236}">
                <a16:creationId xmlns:a16="http://schemas.microsoft.com/office/drawing/2014/main" id="{0661F6C3-18C0-4899-AE59-61B941C34A08}"/>
              </a:ext>
            </a:extLst>
          </p:cNvPr>
          <p:cNvSpPr>
            <a:spLocks noGrp="1"/>
          </p:cNvSpPr>
          <p:nvPr>
            <p:ph type="body" idx="1"/>
          </p:nvPr>
        </p:nvSpPr>
        <p:spPr>
          <a:xfrm>
            <a:off x="5125305" y="323136"/>
            <a:ext cx="6265088" cy="685800"/>
          </a:xfrm>
        </p:spPr>
        <p:txBody>
          <a:bodyPr/>
          <a:lstStyle/>
          <a:p>
            <a:pPr algn="ctr"/>
            <a:r>
              <a:rPr lang="en-US" dirty="0"/>
              <a:t>Input:</a:t>
            </a:r>
          </a:p>
        </p:txBody>
      </p:sp>
      <p:sp>
        <p:nvSpPr>
          <p:cNvPr id="4" name="Content Placeholder 3">
            <a:extLst>
              <a:ext uri="{FF2B5EF4-FFF2-40B4-BE49-F238E27FC236}">
                <a16:creationId xmlns:a16="http://schemas.microsoft.com/office/drawing/2014/main" id="{85D4FFBC-C999-4876-9B8C-81A25247DDD6}"/>
              </a:ext>
            </a:extLst>
          </p:cNvPr>
          <p:cNvSpPr>
            <a:spLocks noGrp="1"/>
          </p:cNvSpPr>
          <p:nvPr>
            <p:ph sz="half" idx="2"/>
          </p:nvPr>
        </p:nvSpPr>
        <p:spPr>
          <a:xfrm>
            <a:off x="5118447" y="920814"/>
            <a:ext cx="6264350" cy="1696853"/>
          </a:xfrm>
        </p:spPr>
        <p:txBody>
          <a:bodyPr>
            <a:normAutofit lnSpcReduction="10000"/>
          </a:bodyPr>
          <a:lstStyle/>
          <a:p>
            <a:pPr marL="0" indent="0">
              <a:buNone/>
            </a:pPr>
            <a:r>
              <a:rPr lang="en-US" dirty="0" err="1"/>
              <a:t>imports_df</a:t>
            </a:r>
            <a:r>
              <a:rPr lang="en-US" dirty="0"/>
              <a:t>[</a:t>
            </a:r>
            <a:r>
              <a:rPr lang="en-US" dirty="0">
                <a:solidFill>
                  <a:srgbClr val="FF0000"/>
                </a:solidFill>
              </a:rPr>
              <a:t>'Date'</a:t>
            </a:r>
            <a:r>
              <a:rPr lang="en-US" dirty="0"/>
              <a:t>]</a:t>
            </a:r>
            <a:r>
              <a:rPr lang="en-US" dirty="0">
                <a:solidFill>
                  <a:srgbClr val="FF0000"/>
                </a:solidFill>
              </a:rPr>
              <a:t>=</a:t>
            </a:r>
            <a:r>
              <a:rPr lang="en-US" dirty="0" err="1"/>
              <a:t>pd.to_datetime</a:t>
            </a:r>
            <a:r>
              <a:rPr lang="en-US" dirty="0"/>
              <a:t>(</a:t>
            </a:r>
            <a:r>
              <a:rPr lang="en-US" dirty="0" err="1"/>
              <a:t>imports_df</a:t>
            </a:r>
            <a:r>
              <a:rPr lang="en-US" dirty="0"/>
              <a:t>[</a:t>
            </a:r>
            <a:r>
              <a:rPr lang="en-US" dirty="0">
                <a:solidFill>
                  <a:srgbClr val="FF0000"/>
                </a:solidFill>
              </a:rPr>
              <a:t>'Date'</a:t>
            </a:r>
            <a:r>
              <a:rPr lang="en-US" dirty="0"/>
              <a:t>])</a:t>
            </a:r>
          </a:p>
          <a:p>
            <a:pPr marL="0" indent="0">
              <a:buNone/>
            </a:pPr>
            <a:r>
              <a:rPr lang="en-US" dirty="0" err="1"/>
              <a:t>imports_df</a:t>
            </a:r>
            <a:r>
              <a:rPr lang="en-US" dirty="0"/>
              <a:t>[</a:t>
            </a:r>
            <a:r>
              <a:rPr lang="en-US" dirty="0">
                <a:solidFill>
                  <a:srgbClr val="FF0000"/>
                </a:solidFill>
              </a:rPr>
              <a:t>'Week'</a:t>
            </a:r>
            <a:r>
              <a:rPr lang="en-US" dirty="0"/>
              <a:t>]=</a:t>
            </a:r>
            <a:r>
              <a:rPr lang="en-US" dirty="0" err="1"/>
              <a:t>imports_df</a:t>
            </a:r>
            <a:r>
              <a:rPr lang="en-US" dirty="0"/>
              <a:t>[</a:t>
            </a:r>
            <a:r>
              <a:rPr lang="en-US" dirty="0">
                <a:solidFill>
                  <a:srgbClr val="FF0000"/>
                </a:solidFill>
              </a:rPr>
              <a:t>'Date'</a:t>
            </a:r>
            <a:r>
              <a:rPr lang="en-US" dirty="0"/>
              <a:t>].</a:t>
            </a:r>
            <a:r>
              <a:rPr lang="en-US" dirty="0" err="1"/>
              <a:t>dt.week</a:t>
            </a:r>
            <a:endParaRPr lang="en-US" dirty="0"/>
          </a:p>
          <a:p>
            <a:pPr marL="0" indent="0">
              <a:buNone/>
            </a:pPr>
            <a:r>
              <a:rPr lang="en-US" dirty="0" err="1"/>
              <a:t>imports_df.groupby</a:t>
            </a:r>
            <a:r>
              <a:rPr lang="en-US" dirty="0"/>
              <a:t>(</a:t>
            </a:r>
            <a:r>
              <a:rPr lang="en-US" dirty="0">
                <a:solidFill>
                  <a:srgbClr val="FF0000"/>
                </a:solidFill>
              </a:rPr>
              <a:t>'Week'</a:t>
            </a:r>
            <a:r>
              <a:rPr lang="en-US" dirty="0"/>
              <a:t>)[</a:t>
            </a:r>
            <a:r>
              <a:rPr lang="en-US" dirty="0">
                <a:solidFill>
                  <a:srgbClr val="FF0000"/>
                </a:solidFill>
              </a:rPr>
              <a:t>'Qty'</a:t>
            </a:r>
            <a:r>
              <a:rPr lang="en-US" dirty="0"/>
              <a:t>].sum()</a:t>
            </a:r>
          </a:p>
          <a:p>
            <a:pPr marL="0" indent="0">
              <a:buNone/>
            </a:pPr>
            <a:r>
              <a:rPr lang="en-US" dirty="0" err="1"/>
              <a:t>imports_df.groupby</a:t>
            </a:r>
            <a:r>
              <a:rPr lang="en-US" dirty="0"/>
              <a:t>(</a:t>
            </a:r>
            <a:r>
              <a:rPr lang="en-US" dirty="0">
                <a:solidFill>
                  <a:srgbClr val="FF0000"/>
                </a:solidFill>
              </a:rPr>
              <a:t>'Week'</a:t>
            </a:r>
            <a:r>
              <a:rPr lang="en-US" dirty="0"/>
              <a:t>)[</a:t>
            </a:r>
            <a:r>
              <a:rPr lang="en-US" dirty="0">
                <a:solidFill>
                  <a:srgbClr val="FF0000"/>
                </a:solidFill>
              </a:rPr>
              <a:t>'U$ CFR Tot'</a:t>
            </a:r>
            <a:r>
              <a:rPr lang="en-US" dirty="0"/>
              <a:t>].sum()</a:t>
            </a:r>
          </a:p>
        </p:txBody>
      </p:sp>
      <p:sp>
        <p:nvSpPr>
          <p:cNvPr id="5" name="Text Placeholder 4">
            <a:extLst>
              <a:ext uri="{FF2B5EF4-FFF2-40B4-BE49-F238E27FC236}">
                <a16:creationId xmlns:a16="http://schemas.microsoft.com/office/drawing/2014/main" id="{5DE91A0D-B040-4E7D-B645-F470A36516A8}"/>
              </a:ext>
            </a:extLst>
          </p:cNvPr>
          <p:cNvSpPr>
            <a:spLocks noGrp="1"/>
          </p:cNvSpPr>
          <p:nvPr>
            <p:ph type="body" sz="quarter" idx="3"/>
          </p:nvPr>
        </p:nvSpPr>
        <p:spPr>
          <a:xfrm>
            <a:off x="5125979" y="2862681"/>
            <a:ext cx="6264414" cy="685800"/>
          </a:xfrm>
        </p:spPr>
        <p:txBody>
          <a:bodyPr/>
          <a:lstStyle/>
          <a:p>
            <a:pPr algn="ctr"/>
            <a:r>
              <a:rPr lang="en-US" dirty="0"/>
              <a:t>Output:</a:t>
            </a:r>
          </a:p>
        </p:txBody>
      </p:sp>
      <p:pic>
        <p:nvPicPr>
          <p:cNvPr id="11" name="Content Placeholder 10">
            <a:extLst>
              <a:ext uri="{FF2B5EF4-FFF2-40B4-BE49-F238E27FC236}">
                <a16:creationId xmlns:a16="http://schemas.microsoft.com/office/drawing/2014/main" id="{7B5D5E80-10D9-4D03-9AA3-71F90DAF6824}"/>
              </a:ext>
            </a:extLst>
          </p:cNvPr>
          <p:cNvPicPr>
            <a:picLocks noGrp="1" noChangeAspect="1"/>
          </p:cNvPicPr>
          <p:nvPr>
            <p:ph sz="quarter" idx="4"/>
          </p:nvPr>
        </p:nvPicPr>
        <p:blipFill>
          <a:blip r:embed="rId2"/>
          <a:stretch>
            <a:fillRect/>
          </a:stretch>
        </p:blipFill>
        <p:spPr>
          <a:xfrm>
            <a:off x="7687136" y="3526448"/>
            <a:ext cx="1126971" cy="2410738"/>
          </a:xfrm>
        </p:spPr>
      </p:pic>
      <p:sp>
        <p:nvSpPr>
          <p:cNvPr id="12" name="Content Placeholder 3">
            <a:extLst>
              <a:ext uri="{FF2B5EF4-FFF2-40B4-BE49-F238E27FC236}">
                <a16:creationId xmlns:a16="http://schemas.microsoft.com/office/drawing/2014/main" id="{00036E6C-ABF5-4CFD-A2E1-E0FC75723660}"/>
              </a:ext>
            </a:extLst>
          </p:cNvPr>
          <p:cNvSpPr txBox="1">
            <a:spLocks/>
          </p:cNvSpPr>
          <p:nvPr/>
        </p:nvSpPr>
        <p:spPr>
          <a:xfrm>
            <a:off x="7932569" y="5956604"/>
            <a:ext cx="650559" cy="5782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Font typeface="Wingdings" panose="05000000000000000000" pitchFamily="2" charset="2"/>
              <a:buNone/>
            </a:pPr>
            <a:r>
              <a:rPr lang="en-US" dirty="0"/>
              <a:t>Etc.</a:t>
            </a:r>
          </a:p>
        </p:txBody>
      </p:sp>
    </p:spTree>
    <p:extLst>
      <p:ext uri="{BB962C8B-B14F-4D97-AF65-F5344CB8AC3E}">
        <p14:creationId xmlns:p14="http://schemas.microsoft.com/office/powerpoint/2010/main" val="223608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4BF8-9E2D-4BEF-A81A-2ACFA88567AA}"/>
              </a:ext>
            </a:extLst>
          </p:cNvPr>
          <p:cNvSpPr>
            <a:spLocks noGrp="1"/>
          </p:cNvSpPr>
          <p:nvPr>
            <p:ph type="title"/>
          </p:nvPr>
        </p:nvSpPr>
        <p:spPr/>
        <p:txBody>
          <a:bodyPr/>
          <a:lstStyle/>
          <a:p>
            <a:r>
              <a:rPr lang="en-US" dirty="0"/>
              <a:t>Merging custom information with Covid-19 cases</a:t>
            </a:r>
          </a:p>
        </p:txBody>
      </p:sp>
      <p:sp>
        <p:nvSpPr>
          <p:cNvPr id="3" name="Text Placeholder 2">
            <a:extLst>
              <a:ext uri="{FF2B5EF4-FFF2-40B4-BE49-F238E27FC236}">
                <a16:creationId xmlns:a16="http://schemas.microsoft.com/office/drawing/2014/main" id="{FBAC2DA1-63FD-44BF-9518-F32F6A6870F8}"/>
              </a:ext>
            </a:extLst>
          </p:cNvPr>
          <p:cNvSpPr>
            <a:spLocks noGrp="1"/>
          </p:cNvSpPr>
          <p:nvPr>
            <p:ph type="body" idx="1"/>
          </p:nvPr>
        </p:nvSpPr>
        <p:spPr>
          <a:xfrm>
            <a:off x="5118653" y="290707"/>
            <a:ext cx="6265088" cy="685800"/>
          </a:xfrm>
        </p:spPr>
        <p:txBody>
          <a:bodyPr/>
          <a:lstStyle/>
          <a:p>
            <a:pPr algn="ctr"/>
            <a:r>
              <a:rPr lang="en-US" dirty="0"/>
              <a:t>Input:</a:t>
            </a:r>
          </a:p>
        </p:txBody>
      </p:sp>
      <p:sp>
        <p:nvSpPr>
          <p:cNvPr id="4" name="Content Placeholder 3">
            <a:extLst>
              <a:ext uri="{FF2B5EF4-FFF2-40B4-BE49-F238E27FC236}">
                <a16:creationId xmlns:a16="http://schemas.microsoft.com/office/drawing/2014/main" id="{0300B83D-964C-4991-A4D4-E7F06805E9B6}"/>
              </a:ext>
            </a:extLst>
          </p:cNvPr>
          <p:cNvSpPr>
            <a:spLocks noGrp="1"/>
          </p:cNvSpPr>
          <p:nvPr>
            <p:ph sz="half" idx="2"/>
          </p:nvPr>
        </p:nvSpPr>
        <p:spPr>
          <a:xfrm>
            <a:off x="5118717" y="804732"/>
            <a:ext cx="6184282" cy="2517064"/>
          </a:xfrm>
        </p:spPr>
        <p:txBody>
          <a:bodyPr>
            <a:normAutofit fontScale="85000" lnSpcReduction="20000"/>
          </a:bodyPr>
          <a:lstStyle/>
          <a:p>
            <a:pPr marL="0" indent="0">
              <a:spcBef>
                <a:spcPts val="0"/>
              </a:spcBef>
              <a:buNone/>
            </a:pPr>
            <a:r>
              <a:rPr lang="en-US" i="1" dirty="0">
                <a:solidFill>
                  <a:schemeClr val="accent1">
                    <a:lumMod val="75000"/>
                  </a:schemeClr>
                </a:solidFill>
              </a:rPr>
              <a:t>#total_unified_df </a:t>
            </a:r>
          </a:p>
          <a:p>
            <a:pPr marL="0" indent="0">
              <a:spcBef>
                <a:spcPts val="0"/>
              </a:spcBef>
              <a:buNone/>
            </a:pPr>
            <a:r>
              <a:rPr lang="en-US" i="1" dirty="0">
                <a:solidFill>
                  <a:schemeClr val="accent1">
                    <a:lumMod val="75000"/>
                  </a:schemeClr>
                </a:solidFill>
              </a:rPr>
              <a:t># </a:t>
            </a:r>
            <a:r>
              <a:rPr lang="en-US" i="1" dirty="0" err="1">
                <a:solidFill>
                  <a:schemeClr val="accent1">
                    <a:lumMod val="75000"/>
                  </a:schemeClr>
                </a:solidFill>
              </a:rPr>
              <a:t>total_imports_df.merge</a:t>
            </a:r>
            <a:r>
              <a:rPr lang="en-US" i="1" dirty="0">
                <a:solidFill>
                  <a:schemeClr val="accent1">
                    <a:lumMod val="75000"/>
                  </a:schemeClr>
                </a:solidFill>
              </a:rPr>
              <a:t>(</a:t>
            </a:r>
            <a:r>
              <a:rPr lang="en-US" i="1" dirty="0" err="1">
                <a:solidFill>
                  <a:schemeClr val="accent1">
                    <a:lumMod val="75000"/>
                  </a:schemeClr>
                </a:solidFill>
              </a:rPr>
              <a:t>total_covid_df</a:t>
            </a:r>
            <a:r>
              <a:rPr lang="en-US" i="1" dirty="0">
                <a:solidFill>
                  <a:schemeClr val="accent1">
                    <a:lumMod val="75000"/>
                  </a:schemeClr>
                </a:solidFill>
              </a:rPr>
              <a:t>, how="outer", on='Week')</a:t>
            </a:r>
          </a:p>
          <a:p>
            <a:pPr marL="0" indent="0">
              <a:spcBef>
                <a:spcPts val="0"/>
              </a:spcBef>
              <a:buNone/>
            </a:pPr>
            <a:r>
              <a:rPr lang="en-US" dirty="0" err="1"/>
              <a:t>total_unified_df</a:t>
            </a:r>
            <a:r>
              <a:rPr lang="en-US" dirty="0"/>
              <a:t>=</a:t>
            </a:r>
            <a:r>
              <a:rPr lang="en-US" dirty="0" err="1"/>
              <a:t>pd.merge</a:t>
            </a:r>
            <a:r>
              <a:rPr lang="en-US" dirty="0"/>
              <a:t>(</a:t>
            </a:r>
          </a:p>
          <a:p>
            <a:pPr marL="0" indent="0">
              <a:spcBef>
                <a:spcPts val="0"/>
              </a:spcBef>
              <a:buNone/>
            </a:pPr>
            <a:r>
              <a:rPr lang="en-US" dirty="0"/>
              <a:t>    </a:t>
            </a:r>
            <a:r>
              <a:rPr lang="en-US" dirty="0" err="1"/>
              <a:t>total_imports_df</a:t>
            </a:r>
            <a:r>
              <a:rPr lang="en-US" dirty="0"/>
              <a:t>,</a:t>
            </a:r>
          </a:p>
          <a:p>
            <a:pPr marL="0" indent="0">
              <a:spcBef>
                <a:spcPts val="0"/>
              </a:spcBef>
              <a:buNone/>
            </a:pPr>
            <a:r>
              <a:rPr lang="en-US" dirty="0"/>
              <a:t>    </a:t>
            </a:r>
            <a:r>
              <a:rPr lang="en-US" dirty="0" err="1"/>
              <a:t>total_covid_df</a:t>
            </a:r>
            <a:r>
              <a:rPr lang="en-US" dirty="0"/>
              <a:t>,</a:t>
            </a:r>
          </a:p>
          <a:p>
            <a:pPr marL="0" indent="0">
              <a:spcBef>
                <a:spcPts val="0"/>
              </a:spcBef>
              <a:buNone/>
            </a:pPr>
            <a:r>
              <a:rPr lang="en-US" dirty="0"/>
              <a:t>    how=</a:t>
            </a:r>
            <a:r>
              <a:rPr lang="en-US" dirty="0">
                <a:solidFill>
                  <a:srgbClr val="FF0000"/>
                </a:solidFill>
              </a:rPr>
              <a:t>"outer"</a:t>
            </a:r>
            <a:r>
              <a:rPr lang="en-US" dirty="0"/>
              <a:t>,</a:t>
            </a:r>
          </a:p>
          <a:p>
            <a:pPr marL="0" indent="0">
              <a:spcBef>
                <a:spcPts val="0"/>
              </a:spcBef>
              <a:buNone/>
            </a:pPr>
            <a:r>
              <a:rPr lang="en-US" dirty="0"/>
              <a:t>    on=</a:t>
            </a:r>
            <a:r>
              <a:rPr lang="en-US" dirty="0">
                <a:solidFill>
                  <a:srgbClr val="FF0000"/>
                </a:solidFill>
              </a:rPr>
              <a:t>"Week"</a:t>
            </a:r>
          </a:p>
          <a:p>
            <a:pPr marL="0" indent="0">
              <a:spcBef>
                <a:spcPts val="0"/>
              </a:spcBef>
              <a:buNone/>
            </a:pPr>
            <a:r>
              <a:rPr lang="en-US" dirty="0"/>
              <a:t>)</a:t>
            </a:r>
          </a:p>
          <a:p>
            <a:pPr marL="0" indent="0">
              <a:spcBef>
                <a:spcPts val="0"/>
              </a:spcBef>
              <a:buNone/>
            </a:pPr>
            <a:r>
              <a:rPr lang="en-US" dirty="0" err="1"/>
              <a:t>total_unified_df</a:t>
            </a:r>
            <a:r>
              <a:rPr lang="en-US" dirty="0"/>
              <a:t> = </a:t>
            </a:r>
            <a:r>
              <a:rPr lang="en-US" dirty="0" err="1"/>
              <a:t>total_unified_df.fillna</a:t>
            </a:r>
            <a:r>
              <a:rPr lang="en-US" dirty="0"/>
              <a:t>(0)</a:t>
            </a:r>
          </a:p>
          <a:p>
            <a:pPr marL="0" indent="0">
              <a:spcBef>
                <a:spcPts val="0"/>
              </a:spcBef>
              <a:buNone/>
            </a:pPr>
            <a:r>
              <a:rPr lang="en-US" dirty="0" err="1"/>
              <a:t>total_unified_df.head</a:t>
            </a:r>
            <a:r>
              <a:rPr lang="en-US" dirty="0"/>
              <a:t>(53)</a:t>
            </a:r>
          </a:p>
        </p:txBody>
      </p:sp>
      <p:sp>
        <p:nvSpPr>
          <p:cNvPr id="5" name="Text Placeholder 4">
            <a:extLst>
              <a:ext uri="{FF2B5EF4-FFF2-40B4-BE49-F238E27FC236}">
                <a16:creationId xmlns:a16="http://schemas.microsoft.com/office/drawing/2014/main" id="{F5A7DA89-DA8D-497B-A52E-C51461E7545F}"/>
              </a:ext>
            </a:extLst>
          </p:cNvPr>
          <p:cNvSpPr>
            <a:spLocks noGrp="1"/>
          </p:cNvSpPr>
          <p:nvPr>
            <p:ph type="body" sz="quarter" idx="3"/>
          </p:nvPr>
        </p:nvSpPr>
        <p:spPr>
          <a:xfrm>
            <a:off x="5119327" y="3235909"/>
            <a:ext cx="6264414" cy="685800"/>
          </a:xfrm>
        </p:spPr>
        <p:txBody>
          <a:bodyPr/>
          <a:lstStyle/>
          <a:p>
            <a:pPr algn="ctr"/>
            <a:r>
              <a:rPr lang="en-US" dirty="0"/>
              <a:t>Output:</a:t>
            </a:r>
          </a:p>
        </p:txBody>
      </p:sp>
      <p:pic>
        <p:nvPicPr>
          <p:cNvPr id="8" name="Content Placeholder 7">
            <a:extLst>
              <a:ext uri="{FF2B5EF4-FFF2-40B4-BE49-F238E27FC236}">
                <a16:creationId xmlns:a16="http://schemas.microsoft.com/office/drawing/2014/main" id="{EA63093A-0906-46A2-A0FC-FC2C69FCACEA}"/>
              </a:ext>
            </a:extLst>
          </p:cNvPr>
          <p:cNvPicPr>
            <a:picLocks noGrp="1" noChangeAspect="1"/>
          </p:cNvPicPr>
          <p:nvPr>
            <p:ph sz="quarter" idx="4"/>
          </p:nvPr>
        </p:nvPicPr>
        <p:blipFill>
          <a:blip r:embed="rId2"/>
          <a:stretch>
            <a:fillRect/>
          </a:stretch>
        </p:blipFill>
        <p:spPr>
          <a:xfrm>
            <a:off x="7218338" y="3751290"/>
            <a:ext cx="2076583" cy="2530573"/>
          </a:xfrm>
        </p:spPr>
      </p:pic>
      <p:sp>
        <p:nvSpPr>
          <p:cNvPr id="9" name="Content Placeholder 3">
            <a:extLst>
              <a:ext uri="{FF2B5EF4-FFF2-40B4-BE49-F238E27FC236}">
                <a16:creationId xmlns:a16="http://schemas.microsoft.com/office/drawing/2014/main" id="{F4B2F8A4-31BD-42B8-A2A8-7D1883215E6A}"/>
              </a:ext>
            </a:extLst>
          </p:cNvPr>
          <p:cNvSpPr txBox="1">
            <a:spLocks/>
          </p:cNvSpPr>
          <p:nvPr/>
        </p:nvSpPr>
        <p:spPr>
          <a:xfrm>
            <a:off x="7961429" y="6266360"/>
            <a:ext cx="543380" cy="53024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Font typeface="Wingdings" panose="05000000000000000000" pitchFamily="2" charset="2"/>
              <a:buNone/>
            </a:pPr>
            <a:r>
              <a:rPr lang="en-US" dirty="0"/>
              <a:t>Etc.</a:t>
            </a:r>
          </a:p>
        </p:txBody>
      </p:sp>
    </p:spTree>
    <p:extLst>
      <p:ext uri="{BB962C8B-B14F-4D97-AF65-F5344CB8AC3E}">
        <p14:creationId xmlns:p14="http://schemas.microsoft.com/office/powerpoint/2010/main" val="90572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830E-A15E-49A2-AFC4-9128D39C7F37}"/>
              </a:ext>
            </a:extLst>
          </p:cNvPr>
          <p:cNvSpPr>
            <a:spLocks noGrp="1"/>
          </p:cNvSpPr>
          <p:nvPr>
            <p:ph type="title"/>
          </p:nvPr>
        </p:nvSpPr>
        <p:spPr/>
        <p:txBody>
          <a:bodyPr/>
          <a:lstStyle/>
          <a:p>
            <a:r>
              <a:rPr lang="en-US" dirty="0"/>
              <a:t>Covid cases analysis</a:t>
            </a:r>
          </a:p>
        </p:txBody>
      </p:sp>
      <p:sp>
        <p:nvSpPr>
          <p:cNvPr id="4" name="Content Placeholder 3">
            <a:extLst>
              <a:ext uri="{FF2B5EF4-FFF2-40B4-BE49-F238E27FC236}">
                <a16:creationId xmlns:a16="http://schemas.microsoft.com/office/drawing/2014/main" id="{4D4D9C71-A08A-4F28-80BE-68FB861607E8}"/>
              </a:ext>
            </a:extLst>
          </p:cNvPr>
          <p:cNvSpPr>
            <a:spLocks noGrp="1"/>
          </p:cNvSpPr>
          <p:nvPr>
            <p:ph sz="half" idx="2"/>
          </p:nvPr>
        </p:nvSpPr>
        <p:spPr>
          <a:xfrm>
            <a:off x="4805198" y="379137"/>
            <a:ext cx="4649520" cy="2812976"/>
          </a:xfrm>
        </p:spPr>
        <p:txBody>
          <a:bodyPr>
            <a:normAutofit/>
          </a:bodyPr>
          <a:lstStyle/>
          <a:p>
            <a:pPr marL="0" indent="0">
              <a:lnSpc>
                <a:spcPct val="100000"/>
              </a:lnSpc>
              <a:spcBef>
                <a:spcPts val="0"/>
              </a:spcBef>
              <a:buNone/>
            </a:pPr>
            <a:r>
              <a:rPr lang="en-US" sz="1000" dirty="0"/>
              <a:t># cases per week</a:t>
            </a:r>
          </a:p>
          <a:p>
            <a:pPr marL="0" indent="0">
              <a:lnSpc>
                <a:spcPct val="100000"/>
              </a:lnSpc>
              <a:spcBef>
                <a:spcPts val="0"/>
              </a:spcBef>
              <a:buNone/>
            </a:pPr>
            <a:r>
              <a:rPr lang="en-US" sz="1000" dirty="0"/>
              <a:t>sns.barplot(x=total_unified_df["Week"], y=total_unified_df["</a:t>
            </a:r>
            <a:r>
              <a:rPr lang="en-US" sz="1000" dirty="0" err="1"/>
              <a:t>new_cases</a:t>
            </a:r>
            <a:r>
              <a:rPr lang="en-US" sz="1000" dirty="0"/>
              <a:t>"])</a:t>
            </a:r>
          </a:p>
          <a:p>
            <a:pPr marL="0" indent="0">
              <a:lnSpc>
                <a:spcPct val="100000"/>
              </a:lnSpc>
              <a:spcBef>
                <a:spcPts val="0"/>
              </a:spcBef>
              <a:buNone/>
            </a:pPr>
            <a:endParaRPr lang="en-US" sz="1000" dirty="0"/>
          </a:p>
          <a:p>
            <a:pPr marL="0" indent="0">
              <a:lnSpc>
                <a:spcPct val="100000"/>
              </a:lnSpc>
              <a:spcBef>
                <a:spcPts val="0"/>
              </a:spcBef>
              <a:buNone/>
            </a:pPr>
            <a:r>
              <a:rPr lang="en-US" sz="1000" dirty="0" err="1"/>
              <a:t>pd.set_option</a:t>
            </a:r>
            <a:r>
              <a:rPr lang="en-US" sz="1000" dirty="0"/>
              <a:t>('</a:t>
            </a:r>
            <a:r>
              <a:rPr lang="en-US" sz="1000" dirty="0" err="1"/>
              <a:t>max_columns</a:t>
            </a:r>
            <a:r>
              <a:rPr lang="en-US" sz="1000" dirty="0"/>
              <a:t>', 53) </a:t>
            </a:r>
          </a:p>
          <a:p>
            <a:pPr marL="0" indent="0">
              <a:lnSpc>
                <a:spcPct val="100000"/>
              </a:lnSpc>
              <a:spcBef>
                <a:spcPts val="0"/>
              </a:spcBef>
              <a:buNone/>
            </a:pPr>
            <a:r>
              <a:rPr lang="en-US" sz="1000" dirty="0" err="1"/>
              <a:t>pd.set_option</a:t>
            </a:r>
            <a:r>
              <a:rPr lang="en-US" sz="1000" dirty="0"/>
              <a:t>('</a:t>
            </a:r>
            <a:r>
              <a:rPr lang="en-US" sz="1000" dirty="0" err="1"/>
              <a:t>max_rows</a:t>
            </a:r>
            <a:r>
              <a:rPr lang="en-US" sz="1000" dirty="0"/>
              <a:t>', 10)</a:t>
            </a:r>
          </a:p>
          <a:p>
            <a:pPr marL="0" indent="0">
              <a:lnSpc>
                <a:spcPct val="100000"/>
              </a:lnSpc>
              <a:spcBef>
                <a:spcPts val="0"/>
              </a:spcBef>
              <a:buNone/>
            </a:pPr>
            <a:r>
              <a:rPr lang="en-US" sz="1000" dirty="0" err="1"/>
              <a:t>sns.set</a:t>
            </a:r>
            <a:r>
              <a:rPr lang="en-US" sz="1000" dirty="0"/>
              <a:t>(style="ticks")</a:t>
            </a:r>
          </a:p>
          <a:p>
            <a:pPr marL="0" indent="0">
              <a:lnSpc>
                <a:spcPct val="100000"/>
              </a:lnSpc>
              <a:spcBef>
                <a:spcPts val="0"/>
              </a:spcBef>
              <a:buNone/>
            </a:pPr>
            <a:endParaRPr lang="en-US" sz="1000" dirty="0"/>
          </a:p>
          <a:p>
            <a:pPr marL="0" indent="0">
              <a:lnSpc>
                <a:spcPct val="100000"/>
              </a:lnSpc>
              <a:spcBef>
                <a:spcPts val="0"/>
              </a:spcBef>
              <a:buNone/>
            </a:pPr>
            <a:r>
              <a:rPr lang="en-US" sz="1000" dirty="0" err="1"/>
              <a:t>plt.title</a:t>
            </a:r>
            <a:r>
              <a:rPr lang="en-US" sz="1000" dirty="0"/>
              <a:t>('New Covid Cases per Week');</a:t>
            </a:r>
          </a:p>
        </p:txBody>
      </p:sp>
      <p:sp>
        <p:nvSpPr>
          <p:cNvPr id="6" name="Content Placeholder 5">
            <a:extLst>
              <a:ext uri="{FF2B5EF4-FFF2-40B4-BE49-F238E27FC236}">
                <a16:creationId xmlns:a16="http://schemas.microsoft.com/office/drawing/2014/main" id="{01A3F863-578B-4699-BBE3-53A0F04B2365}"/>
              </a:ext>
            </a:extLst>
          </p:cNvPr>
          <p:cNvSpPr>
            <a:spLocks noGrp="1"/>
          </p:cNvSpPr>
          <p:nvPr>
            <p:ph sz="quarter" idx="4"/>
          </p:nvPr>
        </p:nvSpPr>
        <p:spPr>
          <a:xfrm>
            <a:off x="4805198" y="3787557"/>
            <a:ext cx="4035804" cy="1704060"/>
          </a:xfrm>
        </p:spPr>
        <p:txBody>
          <a:bodyPr>
            <a:normAutofit/>
          </a:bodyPr>
          <a:lstStyle/>
          <a:p>
            <a:pPr marL="0" indent="0">
              <a:lnSpc>
                <a:spcPct val="100000"/>
              </a:lnSpc>
              <a:spcBef>
                <a:spcPts val="0"/>
              </a:spcBef>
              <a:buNone/>
            </a:pPr>
            <a:r>
              <a:rPr lang="en-US" sz="1000" dirty="0" err="1"/>
              <a:t>total_unified_df.plot.line</a:t>
            </a:r>
            <a:r>
              <a:rPr lang="en-US" sz="1000" dirty="0"/>
              <a:t>(x='Week', y='</a:t>
            </a:r>
            <a:r>
              <a:rPr lang="en-US" sz="1000" dirty="0" err="1"/>
              <a:t>new_cases</a:t>
            </a:r>
            <a:r>
              <a:rPr lang="en-US" sz="1000" dirty="0"/>
              <a:t>')</a:t>
            </a:r>
          </a:p>
          <a:p>
            <a:pPr marL="0" indent="0">
              <a:lnSpc>
                <a:spcPct val="100000"/>
              </a:lnSpc>
              <a:spcBef>
                <a:spcPts val="0"/>
              </a:spcBef>
              <a:buNone/>
            </a:pPr>
            <a:r>
              <a:rPr lang="en-US" sz="1000" dirty="0" err="1"/>
              <a:t>plt.title</a:t>
            </a:r>
            <a:r>
              <a:rPr lang="en-US" sz="1000" dirty="0"/>
              <a:t>('New Covid Cases per Week');</a:t>
            </a:r>
          </a:p>
        </p:txBody>
      </p:sp>
      <p:pic>
        <p:nvPicPr>
          <p:cNvPr id="5124" name="Picture 4">
            <a:extLst>
              <a:ext uri="{FF2B5EF4-FFF2-40B4-BE49-F238E27FC236}">
                <a16:creationId xmlns:a16="http://schemas.microsoft.com/office/drawing/2014/main" id="{A6CC6EF1-7F26-4148-869C-526DC92DC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825" y="890057"/>
            <a:ext cx="386715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1F7547F-D060-40ED-82B5-E1FCA0274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787" y="4076115"/>
            <a:ext cx="37052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82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830E-A15E-49A2-AFC4-9128D39C7F37}"/>
              </a:ext>
            </a:extLst>
          </p:cNvPr>
          <p:cNvSpPr>
            <a:spLocks noGrp="1"/>
          </p:cNvSpPr>
          <p:nvPr>
            <p:ph type="title"/>
          </p:nvPr>
        </p:nvSpPr>
        <p:spPr/>
        <p:txBody>
          <a:bodyPr/>
          <a:lstStyle/>
          <a:p>
            <a:r>
              <a:rPr lang="en-US" dirty="0"/>
              <a:t>Total imports</a:t>
            </a:r>
            <a:br>
              <a:rPr lang="en-US" dirty="0"/>
            </a:br>
            <a:r>
              <a:rPr lang="en-US" dirty="0"/>
              <a:t>(USD) analysis</a:t>
            </a:r>
          </a:p>
        </p:txBody>
      </p:sp>
      <p:sp>
        <p:nvSpPr>
          <p:cNvPr id="4" name="Content Placeholder 3">
            <a:extLst>
              <a:ext uri="{FF2B5EF4-FFF2-40B4-BE49-F238E27FC236}">
                <a16:creationId xmlns:a16="http://schemas.microsoft.com/office/drawing/2014/main" id="{4D4D9C71-A08A-4F28-80BE-68FB861607E8}"/>
              </a:ext>
            </a:extLst>
          </p:cNvPr>
          <p:cNvSpPr>
            <a:spLocks noGrp="1"/>
          </p:cNvSpPr>
          <p:nvPr>
            <p:ph sz="half" idx="2"/>
          </p:nvPr>
        </p:nvSpPr>
        <p:spPr>
          <a:xfrm>
            <a:off x="6096000" y="440996"/>
            <a:ext cx="4649520" cy="2812976"/>
          </a:xfrm>
        </p:spPr>
        <p:txBody>
          <a:bodyPr>
            <a:normAutofit/>
          </a:bodyPr>
          <a:lstStyle/>
          <a:p>
            <a:pPr marL="0" indent="0">
              <a:lnSpc>
                <a:spcPct val="100000"/>
              </a:lnSpc>
              <a:spcBef>
                <a:spcPts val="0"/>
              </a:spcBef>
              <a:buNone/>
            </a:pPr>
            <a:r>
              <a:rPr lang="en-US" sz="1000" dirty="0"/>
              <a:t>sns.barplot(x=total_unified_df["Week"], y=total_unified_df["U$ CFR Tot"]);</a:t>
            </a:r>
          </a:p>
        </p:txBody>
      </p:sp>
      <p:pic>
        <p:nvPicPr>
          <p:cNvPr id="6146" name="Picture 2">
            <a:extLst>
              <a:ext uri="{FF2B5EF4-FFF2-40B4-BE49-F238E27FC236}">
                <a16:creationId xmlns:a16="http://schemas.microsoft.com/office/drawing/2014/main" id="{74DFB33A-0E00-4C1D-B1B0-AF0BC115A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218" y="664833"/>
            <a:ext cx="3781425" cy="26289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a:extLst>
              <a:ext uri="{FF2B5EF4-FFF2-40B4-BE49-F238E27FC236}">
                <a16:creationId xmlns:a16="http://schemas.microsoft.com/office/drawing/2014/main" id="{152A48C1-03D6-4F9E-8737-198A6C1A7176}"/>
              </a:ext>
            </a:extLst>
          </p:cNvPr>
          <p:cNvSpPr txBox="1">
            <a:spLocks/>
          </p:cNvSpPr>
          <p:nvPr/>
        </p:nvSpPr>
        <p:spPr>
          <a:xfrm>
            <a:off x="5968171" y="3604028"/>
            <a:ext cx="4649520" cy="28129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ctr">
              <a:lnSpc>
                <a:spcPct val="100000"/>
              </a:lnSpc>
              <a:spcBef>
                <a:spcPts val="0"/>
              </a:spcBef>
              <a:buFont typeface="Wingdings" panose="05000000000000000000" pitchFamily="2" charset="2"/>
              <a:buNone/>
            </a:pPr>
            <a:r>
              <a:rPr lang="en-US" sz="1000" dirty="0" err="1"/>
              <a:t>total_unified_df.plot.line</a:t>
            </a:r>
            <a:r>
              <a:rPr lang="en-US" sz="1000" dirty="0"/>
              <a:t>(x='Week', y='U$ CFR Tot');</a:t>
            </a:r>
          </a:p>
        </p:txBody>
      </p:sp>
      <p:pic>
        <p:nvPicPr>
          <p:cNvPr id="6148" name="Picture 4">
            <a:extLst>
              <a:ext uri="{FF2B5EF4-FFF2-40B4-BE49-F238E27FC236}">
                <a16:creationId xmlns:a16="http://schemas.microsoft.com/office/drawing/2014/main" id="{EEF82CE2-725B-4AD2-976A-DC50CD95E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181" y="3867626"/>
            <a:ext cx="36195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9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830E-A15E-49A2-AFC4-9128D39C7F37}"/>
              </a:ext>
            </a:extLst>
          </p:cNvPr>
          <p:cNvSpPr>
            <a:spLocks noGrp="1"/>
          </p:cNvSpPr>
          <p:nvPr>
            <p:ph type="title"/>
          </p:nvPr>
        </p:nvSpPr>
        <p:spPr/>
        <p:txBody>
          <a:bodyPr/>
          <a:lstStyle/>
          <a:p>
            <a:r>
              <a:rPr lang="en-US" dirty="0"/>
              <a:t>Total imports Qty</a:t>
            </a:r>
            <a:br>
              <a:rPr lang="en-US" dirty="0"/>
            </a:br>
            <a:r>
              <a:rPr lang="en-US" dirty="0"/>
              <a:t>(Kgs) analysis</a:t>
            </a:r>
          </a:p>
        </p:txBody>
      </p:sp>
      <p:sp>
        <p:nvSpPr>
          <p:cNvPr id="4" name="Content Placeholder 3">
            <a:extLst>
              <a:ext uri="{FF2B5EF4-FFF2-40B4-BE49-F238E27FC236}">
                <a16:creationId xmlns:a16="http://schemas.microsoft.com/office/drawing/2014/main" id="{4D4D9C71-A08A-4F28-80BE-68FB861607E8}"/>
              </a:ext>
            </a:extLst>
          </p:cNvPr>
          <p:cNvSpPr>
            <a:spLocks noGrp="1"/>
          </p:cNvSpPr>
          <p:nvPr>
            <p:ph sz="half" idx="2"/>
          </p:nvPr>
        </p:nvSpPr>
        <p:spPr>
          <a:xfrm>
            <a:off x="6096000" y="440996"/>
            <a:ext cx="4649520" cy="2812976"/>
          </a:xfrm>
        </p:spPr>
        <p:txBody>
          <a:bodyPr>
            <a:normAutofit/>
          </a:bodyPr>
          <a:lstStyle/>
          <a:p>
            <a:pPr marL="0" indent="0">
              <a:lnSpc>
                <a:spcPct val="100000"/>
              </a:lnSpc>
              <a:spcBef>
                <a:spcPts val="0"/>
              </a:spcBef>
              <a:buNone/>
            </a:pPr>
            <a:r>
              <a:rPr lang="en-US" sz="1000" dirty="0"/>
              <a:t>sns.barplot(x=total_unified_df["Week"], y=total_unified_df["Qty"]);</a:t>
            </a:r>
          </a:p>
        </p:txBody>
      </p:sp>
      <p:sp>
        <p:nvSpPr>
          <p:cNvPr id="10" name="Content Placeholder 3">
            <a:extLst>
              <a:ext uri="{FF2B5EF4-FFF2-40B4-BE49-F238E27FC236}">
                <a16:creationId xmlns:a16="http://schemas.microsoft.com/office/drawing/2014/main" id="{152A48C1-03D6-4F9E-8737-198A6C1A7176}"/>
              </a:ext>
            </a:extLst>
          </p:cNvPr>
          <p:cNvSpPr txBox="1">
            <a:spLocks/>
          </p:cNvSpPr>
          <p:nvPr/>
        </p:nvSpPr>
        <p:spPr>
          <a:xfrm>
            <a:off x="5968171" y="3604028"/>
            <a:ext cx="4649520" cy="28129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ctr">
              <a:lnSpc>
                <a:spcPct val="100000"/>
              </a:lnSpc>
              <a:spcBef>
                <a:spcPts val="0"/>
              </a:spcBef>
              <a:buFont typeface="Wingdings" panose="05000000000000000000" pitchFamily="2" charset="2"/>
              <a:buNone/>
            </a:pPr>
            <a:r>
              <a:rPr lang="en-US" sz="1000" dirty="0" err="1"/>
              <a:t>total_unified_df.plot.line</a:t>
            </a:r>
            <a:r>
              <a:rPr lang="en-US" sz="1000" dirty="0"/>
              <a:t>(x='Week', y='Qty');</a:t>
            </a:r>
          </a:p>
        </p:txBody>
      </p:sp>
      <p:pic>
        <p:nvPicPr>
          <p:cNvPr id="7170" name="Picture 2">
            <a:extLst>
              <a:ext uri="{FF2B5EF4-FFF2-40B4-BE49-F238E27FC236}">
                <a16:creationId xmlns:a16="http://schemas.microsoft.com/office/drawing/2014/main" id="{9385FD50-0A19-4F82-99A1-D667BB626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288" y="625072"/>
            <a:ext cx="3724275" cy="26289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8DD59E0-6A14-47ED-970A-B4DA997C9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213" y="3822321"/>
            <a:ext cx="35623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53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830E-A15E-49A2-AFC4-9128D39C7F37}"/>
              </a:ext>
            </a:extLst>
          </p:cNvPr>
          <p:cNvSpPr>
            <a:spLocks noGrp="1"/>
          </p:cNvSpPr>
          <p:nvPr>
            <p:ph type="title"/>
          </p:nvPr>
        </p:nvSpPr>
        <p:spPr/>
        <p:txBody>
          <a:bodyPr/>
          <a:lstStyle/>
          <a:p>
            <a:r>
              <a:rPr lang="en-US" dirty="0"/>
              <a:t>Total vs Qty</a:t>
            </a:r>
          </a:p>
        </p:txBody>
      </p:sp>
      <p:sp>
        <p:nvSpPr>
          <p:cNvPr id="4" name="Content Placeholder 3">
            <a:extLst>
              <a:ext uri="{FF2B5EF4-FFF2-40B4-BE49-F238E27FC236}">
                <a16:creationId xmlns:a16="http://schemas.microsoft.com/office/drawing/2014/main" id="{4D4D9C71-A08A-4F28-80BE-68FB861607E8}"/>
              </a:ext>
            </a:extLst>
          </p:cNvPr>
          <p:cNvSpPr>
            <a:spLocks noGrp="1"/>
          </p:cNvSpPr>
          <p:nvPr>
            <p:ph sz="half" idx="2"/>
          </p:nvPr>
        </p:nvSpPr>
        <p:spPr>
          <a:xfrm>
            <a:off x="6096000" y="289510"/>
            <a:ext cx="4649520" cy="2812976"/>
          </a:xfrm>
        </p:spPr>
        <p:txBody>
          <a:bodyPr>
            <a:normAutofit/>
          </a:bodyPr>
          <a:lstStyle/>
          <a:p>
            <a:pPr marL="0" indent="0">
              <a:lnSpc>
                <a:spcPct val="100000"/>
              </a:lnSpc>
              <a:spcBef>
                <a:spcPts val="0"/>
              </a:spcBef>
              <a:buNone/>
            </a:pPr>
            <a:r>
              <a:rPr lang="en-US" sz="1000" dirty="0" err="1"/>
              <a:t>sns.pairplot</a:t>
            </a:r>
            <a:r>
              <a:rPr lang="en-US" sz="1000" dirty="0"/>
              <a:t>(total_unified_df[["Qty", "U$ CFR Tot"]], corner=True);</a:t>
            </a:r>
          </a:p>
        </p:txBody>
      </p:sp>
      <p:pic>
        <p:nvPicPr>
          <p:cNvPr id="8194" name="Picture 2">
            <a:extLst>
              <a:ext uri="{FF2B5EF4-FFF2-40B4-BE49-F238E27FC236}">
                <a16:creationId xmlns:a16="http://schemas.microsoft.com/office/drawing/2014/main" id="{06290B4E-EB95-4F03-B871-C0CD93AF8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8370" y="553503"/>
            <a:ext cx="2724464" cy="272446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8E39B269-CED9-4239-948C-1BC168B4264F}"/>
              </a:ext>
            </a:extLst>
          </p:cNvPr>
          <p:cNvSpPr txBox="1">
            <a:spLocks/>
          </p:cNvSpPr>
          <p:nvPr/>
        </p:nvSpPr>
        <p:spPr>
          <a:xfrm>
            <a:off x="6898239" y="3491521"/>
            <a:ext cx="3045041" cy="28129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nSpc>
                <a:spcPct val="100000"/>
              </a:lnSpc>
              <a:spcBef>
                <a:spcPts val="0"/>
              </a:spcBef>
              <a:buFont typeface="Wingdings" panose="05000000000000000000" pitchFamily="2" charset="2"/>
              <a:buNone/>
            </a:pPr>
            <a:r>
              <a:rPr lang="en-US" sz="1000" dirty="0" err="1"/>
              <a:t>sns.heatmap</a:t>
            </a:r>
            <a:r>
              <a:rPr lang="en-US" sz="1000" dirty="0"/>
              <a:t>(</a:t>
            </a:r>
          </a:p>
          <a:p>
            <a:pPr marL="0" indent="0">
              <a:lnSpc>
                <a:spcPct val="100000"/>
              </a:lnSpc>
              <a:spcBef>
                <a:spcPts val="0"/>
              </a:spcBef>
              <a:buFont typeface="Wingdings" panose="05000000000000000000" pitchFamily="2" charset="2"/>
              <a:buNone/>
            </a:pPr>
            <a:r>
              <a:rPr lang="en-US" sz="1000" dirty="0"/>
              <a:t>    total_unified_df[["Qty", "U$ CFR Tot"]].</a:t>
            </a:r>
            <a:r>
              <a:rPr lang="en-US" sz="1000" dirty="0" err="1"/>
              <a:t>corr</a:t>
            </a:r>
            <a:r>
              <a:rPr lang="en-US" sz="1000" dirty="0"/>
              <a:t>(),</a:t>
            </a:r>
          </a:p>
          <a:p>
            <a:pPr marL="0" indent="0">
              <a:lnSpc>
                <a:spcPct val="100000"/>
              </a:lnSpc>
              <a:spcBef>
                <a:spcPts val="0"/>
              </a:spcBef>
              <a:buFont typeface="Wingdings" panose="05000000000000000000" pitchFamily="2" charset="2"/>
              <a:buNone/>
            </a:pPr>
            <a:r>
              <a:rPr lang="en-US" sz="1000" dirty="0"/>
              <a:t>    </a:t>
            </a:r>
            <a:r>
              <a:rPr lang="en-US" sz="1000" dirty="0" err="1"/>
              <a:t>annot</a:t>
            </a:r>
            <a:r>
              <a:rPr lang="en-US" sz="1000" dirty="0"/>
              <a:t>=True,</a:t>
            </a:r>
          </a:p>
          <a:p>
            <a:pPr marL="0" indent="0">
              <a:lnSpc>
                <a:spcPct val="100000"/>
              </a:lnSpc>
              <a:spcBef>
                <a:spcPts val="0"/>
              </a:spcBef>
              <a:buFont typeface="Wingdings" panose="05000000000000000000" pitchFamily="2" charset="2"/>
              <a:buNone/>
            </a:pPr>
            <a:r>
              <a:rPr lang="en-US" sz="1000" dirty="0"/>
              <a:t>    </a:t>
            </a:r>
            <a:r>
              <a:rPr lang="en-US" sz="1000" dirty="0" err="1"/>
              <a:t>vmin</a:t>
            </a:r>
            <a:r>
              <a:rPr lang="en-US" sz="1000" dirty="0"/>
              <a:t>=0,</a:t>
            </a:r>
          </a:p>
          <a:p>
            <a:pPr marL="0" indent="0">
              <a:lnSpc>
                <a:spcPct val="100000"/>
              </a:lnSpc>
              <a:spcBef>
                <a:spcPts val="0"/>
              </a:spcBef>
              <a:buFont typeface="Wingdings" panose="05000000000000000000" pitchFamily="2" charset="2"/>
              <a:buNone/>
            </a:pPr>
            <a:r>
              <a:rPr lang="en-US" sz="1000" dirty="0"/>
              <a:t>    </a:t>
            </a:r>
            <a:r>
              <a:rPr lang="en-US" sz="1000" dirty="0" err="1"/>
              <a:t>vmax</a:t>
            </a:r>
            <a:r>
              <a:rPr lang="en-US" sz="1000" dirty="0"/>
              <a:t>=1</a:t>
            </a:r>
          </a:p>
          <a:p>
            <a:pPr marL="0" indent="0">
              <a:lnSpc>
                <a:spcPct val="100000"/>
              </a:lnSpc>
              <a:spcBef>
                <a:spcPts val="0"/>
              </a:spcBef>
              <a:buFont typeface="Wingdings" panose="05000000000000000000" pitchFamily="2" charset="2"/>
              <a:buNone/>
            </a:pPr>
            <a:r>
              <a:rPr lang="en-US" sz="1000" dirty="0"/>
              <a:t>);</a:t>
            </a:r>
          </a:p>
          <a:p>
            <a:pPr marL="0" indent="0">
              <a:lnSpc>
                <a:spcPct val="100000"/>
              </a:lnSpc>
              <a:spcBef>
                <a:spcPts val="0"/>
              </a:spcBef>
              <a:buFont typeface="Wingdings" panose="05000000000000000000" pitchFamily="2" charset="2"/>
              <a:buNone/>
            </a:pPr>
            <a:endParaRPr lang="en-US" sz="1000" dirty="0"/>
          </a:p>
          <a:p>
            <a:pPr marL="0" indent="0">
              <a:lnSpc>
                <a:spcPct val="100000"/>
              </a:lnSpc>
              <a:spcBef>
                <a:spcPts val="0"/>
              </a:spcBef>
              <a:buFont typeface="Wingdings" panose="05000000000000000000" pitchFamily="2" charset="2"/>
              <a:buNone/>
            </a:pPr>
            <a:endParaRPr lang="en-US" sz="1000" dirty="0"/>
          </a:p>
        </p:txBody>
      </p:sp>
      <p:pic>
        <p:nvPicPr>
          <p:cNvPr id="8196" name="Picture 4">
            <a:extLst>
              <a:ext uri="{FF2B5EF4-FFF2-40B4-BE49-F238E27FC236}">
                <a16:creationId xmlns:a16="http://schemas.microsoft.com/office/drawing/2014/main" id="{AB8B4049-E5F1-4276-BDED-FD94576B8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1638" y="4509748"/>
            <a:ext cx="3259926" cy="234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56774"/>
      </p:ext>
    </p:extLst>
  </p:cSld>
  <p:clrMapOvr>
    <a:masterClrMapping/>
  </p:clrMapOvr>
</p:sld>
</file>

<file path=ppt/theme/theme1.xml><?xml version="1.0" encoding="utf-8"?>
<a:theme xmlns:a="http://schemas.openxmlformats.org/drawingml/2006/main" name="Atla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TM03090434[[fn=Wood Type]]</Template>
  <TotalTime>72</TotalTime>
  <Words>1240</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 Light</vt:lpstr>
      <vt:lpstr>Helvetica Neue</vt:lpstr>
      <vt:lpstr>Rockwell</vt:lpstr>
      <vt:lpstr>Wingdings</vt:lpstr>
      <vt:lpstr>Atlas</vt:lpstr>
      <vt:lpstr>PowerPoint Presentation</vt:lpstr>
      <vt:lpstr>Dependencies and  Setup</vt:lpstr>
      <vt:lpstr>Reading files and store into Pandas data frame</vt:lpstr>
      <vt:lpstr>Converting Date into weeks</vt:lpstr>
      <vt:lpstr>Merging custom information with Covid-19 cases</vt:lpstr>
      <vt:lpstr>Covid cases analysis</vt:lpstr>
      <vt:lpstr>Total imports (USD) analysis</vt:lpstr>
      <vt:lpstr>Total imports Qty (Kgs) analysis</vt:lpstr>
      <vt:lpstr>Total vs Qty</vt:lpstr>
      <vt:lpstr>Case vs Total</vt:lpstr>
      <vt:lpstr>Cases vs Qty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Rafael Fernandez</dc:creator>
  <cp:lastModifiedBy>Rafael Fernandez</cp:lastModifiedBy>
  <cp:revision>6</cp:revision>
  <dcterms:created xsi:type="dcterms:W3CDTF">2021-02-12T13:57:15Z</dcterms:created>
  <dcterms:modified xsi:type="dcterms:W3CDTF">2021-02-13T00:18:48Z</dcterms:modified>
</cp:coreProperties>
</file>