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0" r:id="rId9"/>
    <p:sldId id="261" r:id="rId10"/>
    <p:sldId id="269" r:id="rId11"/>
    <p:sldId id="27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55049-2B33-9C3D-57B6-2AB9634E8E68}" v="1" dt="2025-01-24T16:56:31.656"/>
    <p1510:client id="{52DDC143-E376-3624-3B70-4AD4A8306ABB}" v="90" dt="2025-01-25T03:10:19.643"/>
    <p1510:client id="{98343D47-4B31-3530-81F8-1279F867E929}" v="703" dt="2025-01-25T00:03:15.411"/>
    <p1510:client id="{A865D85E-E564-4704-B3F0-A8C5785CBF84}" v="499" dt="2025-01-25T03:46:05.026"/>
    <p1510:client id="{A9B74076-AF20-AAED-00D6-677900C38156}" v="522" dt="2025-01-25T01:40:0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0D983-F327-4078-8AAD-FC0347366FE7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69DA-C219-4E3B-920C-2FB9B5C10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9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69DA-C219-4E3B-920C-2FB9B5C109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3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69DA-C219-4E3B-920C-2FB9B5C109C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1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06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3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55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5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1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74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0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2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4551-F158-45BE-8B31-15B8C477588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D3177E-F0FD-412E-AE13-84B158F62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5391F-6975-52F3-30B8-D3DFA2DF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Credit Score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00E1A-D5E5-CEEC-468F-1E4B40F04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682" y="2122881"/>
            <a:ext cx="3011322" cy="1096899"/>
          </a:xfrm>
        </p:spPr>
        <p:txBody>
          <a:bodyPr>
            <a:normAutofit/>
          </a:bodyPr>
          <a:lstStyle/>
          <a:p>
            <a:r>
              <a:rPr lang="pt-BR" sz="1200">
                <a:ea typeface="+mn-lt"/>
                <a:cs typeface="+mn-lt"/>
              </a:rPr>
              <a:t>MBA em Data Science &amp; AI - FIAP</a:t>
            </a:r>
            <a:endParaRPr lang="pt-BR" sz="1200"/>
          </a:p>
          <a:p>
            <a:r>
              <a:rPr lang="pt-BR" sz="1200">
                <a:ea typeface="+mn-lt"/>
                <a:cs typeface="+mn-lt"/>
              </a:rPr>
              <a:t>Applied Statistics - 10DTS</a:t>
            </a:r>
            <a:endParaRPr lang="pt-BR" sz="1200"/>
          </a:p>
          <a:p>
            <a:r>
              <a:rPr lang="pt-BR" sz="1200"/>
              <a:t>São Paulo, 25 de janeiro de 2025</a:t>
            </a:r>
          </a:p>
          <a:p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5859A1E-2319-639F-F0E0-0843C37D3738}"/>
              </a:ext>
            </a:extLst>
          </p:cNvPr>
          <p:cNvSpPr txBox="1">
            <a:spLocks/>
          </p:cNvSpPr>
          <p:nvPr/>
        </p:nvSpPr>
        <p:spPr>
          <a:xfrm>
            <a:off x="1503395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QuantumFinance</a:t>
            </a:r>
            <a:br>
              <a:rPr lang="pt-BR"/>
            </a:br>
            <a:endParaRPr lang="pt-BR">
              <a:ea typeface="+mn-lt"/>
              <a:cs typeface="+mn-lt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80D3FE4-BAA1-2FF3-6ACB-1DBA8B5CFAE7}"/>
              </a:ext>
            </a:extLst>
          </p:cNvPr>
          <p:cNvSpPr txBox="1">
            <a:spLocks/>
          </p:cNvSpPr>
          <p:nvPr/>
        </p:nvSpPr>
        <p:spPr>
          <a:xfrm>
            <a:off x="723034" y="4900968"/>
            <a:ext cx="4131370" cy="1252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latin typeface="Trebuchet MS"/>
                <a:ea typeface="Calibri"/>
                <a:cs typeface="Calibri"/>
              </a:rPr>
              <a:t>Lucas Nascimento dos Santos - RM 358024</a:t>
            </a:r>
          </a:p>
          <a:p>
            <a:pPr algn="l"/>
            <a:r>
              <a:rPr lang="pt-BR" sz="1200">
                <a:ea typeface="Calibri"/>
                <a:cs typeface="Calibri"/>
              </a:rPr>
              <a:t>Rafael Henrique Gallo – RM 358285</a:t>
            </a:r>
            <a:endParaRPr lang="pt-BR"/>
          </a:p>
          <a:p>
            <a:pPr algn="l"/>
            <a:r>
              <a:rPr lang="pt-BR" sz="1200">
                <a:latin typeface="Trebuchet MS"/>
                <a:ea typeface="Calibri"/>
                <a:cs typeface="Calibri"/>
              </a:rPr>
              <a:t>Rodrigo Patricio Carvalho - RM 358829</a:t>
            </a:r>
            <a:endParaRPr lang="pt-BR"/>
          </a:p>
          <a:p>
            <a:pPr algn="l"/>
            <a:r>
              <a:rPr lang="pt-BR" sz="1200">
                <a:latin typeface="Trebuchet MS"/>
                <a:ea typeface="Calibri"/>
                <a:cs typeface="Calibri"/>
              </a:rPr>
              <a:t>William Macedo Marcondes - RM 359572</a:t>
            </a:r>
          </a:p>
          <a:p>
            <a:pPr algn="l"/>
            <a:endParaRPr lang="pt-BR" sz="12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9"/>
    </mc:Choice>
    <mc:Fallback xmlns="">
      <p:transition spd="slow" advTm="131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644C1E4-D163-A71D-25A1-D7556241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76" y="2619878"/>
            <a:ext cx="3426704" cy="2510060"/>
          </a:xfrm>
          <a:prstGeom prst="rect">
            <a:avLst/>
          </a:prstGeom>
        </p:spPr>
      </p:pic>
      <p:pic>
        <p:nvPicPr>
          <p:cNvPr id="4" name="Imagem 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0DA5C4D8-5897-6FB1-2A87-9D78AD5AD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45" y="2628445"/>
            <a:ext cx="3426704" cy="2501493"/>
          </a:xfrm>
          <a:prstGeom prst="rect">
            <a:avLst/>
          </a:prstGeom>
        </p:spPr>
      </p:pic>
      <p:pic>
        <p:nvPicPr>
          <p:cNvPr id="6" name="Imagem 5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BA232B2-2C42-2C14-45AF-167542D8F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43" y="2619878"/>
            <a:ext cx="3426704" cy="245866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7A6D1EDD-55ED-2529-978B-97B66454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AA5B1-7864-2B83-1783-70AC6B99BB8E}"/>
              </a:ext>
            </a:extLst>
          </p:cNvPr>
          <p:cNvSpPr txBox="1"/>
          <p:nvPr/>
        </p:nvSpPr>
        <p:spPr>
          <a:xfrm>
            <a:off x="4739825" y="172114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Gráficos de previsão</a:t>
            </a:r>
          </a:p>
        </p:txBody>
      </p:sp>
    </p:spTree>
    <p:extLst>
      <p:ext uri="{BB962C8B-B14F-4D97-AF65-F5344CB8AC3E}">
        <p14:creationId xmlns:p14="http://schemas.microsoft.com/office/powerpoint/2010/main" val="37932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9"/>
    </mc:Choice>
    <mc:Fallback xmlns="">
      <p:transition spd="slow" advTm="237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0AA53C36-2572-55C2-F178-8E692596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5" y="2430451"/>
            <a:ext cx="4459503" cy="2533543"/>
          </a:xfrm>
          <a:prstGeom prst="rect">
            <a:avLst/>
          </a:prstGeom>
        </p:spPr>
      </p:pic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AF98D45-49CA-B843-A88F-255AAAAB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54" y="2430450"/>
            <a:ext cx="4745253" cy="2533543"/>
          </a:xfrm>
          <a:prstGeom prst="rect">
            <a:avLst/>
          </a:prstGeom>
        </p:spPr>
      </p:pic>
      <p:sp>
        <p:nvSpPr>
          <p:cNvPr id="6" name="Título 11">
            <a:extLst>
              <a:ext uri="{FF2B5EF4-FFF2-40B4-BE49-F238E27FC236}">
                <a16:creationId xmlns:a16="http://schemas.microsoft.com/office/drawing/2014/main" id="{9C8B8B7C-0BA0-D55E-F756-7AFD1E79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Resultados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378B91-F02B-5290-D273-014B8B812DF6}"/>
              </a:ext>
            </a:extLst>
          </p:cNvPr>
          <p:cNvSpPr txBox="1"/>
          <p:nvPr/>
        </p:nvSpPr>
        <p:spPr>
          <a:xfrm>
            <a:off x="3892036" y="171873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Importância das variáveis</a:t>
            </a:r>
          </a:p>
        </p:txBody>
      </p:sp>
    </p:spTree>
    <p:extLst>
      <p:ext uri="{BB962C8B-B14F-4D97-AF65-F5344CB8AC3E}">
        <p14:creationId xmlns:p14="http://schemas.microsoft.com/office/powerpoint/2010/main" val="5864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77"/>
    </mc:Choice>
    <mc:Fallback xmlns="">
      <p:transition spd="slow" advTm="206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rgbClr val="90C226"/>
                </a:solidFill>
                <a:ea typeface="+mj-lt"/>
                <a:cs typeface="+mj-lt"/>
              </a:rPr>
              <a:t>Simulador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>
                <a:ea typeface="+mn-lt"/>
                <a:cs typeface="+mn-lt"/>
              </a:rPr>
              <a:t>Simulador de score</a:t>
            </a:r>
            <a:endParaRPr lang="pt-BR" sz="2000"/>
          </a:p>
          <a:p>
            <a:pPr marL="57150" indent="0">
              <a:buNone/>
            </a:pPr>
            <a:r>
              <a:rPr lang="pt-BR">
                <a:ea typeface="+mn-lt"/>
                <a:cs typeface="+mn-lt"/>
              </a:rPr>
              <a:t>Ferramenta desenvolvida para calcular o </a:t>
            </a:r>
            <a:r>
              <a:rPr lang="pt-BR" i="1">
                <a:ea typeface="+mn-lt"/>
                <a:cs typeface="+mn-lt"/>
              </a:rPr>
              <a:t>score </a:t>
            </a:r>
            <a:r>
              <a:rPr lang="pt-BR">
                <a:ea typeface="+mn-lt"/>
                <a:cs typeface="+mn-lt"/>
              </a:rPr>
              <a:t>de novos clientes com base em suas características.</a:t>
            </a:r>
          </a:p>
          <a:p>
            <a:pPr lvl="1"/>
            <a:endParaRPr lang="pt-BR" sz="1800">
              <a:ea typeface="+mn-lt"/>
              <a:cs typeface="+mn-lt"/>
            </a:endParaRPr>
          </a:p>
          <a:p>
            <a:endParaRPr lang="pt-BR" b="1"/>
          </a:p>
          <a:p>
            <a:endParaRPr lang="pt-BR" b="1"/>
          </a:p>
          <a:p>
            <a:endParaRPr lang="pt-BR"/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8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97"/>
    </mc:Choice>
    <mc:Fallback xmlns="">
      <p:transition spd="slow" advTm="205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rgbClr val="90C226"/>
                </a:solidFill>
                <a:ea typeface="+mj-lt"/>
                <a:cs typeface="+mj-lt"/>
              </a:rPr>
              <a:t>Conclusões e Recomendações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pt-BR" sz="2000" b="1">
                <a:ea typeface="+mn-lt"/>
                <a:cs typeface="+mn-lt"/>
              </a:rPr>
              <a:t>Conclusões</a:t>
            </a:r>
            <a:endParaRPr lang="pt-BR"/>
          </a:p>
          <a:p>
            <a:pPr lvl="1">
              <a:buFont typeface="Wingdings 3"/>
              <a:buChar char=""/>
            </a:pPr>
            <a:r>
              <a:rPr lang="pt-BR" sz="1800">
                <a:ea typeface="+mn-lt"/>
                <a:cs typeface="+mn-lt"/>
              </a:rPr>
              <a:t>O modelo Random Forest se destaca pela precisão e interpretabilidade.</a:t>
            </a:r>
            <a:endParaRPr lang="pt-BR" sz="1800"/>
          </a:p>
          <a:p>
            <a:pPr lvl="1">
              <a:buFont typeface="Wingdings 3"/>
              <a:buChar char=""/>
            </a:pPr>
            <a:r>
              <a:rPr lang="pt-BR" sz="1800">
                <a:ea typeface="+mn-lt"/>
                <a:cs typeface="+mn-lt"/>
              </a:rPr>
              <a:t>Ferramenta de simulação pode ser integrada ao fluxo de análise de crédito.</a:t>
            </a:r>
            <a:endParaRPr lang="pt-BR" sz="1800"/>
          </a:p>
          <a:p>
            <a:pPr>
              <a:buFont typeface="Wingdings 3"/>
              <a:buChar char=""/>
            </a:pPr>
            <a:r>
              <a:rPr lang="pt-BR" sz="2000" b="1">
                <a:ea typeface="+mn-lt"/>
                <a:cs typeface="+mn-lt"/>
              </a:rPr>
              <a:t>Recomendações</a:t>
            </a:r>
            <a:endParaRPr lang="pt-BR"/>
          </a:p>
          <a:p>
            <a:pPr lvl="1">
              <a:buFont typeface="Wingdings 3"/>
              <a:buChar char=""/>
            </a:pPr>
            <a:r>
              <a:rPr lang="pt-BR" sz="1800">
                <a:ea typeface="+mn-lt"/>
                <a:cs typeface="+mn-lt"/>
              </a:rPr>
              <a:t>Implementação do modelo no sistema de avaliação de crédito.</a:t>
            </a:r>
            <a:endParaRPr lang="pt-BR" sz="1800"/>
          </a:p>
          <a:p>
            <a:pPr lvl="1">
              <a:buFont typeface="Wingdings 3"/>
              <a:buChar char=""/>
            </a:pPr>
            <a:r>
              <a:rPr lang="pt-BR" sz="1800">
                <a:ea typeface="+mn-lt"/>
                <a:cs typeface="+mn-lt"/>
              </a:rPr>
              <a:t>Monitoramento contínuo para ajustes e melhorias futuras.</a:t>
            </a:r>
          </a:p>
          <a:p>
            <a:pPr marL="0" indent="0">
              <a:buNone/>
            </a:pPr>
            <a:endParaRPr lang="pt-BR" sz="2000" b="1">
              <a:ea typeface="+mn-lt"/>
              <a:cs typeface="+mn-lt"/>
            </a:endParaRPr>
          </a:p>
          <a:p>
            <a:pPr lvl="1"/>
            <a:endParaRPr lang="pt-BR" sz="1800">
              <a:ea typeface="+mn-lt"/>
              <a:cs typeface="+mn-lt"/>
            </a:endParaRPr>
          </a:p>
          <a:p>
            <a:endParaRPr lang="pt-BR" b="1"/>
          </a:p>
          <a:p>
            <a:endParaRPr lang="pt-BR" b="1"/>
          </a:p>
          <a:p>
            <a:endParaRPr lang="pt-BR"/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8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46"/>
    </mc:Choice>
    <mc:Fallback xmlns="">
      <p:transition spd="slow" advTm="144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Objetivo do projeto</a:t>
            </a:r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Desenvolver um modelo de </a:t>
            </a:r>
            <a:r>
              <a:rPr lang="pt-BR" i="1" err="1">
                <a:ea typeface="+mn-lt"/>
                <a:cs typeface="+mn-lt"/>
              </a:rPr>
              <a:t>credit</a:t>
            </a:r>
            <a:r>
              <a:rPr lang="pt-BR" i="1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scoring</a:t>
            </a:r>
            <a:r>
              <a:rPr lang="pt-BR">
                <a:ea typeface="+mn-lt"/>
                <a:cs typeface="+mn-lt"/>
              </a:rPr>
              <a:t> que permita decisões mais precisas sobre concessão de crédito</a:t>
            </a:r>
          </a:p>
          <a:p>
            <a:pPr lvl="1">
              <a:buFont typeface="Courier New" charset="2"/>
              <a:buChar char="o"/>
            </a:pPr>
            <a:endParaRPr lang="pt-BR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Cenário atual</a:t>
            </a:r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Crescimento da inadimplência na carteira de clientes.</a:t>
            </a:r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Importância de prever o risco de crédito com maior acurácia.</a:t>
            </a:r>
            <a:endParaRPr lang="pt-BR"/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5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2"/>
    </mc:Choice>
    <mc:Fallback xmlns="">
      <p:transition spd="slow" advTm="174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Base de dados:</a:t>
            </a:r>
            <a:endParaRPr lang="pt-BR"/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Fonte: </a:t>
            </a:r>
            <a:r>
              <a:rPr lang="pt-BR" i="1">
                <a:ea typeface="+mn-lt"/>
                <a:cs typeface="+mn-lt"/>
              </a:rPr>
              <a:t>Base_ScoreCredito_QuantumFinance.csv</a:t>
            </a:r>
            <a:endParaRPr lang="pt-BR"/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Principais variáveis analisadas: idade, escolaridade, quantidade de dependentes, tempo no último serviço, entre outras</a:t>
            </a:r>
            <a:endParaRPr lang="pt-BR"/>
          </a:p>
          <a:p>
            <a:pPr lvl="1">
              <a:buFont typeface="Courier New" charset="2"/>
              <a:buChar char="o"/>
            </a:pPr>
            <a:endParaRPr lang="pt-BR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Etapas do processo:</a:t>
            </a:r>
            <a:endParaRPr lang="pt-BR"/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Limpeza e pré-processamento dos dados</a:t>
            </a:r>
            <a:endParaRPr lang="pt-BR"/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Análise exploratória para identificar padrões e correlações importantes</a:t>
            </a:r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Seleção de modelos e treinamento</a:t>
            </a:r>
            <a:endParaRPr lang="pt-BR"/>
          </a:p>
          <a:p>
            <a:pPr lvl="1">
              <a:buFont typeface="Courier New" charset="2"/>
              <a:buChar char="o"/>
            </a:pPr>
            <a:r>
              <a:rPr lang="pt-BR">
                <a:ea typeface="+mn-lt"/>
                <a:cs typeface="+mn-lt"/>
              </a:rPr>
              <a:t>Avaliação de desempenho com métricas específicas.</a:t>
            </a:r>
          </a:p>
          <a:p>
            <a:endParaRPr lang="pt-BR"/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95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16"/>
    </mc:Choice>
    <mc:Fallback xmlns="">
      <p:transition spd="slow" advTm="394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>
                <a:solidFill>
                  <a:srgbClr val="90C226"/>
                </a:solidFill>
                <a:ea typeface="+mj-lt"/>
                <a:cs typeface="+mj-lt"/>
              </a:rPr>
              <a:t>Análises realizadas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Exploração dos dados:</a:t>
            </a:r>
            <a:endParaRPr lang="pt-BR">
              <a:ea typeface="+mn-lt"/>
              <a:cs typeface="+mn-lt"/>
            </a:endParaRPr>
          </a:p>
          <a:p>
            <a:pPr lvl="1"/>
            <a:r>
              <a:rPr lang="pt-BR">
                <a:ea typeface="+mn-lt"/>
                <a:cs typeface="+mn-lt"/>
              </a:rPr>
              <a:t>Gráficos como:</a:t>
            </a:r>
          </a:p>
          <a:p>
            <a:pPr lvl="2">
              <a:buFont typeface="Wingdings" charset="2"/>
              <a:buChar char="§"/>
            </a:pPr>
            <a:r>
              <a:rPr lang="pt-BR" sz="1600">
                <a:ea typeface="+mn-lt"/>
                <a:cs typeface="+mn-lt"/>
              </a:rPr>
              <a:t>Distribuição do score de crédito por gênero, faixa etária, e posse de casa própria.</a:t>
            </a:r>
          </a:p>
          <a:p>
            <a:pPr lvl="2">
              <a:buFont typeface="Wingdings" charset="2"/>
              <a:buChar char="§"/>
            </a:pPr>
            <a:r>
              <a:rPr lang="pt-BR" sz="1600">
                <a:ea typeface="+mn-lt"/>
                <a:cs typeface="+mn-lt"/>
              </a:rPr>
              <a:t>Correlação entre variáveis como salário, capacidade de crédito e estabilidade financeira.</a:t>
            </a:r>
          </a:p>
          <a:p>
            <a:endParaRPr lang="pt-BR" b="1"/>
          </a:p>
          <a:p>
            <a:endParaRPr lang="pt-BR"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750E37-6636-45B9-306F-7ECAB8B243F0}"/>
              </a:ext>
            </a:extLst>
          </p:cNvPr>
          <p:cNvSpPr txBox="1"/>
          <p:nvPr/>
        </p:nvSpPr>
        <p:spPr>
          <a:xfrm>
            <a:off x="569719" y="1424299"/>
            <a:ext cx="35336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90C226"/>
                </a:solidFill>
                <a:ea typeface="+mn-lt"/>
                <a:cs typeface="+mn-lt"/>
              </a:rPr>
              <a:t>Distribuição Percentual de faixas de score de crédito p</a:t>
            </a:r>
            <a:r>
              <a:rPr lang="pt-BR" sz="1600">
                <a:solidFill>
                  <a:srgbClr val="90C226"/>
                </a:solidFill>
                <a:latin typeface="+mj-lt"/>
                <a:ea typeface="+mj-lt"/>
                <a:cs typeface="+mj-lt"/>
              </a:rPr>
              <a:t>or sexo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A56F33-6418-7194-C77E-683632330DE5}"/>
              </a:ext>
            </a:extLst>
          </p:cNvPr>
          <p:cNvSpPr txBox="1"/>
          <p:nvPr/>
        </p:nvSpPr>
        <p:spPr>
          <a:xfrm>
            <a:off x="6096000" y="1547409"/>
            <a:ext cx="36191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90C226"/>
                </a:solidFill>
                <a:latin typeface="+mj-lt"/>
                <a:ea typeface="+mj-lt"/>
                <a:cs typeface="+mj-lt"/>
              </a:rPr>
              <a:t>Média do score de crédito por sexo</a:t>
            </a:r>
          </a:p>
        </p:txBody>
      </p:sp>
      <p:pic>
        <p:nvPicPr>
          <p:cNvPr id="29" name="Imagem 2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41BB2BF9-C32D-8D01-EE94-7730BBDE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5" y="2431037"/>
            <a:ext cx="5200609" cy="3405985"/>
          </a:xfrm>
          <a:prstGeom prst="rect">
            <a:avLst/>
          </a:prstGeom>
        </p:spPr>
      </p:pic>
      <p:pic>
        <p:nvPicPr>
          <p:cNvPr id="69" name="Espaço Reservado para Conteúdo 6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6F65ED0-6ADA-7130-78F9-C2177F89A0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4402" y="2300409"/>
            <a:ext cx="3636350" cy="3471742"/>
          </a:xfr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04C6E66B-EF55-2FE2-9290-2629B6C457AB}"/>
              </a:ext>
            </a:extLst>
          </p:cNvPr>
          <p:cNvSpPr txBox="1"/>
          <p:nvPr/>
        </p:nvSpPr>
        <p:spPr>
          <a:xfrm>
            <a:off x="3048000" y="299103"/>
            <a:ext cx="4664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90C226"/>
                </a:solidFill>
                <a:latin typeface="+mj-lt"/>
                <a:ea typeface="+mj-lt"/>
                <a:cs typeface="+mj-lt"/>
              </a:rPr>
              <a:t>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7396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3"/>
    </mc:Choice>
    <mc:Fallback xmlns="">
      <p:transition spd="slow" advTm="258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750E37-6636-45B9-306F-7ECAB8B243F0}"/>
              </a:ext>
            </a:extLst>
          </p:cNvPr>
          <p:cNvSpPr txBox="1"/>
          <p:nvPr/>
        </p:nvSpPr>
        <p:spPr>
          <a:xfrm>
            <a:off x="626690" y="1659308"/>
            <a:ext cx="37544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90C226"/>
                </a:solidFill>
                <a:ea typeface="+mn-lt"/>
                <a:cs typeface="+mn-lt"/>
              </a:rPr>
              <a:t>Média do score crédito por faixa etária</a:t>
            </a:r>
          </a:p>
          <a:p>
            <a:endParaRPr lang="pt-BR" sz="1600">
              <a:solidFill>
                <a:srgbClr val="90C226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A56F33-6418-7194-C77E-683632330DE5}"/>
              </a:ext>
            </a:extLst>
          </p:cNvPr>
          <p:cNvSpPr txBox="1"/>
          <p:nvPr/>
        </p:nvSpPr>
        <p:spPr>
          <a:xfrm>
            <a:off x="5540523" y="1545364"/>
            <a:ext cx="36191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90C226"/>
                </a:solidFill>
                <a:ea typeface="+mn-lt"/>
                <a:cs typeface="+mn-lt"/>
              </a:rPr>
              <a:t>Score de crédito médio por situação de posse de casa própria</a:t>
            </a:r>
          </a:p>
          <a:p>
            <a:endParaRPr lang="pt-BR" sz="1600">
              <a:solidFill>
                <a:srgbClr val="90C226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4C6E66B-EF55-2FE2-9290-2629B6C457AB}"/>
              </a:ext>
            </a:extLst>
          </p:cNvPr>
          <p:cNvSpPr txBox="1"/>
          <p:nvPr/>
        </p:nvSpPr>
        <p:spPr>
          <a:xfrm>
            <a:off x="3048000" y="299103"/>
            <a:ext cx="4664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90C226"/>
                </a:solidFill>
                <a:latin typeface="+mj-lt"/>
                <a:ea typeface="+mj-lt"/>
                <a:cs typeface="+mj-lt"/>
              </a:rPr>
              <a:t>Análise exploratória</a:t>
            </a:r>
          </a:p>
        </p:txBody>
      </p:sp>
      <p:pic>
        <p:nvPicPr>
          <p:cNvPr id="4" name="Espaço Reservado para Conteúdo 3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B5F31652-6953-9F51-776A-AB6B2DB54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688" y="2245309"/>
            <a:ext cx="4515029" cy="3120248"/>
          </a:xfrm>
        </p:spPr>
      </p:pic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13F0F96-BA7D-8A22-45CA-D042810B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17" y="2247544"/>
            <a:ext cx="4281120" cy="31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7"/>
    </mc:Choice>
    <mc:Fallback xmlns="">
      <p:transition spd="slow" advTm="125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69">
            <a:extLst>
              <a:ext uri="{FF2B5EF4-FFF2-40B4-BE49-F238E27FC236}">
                <a16:creationId xmlns:a16="http://schemas.microsoft.com/office/drawing/2014/main" id="{04C6E66B-EF55-2FE2-9290-2629B6C457AB}"/>
              </a:ext>
            </a:extLst>
          </p:cNvPr>
          <p:cNvSpPr txBox="1"/>
          <p:nvPr/>
        </p:nvSpPr>
        <p:spPr>
          <a:xfrm>
            <a:off x="284860" y="242132"/>
            <a:ext cx="59535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90C226"/>
                </a:solidFill>
                <a:latin typeface="+mj-lt"/>
                <a:ea typeface="+mj-lt"/>
                <a:cs typeface="+mj-lt"/>
              </a:rPr>
              <a:t>Correlação de variáveis</a:t>
            </a:r>
          </a:p>
        </p:txBody>
      </p:sp>
      <p:pic>
        <p:nvPicPr>
          <p:cNvPr id="15" name="Imagem 14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FE7133D4-E1AA-44FE-9EA2-D55CA433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4" y="1172198"/>
            <a:ext cx="7262685" cy="51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41"/>
    </mc:Choice>
    <mc:Fallback xmlns="">
      <p:transition spd="slow" advTm="298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rgbClr val="90C226"/>
                </a:solidFill>
                <a:ea typeface="+mj-lt"/>
                <a:cs typeface="+mj-lt"/>
              </a:rPr>
              <a:t>Modelos avaliados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>
                <a:ea typeface="+mn-lt"/>
                <a:cs typeface="+mn-lt"/>
              </a:rPr>
              <a:t>Modelos testados</a:t>
            </a:r>
          </a:p>
          <a:p>
            <a:pPr lvl="1"/>
            <a:r>
              <a:rPr lang="pt-BR">
                <a:ea typeface="+mn-lt"/>
                <a:cs typeface="+mn-lt"/>
              </a:rPr>
              <a:t>Regressão Linear.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Árvore de Decisão.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Random Forest.</a:t>
            </a:r>
          </a:p>
          <a:p>
            <a:pPr marL="457200" lvl="1" indent="0">
              <a:buNone/>
            </a:pPr>
            <a:endParaRPr lang="pt-BR">
              <a:ea typeface="+mn-lt"/>
              <a:cs typeface="+mn-lt"/>
            </a:endParaRPr>
          </a:p>
          <a:p>
            <a:r>
              <a:rPr lang="pt-BR" b="1">
                <a:ea typeface="+mn-lt"/>
                <a:cs typeface="+mn-lt"/>
              </a:rPr>
              <a:t>Critérios de avaliação</a:t>
            </a:r>
            <a:endParaRPr lang="pt-BR"/>
          </a:p>
          <a:p>
            <a:pPr lvl="1"/>
            <a:r>
              <a:rPr lang="pt-BR" err="1">
                <a:ea typeface="+mn-lt"/>
                <a:cs typeface="+mn-lt"/>
              </a:rPr>
              <a:t>Mean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Squared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Error</a:t>
            </a:r>
            <a:r>
              <a:rPr lang="pt-BR">
                <a:ea typeface="+mn-lt"/>
                <a:cs typeface="+mn-lt"/>
              </a:rPr>
              <a:t> (MSE).</a:t>
            </a:r>
          </a:p>
          <a:p>
            <a:pPr lvl="1"/>
            <a:r>
              <a:rPr lang="pt-BR" err="1">
                <a:ea typeface="+mn-lt"/>
                <a:cs typeface="+mn-lt"/>
              </a:rPr>
              <a:t>Mean</a:t>
            </a:r>
            <a:r>
              <a:rPr lang="pt-BR">
                <a:ea typeface="+mn-lt"/>
                <a:cs typeface="+mn-lt"/>
              </a:rPr>
              <a:t> Absolute </a:t>
            </a:r>
            <a:r>
              <a:rPr lang="pt-BR" err="1">
                <a:ea typeface="+mn-lt"/>
                <a:cs typeface="+mn-lt"/>
              </a:rPr>
              <a:t>Error</a:t>
            </a:r>
            <a:r>
              <a:rPr lang="pt-BR">
                <a:ea typeface="+mn-lt"/>
                <a:cs typeface="+mn-lt"/>
              </a:rPr>
              <a:t> (MAE)</a:t>
            </a:r>
          </a:p>
          <a:p>
            <a:pPr lvl="1"/>
            <a:r>
              <a:rPr lang="pt-BR">
                <a:ea typeface="+mn-lt"/>
                <a:cs typeface="+mn-lt"/>
              </a:rPr>
              <a:t>R² (coeficiente de determinação)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Root </a:t>
            </a:r>
            <a:r>
              <a:rPr lang="pt-BR" err="1">
                <a:ea typeface="+mn-lt"/>
                <a:cs typeface="+mn-lt"/>
              </a:rPr>
              <a:t>Mean</a:t>
            </a:r>
            <a:r>
              <a:rPr lang="pt-BR">
                <a:ea typeface="+mn-lt"/>
                <a:cs typeface="+mn-lt"/>
              </a:rPr>
              <a:t> Square </a:t>
            </a:r>
            <a:r>
              <a:rPr lang="pt-BR" err="1">
                <a:ea typeface="+mn-lt"/>
                <a:cs typeface="+mn-lt"/>
              </a:rPr>
              <a:t>Error</a:t>
            </a:r>
            <a:r>
              <a:rPr lang="pt-BR">
                <a:ea typeface="+mn-lt"/>
                <a:cs typeface="+mn-lt"/>
              </a:rPr>
              <a:t> (RMSE)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MAPE (%)</a:t>
            </a:r>
            <a:br>
              <a:rPr lang="pt-BR">
                <a:ea typeface="+mn-lt"/>
                <a:cs typeface="+mn-lt"/>
              </a:rPr>
            </a:br>
            <a:endParaRPr lang="pt-BR"/>
          </a:p>
          <a:p>
            <a:endParaRPr lang="pt-BR" b="1"/>
          </a:p>
          <a:p>
            <a:endParaRPr lang="pt-BR" b="1"/>
          </a:p>
          <a:p>
            <a:endParaRPr lang="pt-BR"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2"/>
    </mc:Choice>
    <mc:Fallback xmlns="">
      <p:transition spd="slow" advTm="122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306-ABED-F48A-A519-962609B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rgbClr val="90C226"/>
                </a:solidFill>
                <a:ea typeface="+mj-lt"/>
                <a:cs typeface="+mj-lt"/>
              </a:rPr>
              <a:t>Resultados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endParaRPr lang="pt-BR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8DE8-E93A-65AD-C972-3C47A9C2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2" y="148651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b="1"/>
          </a:p>
          <a:p>
            <a:pPr marL="457200" lvl="1" indent="0">
              <a:buNone/>
            </a:pPr>
            <a:r>
              <a:rPr lang="pt-BR" sz="1800">
                <a:ea typeface="+mn-lt"/>
                <a:cs typeface="+mn-lt"/>
              </a:rPr>
              <a:t>O modelo </a:t>
            </a:r>
            <a:r>
              <a:rPr lang="pt-BR" sz="1800" b="1">
                <a:ea typeface="+mn-lt"/>
                <a:cs typeface="+mn-lt"/>
              </a:rPr>
              <a:t>Random Forest</a:t>
            </a:r>
            <a:r>
              <a:rPr lang="pt-BR" sz="1800">
                <a:ea typeface="+mn-lt"/>
                <a:cs typeface="+mn-lt"/>
              </a:rPr>
              <a:t> apresentou o melhor desempenho geral, com alto R² e baixo MSE, MAE, RMSE e MAPE.</a:t>
            </a:r>
          </a:p>
          <a:p>
            <a:endParaRPr lang="pt-BR" b="1"/>
          </a:p>
          <a:p>
            <a:endParaRPr lang="pt-BR" b="1"/>
          </a:p>
          <a:p>
            <a:endParaRPr lang="pt-BR"/>
          </a:p>
          <a:p>
            <a:endParaRPr lang="pt-BR">
              <a:ea typeface="+mn-lt"/>
              <a:cs typeface="+mn-lt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890FCC1-EB2A-A481-982D-22C2E306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17002"/>
              </p:ext>
            </p:extLst>
          </p:nvPr>
        </p:nvGraphicFramePr>
        <p:xfrm>
          <a:off x="899711" y="2969257"/>
          <a:ext cx="795688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427050027"/>
                    </a:ext>
                  </a:extLst>
                </a:gridCol>
                <a:gridCol w="993726">
                  <a:extLst>
                    <a:ext uri="{9D8B030D-6E8A-4147-A177-3AD203B41FA5}">
                      <a16:colId xmlns:a16="http://schemas.microsoft.com/office/drawing/2014/main" val="1923433840"/>
                    </a:ext>
                  </a:extLst>
                </a:gridCol>
                <a:gridCol w="1201040">
                  <a:extLst>
                    <a:ext uri="{9D8B030D-6E8A-4147-A177-3AD203B41FA5}">
                      <a16:colId xmlns:a16="http://schemas.microsoft.com/office/drawing/2014/main" val="387723550"/>
                    </a:ext>
                  </a:extLst>
                </a:gridCol>
                <a:gridCol w="1201040">
                  <a:extLst>
                    <a:ext uri="{9D8B030D-6E8A-4147-A177-3AD203B41FA5}">
                      <a16:colId xmlns:a16="http://schemas.microsoft.com/office/drawing/2014/main" val="739004051"/>
                    </a:ext>
                  </a:extLst>
                </a:gridCol>
                <a:gridCol w="1201040">
                  <a:extLst>
                    <a:ext uri="{9D8B030D-6E8A-4147-A177-3AD203B41FA5}">
                      <a16:colId xmlns:a16="http://schemas.microsoft.com/office/drawing/2014/main" val="2410562289"/>
                    </a:ext>
                  </a:extLst>
                </a:gridCol>
                <a:gridCol w="1201040">
                  <a:extLst>
                    <a:ext uri="{9D8B030D-6E8A-4147-A177-3AD203B41FA5}">
                      <a16:colId xmlns:a16="http://schemas.microsoft.com/office/drawing/2014/main" val="3478919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Modelo</a:t>
                      </a:r>
                      <a:endParaRPr lang="pt-BR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MAE</a:t>
                      </a:r>
                      <a:endParaRPr lang="pt-BR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MSE</a:t>
                      </a:r>
                      <a:endParaRPr lang="pt-BR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RMSE</a:t>
                      </a:r>
                      <a:endParaRPr lang="pt-BR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MAPE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>
                          <a:latin typeface="Trebuchet MS"/>
                        </a:rPr>
                        <a:t>R² </a:t>
                      </a:r>
                      <a:endParaRPr lang="pt-BR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8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Regressão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62.451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6781.297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82.349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14.291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0.622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5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Árvore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57.723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6161.154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78.493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13.125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0.656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67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80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53.402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5161.927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71.846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12.183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effectLst/>
                        </a:rPr>
                        <a:t>0.712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71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8"/>
    </mc:Choice>
    <mc:Fallback xmlns="">
      <p:transition spd="slow" advTm="14768"/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Widescreen</PresentationFormat>
  <Paragraphs>105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Aptos</vt:lpstr>
      <vt:lpstr>Arial</vt:lpstr>
      <vt:lpstr>Courier New</vt:lpstr>
      <vt:lpstr>Trebuchet MS</vt:lpstr>
      <vt:lpstr>Wingdings</vt:lpstr>
      <vt:lpstr>Wingdings 3</vt:lpstr>
      <vt:lpstr>Facetado</vt:lpstr>
      <vt:lpstr>Credit Score</vt:lpstr>
      <vt:lpstr>Introdução</vt:lpstr>
      <vt:lpstr>Metodologia</vt:lpstr>
      <vt:lpstr>Análises realizadas  </vt:lpstr>
      <vt:lpstr>Apresentação do PowerPoint</vt:lpstr>
      <vt:lpstr>Apresentação do PowerPoint</vt:lpstr>
      <vt:lpstr>Apresentação do PowerPoint</vt:lpstr>
      <vt:lpstr>Modelos avaliados  </vt:lpstr>
      <vt:lpstr>Resultados  </vt:lpstr>
      <vt:lpstr>Resultados</vt:lpstr>
      <vt:lpstr>Resultados</vt:lpstr>
      <vt:lpstr>Simulador  </vt:lpstr>
      <vt:lpstr>Conclusões e Recomendações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</dc:title>
  <dc:creator>Rodrigo Patricio Carvalho</dc:creator>
  <cp:lastModifiedBy>Rafael Henrique Gallo</cp:lastModifiedBy>
  <cp:revision>3</cp:revision>
  <dcterms:created xsi:type="dcterms:W3CDTF">2025-01-24T01:38:42Z</dcterms:created>
  <dcterms:modified xsi:type="dcterms:W3CDTF">2025-01-25T23:30:05Z</dcterms:modified>
</cp:coreProperties>
</file>