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53" y="3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" y="0"/>
            <a:ext cx="9143746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557" y="12700"/>
            <a:ext cx="7325585" cy="6845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1727" y="1841703"/>
            <a:ext cx="3860545" cy="208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8423" y="141223"/>
            <a:ext cx="5454395" cy="683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7110" y="1663954"/>
            <a:ext cx="5137784" cy="143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rafael.genari/viz/Bootcamp_Final_Project_E-commerce/Painel1" TargetMode="External"/><Relationship Id="rId7" Type="http://schemas.openxmlformats.org/officeDocument/2006/relationships/hyperlink" Target="https://towardsdatascience.com/unlocking-business-potential-through-effective-customer-segmentation-da37c40c3a5b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kaggle.com/code/fabiendaniel/customer-segmentation" TargetMode="External"/><Relationship Id="rId5" Type="http://schemas.openxmlformats.org/officeDocument/2006/relationships/hyperlink" Target="https://sciendo.com/article/10.2478/amns-2024-2668" TargetMode="External"/><Relationship Id="rId4" Type="http://schemas.openxmlformats.org/officeDocument/2006/relationships/hyperlink" Target="https://link.springer.com/article/10.1007/s10257-023-00640-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2540" algn="ctr">
              <a:lnSpc>
                <a:spcPct val="100000"/>
              </a:lnSpc>
              <a:spcBef>
                <a:spcPts val="100"/>
              </a:spcBef>
            </a:pPr>
            <a:r>
              <a:rPr sz="4500" dirty="0">
                <a:solidFill>
                  <a:srgbClr val="1F487C"/>
                </a:solidFill>
              </a:rPr>
              <a:t>Análise</a:t>
            </a:r>
            <a:r>
              <a:rPr sz="4500" spc="-25" dirty="0">
                <a:solidFill>
                  <a:srgbClr val="1F487C"/>
                </a:solidFill>
              </a:rPr>
              <a:t> de </a:t>
            </a:r>
            <a:r>
              <a:rPr sz="4500" dirty="0">
                <a:solidFill>
                  <a:srgbClr val="1F487C"/>
                </a:solidFill>
              </a:rPr>
              <a:t>Segmentação</a:t>
            </a:r>
            <a:r>
              <a:rPr sz="4500" spc="-185" dirty="0">
                <a:solidFill>
                  <a:srgbClr val="1F487C"/>
                </a:solidFill>
              </a:rPr>
              <a:t> </a:t>
            </a:r>
            <a:r>
              <a:rPr sz="4500" spc="-25" dirty="0">
                <a:solidFill>
                  <a:srgbClr val="1F487C"/>
                </a:solidFill>
              </a:rPr>
              <a:t>de </a:t>
            </a:r>
            <a:r>
              <a:rPr sz="4500" spc="-10" dirty="0">
                <a:solidFill>
                  <a:srgbClr val="1F487C"/>
                </a:solidFill>
              </a:rPr>
              <a:t>Usuários</a:t>
            </a:r>
            <a:endParaRPr sz="4500" dirty="0"/>
          </a:p>
        </p:txBody>
      </p:sp>
      <p:sp>
        <p:nvSpPr>
          <p:cNvPr id="3" name="object 3"/>
          <p:cNvSpPr txBox="1"/>
          <p:nvPr/>
        </p:nvSpPr>
        <p:spPr>
          <a:xfrm>
            <a:off x="2736595" y="4151757"/>
            <a:ext cx="367347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461770" marR="5080" indent="-144970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Análise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Exploratória</a:t>
            </a:r>
            <a:r>
              <a:rPr sz="20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F487C"/>
                </a:solidFill>
                <a:latin typeface="Calibri"/>
                <a:cs typeface="Calibri"/>
              </a:rPr>
              <a:t>Melhoria</a:t>
            </a:r>
            <a:r>
              <a:rPr sz="20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F487C"/>
                </a:solidFill>
                <a:latin typeface="Calibri"/>
                <a:cs typeface="Calibri"/>
              </a:rPr>
              <a:t>das </a:t>
            </a:r>
            <a:r>
              <a:rPr sz="2000" spc="-10" dirty="0">
                <a:solidFill>
                  <a:srgbClr val="1F487C"/>
                </a:solidFill>
                <a:latin typeface="Calibri"/>
                <a:cs typeface="Calibri"/>
              </a:rPr>
              <a:t>Vendas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801" y="2920111"/>
            <a:ext cx="204279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 marR="5080" indent="-889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Dashboard</a:t>
            </a:r>
            <a:r>
              <a:rPr sz="3100" spc="-1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50" dirty="0">
                <a:solidFill>
                  <a:srgbClr val="1F487C"/>
                </a:solidFill>
                <a:latin typeface="Calibri"/>
                <a:cs typeface="Calibri"/>
              </a:rPr>
              <a:t>e </a:t>
            </a: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Referências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094" y="5333"/>
            <a:ext cx="5470906" cy="68526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72888" y="1283723"/>
            <a:ext cx="3469640" cy="13722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95"/>
              </a:spcBef>
              <a:buFont typeface="Wingdings"/>
              <a:buChar char=""/>
              <a:tabLst>
                <a:tab pos="355600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Dashboard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Tableau</a:t>
            </a:r>
            <a:endParaRPr sz="1400">
              <a:latin typeface="Calibri"/>
              <a:cs typeface="Calibri"/>
            </a:endParaRPr>
          </a:p>
          <a:p>
            <a:pPr marL="756285" marR="5080" lvl="1" indent="-287020">
              <a:lnSpc>
                <a:spcPts val="1300"/>
              </a:lnSpc>
              <a:spcBef>
                <a:spcPts val="320"/>
              </a:spcBef>
              <a:buClr>
                <a:srgbClr val="1F487C"/>
              </a:buClr>
              <a:buFont typeface="Wingdings"/>
              <a:buChar char=""/>
              <a:tabLst>
                <a:tab pos="756285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https://public.tableau.com/app/profile/rafa</a:t>
            </a:r>
            <a:r>
              <a:rPr sz="1200" u="none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el.genari/viz/Bootcamp_Final_Project_E-</a:t>
            </a:r>
            <a:r>
              <a:rPr sz="1200" u="none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commerce/Painel1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355"/>
              </a:spcBef>
              <a:buClr>
                <a:srgbClr val="1F487C"/>
              </a:buClr>
              <a:buFont typeface="Wingdings"/>
              <a:buChar char=""/>
            </a:pPr>
            <a:endParaRPr sz="1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Referências</a:t>
            </a:r>
            <a:r>
              <a:rPr sz="1400" spc="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Bibliográficas: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30088" y="2664714"/>
            <a:ext cx="3041015" cy="16351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9085" marR="5080" indent="-287020">
              <a:lnSpc>
                <a:spcPts val="1300"/>
              </a:lnSpc>
              <a:spcBef>
                <a:spcPts val="260"/>
              </a:spcBef>
              <a:buClr>
                <a:srgbClr val="1F487C"/>
              </a:buClr>
              <a:buFont typeface="Wingdings"/>
              <a:buChar char=""/>
              <a:tabLst>
                <a:tab pos="299085" algn="l"/>
              </a:tabLst>
            </a:pP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4"/>
              </a:rPr>
              <a:t>https://link.springer.com/article/10.1007/s1</a:t>
            </a:r>
            <a:r>
              <a:rPr sz="1200" u="none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4"/>
              </a:rPr>
              <a:t>0257-023-00640-</a:t>
            </a:r>
            <a:r>
              <a:rPr sz="1200" u="sng" spc="-5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4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299085" marR="31750" indent="-287020">
              <a:lnSpc>
                <a:spcPts val="1300"/>
              </a:lnSpc>
              <a:spcBef>
                <a:spcPts val="280"/>
              </a:spcBef>
              <a:buClr>
                <a:srgbClr val="1F487C"/>
              </a:buClr>
              <a:buFont typeface="Wingdings"/>
              <a:buChar char=""/>
              <a:tabLst>
                <a:tab pos="299085" algn="l"/>
              </a:tabLst>
            </a:pP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5"/>
              </a:rPr>
              <a:t>https://sciendo.com/article/10.2478/amns-</a:t>
            </a:r>
            <a:r>
              <a:rPr sz="1200" u="none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5"/>
              </a:rPr>
              <a:t>2024-</a:t>
            </a:r>
            <a:r>
              <a:rPr sz="1200" u="sng" spc="-2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5"/>
              </a:rPr>
              <a:t>2668</a:t>
            </a:r>
            <a:endParaRPr sz="1200">
              <a:latin typeface="Calibri"/>
              <a:cs typeface="Calibri"/>
            </a:endParaRPr>
          </a:p>
          <a:p>
            <a:pPr marL="299085" indent="-286385">
              <a:lnSpc>
                <a:spcPts val="1370"/>
              </a:lnSpc>
              <a:spcBef>
                <a:spcPts val="120"/>
              </a:spcBef>
              <a:buClr>
                <a:srgbClr val="1F487C"/>
              </a:buClr>
              <a:buFont typeface="Wingdings"/>
              <a:buChar char=""/>
              <a:tabLst>
                <a:tab pos="299085" algn="l"/>
              </a:tabLst>
            </a:pP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6"/>
              </a:rPr>
              <a:t>https://www.kaggle.com/code/fabiendaniel</a:t>
            </a:r>
            <a:endParaRPr sz="1200">
              <a:latin typeface="Calibri"/>
              <a:cs typeface="Calibri"/>
            </a:endParaRPr>
          </a:p>
          <a:p>
            <a:pPr marL="299085">
              <a:lnSpc>
                <a:spcPts val="1370"/>
              </a:lnSpc>
            </a:pPr>
            <a:r>
              <a:rPr sz="1200" u="sng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  <a:hlinkClick r:id="rId6"/>
              </a:rPr>
              <a:t>/customer-segmentation</a:t>
            </a:r>
            <a:endParaRPr sz="1200">
              <a:latin typeface="Calibri"/>
              <a:cs typeface="Calibri"/>
            </a:endParaRPr>
          </a:p>
          <a:p>
            <a:pPr marL="299085" marR="17780" indent="-287020">
              <a:lnSpc>
                <a:spcPct val="90100"/>
              </a:lnSpc>
              <a:spcBef>
                <a:spcPts val="285"/>
              </a:spcBef>
              <a:buClr>
                <a:srgbClr val="1F487C"/>
              </a:buClr>
              <a:buFont typeface="Wingdings"/>
              <a:buChar char=""/>
              <a:tabLst>
                <a:tab pos="299085" algn="l"/>
              </a:tabLst>
            </a:pP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https://towardsdatascience.com/unlocking-</a:t>
            </a:r>
            <a:r>
              <a:rPr sz="1200" u="none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business-potential-through-effective-</a:t>
            </a:r>
            <a:r>
              <a:rPr sz="1200" u="none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customer-segmentation-da37c40c3a5b/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963" y="4504182"/>
            <a:ext cx="3409315" cy="152527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83515" marR="296545" indent="-171450">
              <a:lnSpc>
                <a:spcPct val="90100"/>
              </a:lnSpc>
              <a:spcBef>
                <a:spcPts val="240"/>
              </a:spcBef>
              <a:buFont typeface="Wingdings"/>
              <a:buChar char=""/>
              <a:tabLst>
                <a:tab pos="1847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pesquisa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integrou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referências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essenciais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para 	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aprender</a:t>
            </a:r>
            <a:r>
              <a:rPr sz="12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sobre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segmentação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e- 	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commerce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como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aplica-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las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na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prática.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Foram</a:t>
            </a:r>
            <a:endParaRPr sz="1200">
              <a:latin typeface="Calibri"/>
              <a:cs typeface="Calibri"/>
            </a:endParaRPr>
          </a:p>
          <a:p>
            <a:pPr marL="184785" marR="15240">
              <a:lnSpc>
                <a:spcPts val="1300"/>
              </a:lnSpc>
              <a:spcBef>
                <a:spcPts val="15"/>
              </a:spcBef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exploradas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técnicas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mineração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dados,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análise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clusters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segmentação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baseada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RFM,</a:t>
            </a:r>
            <a:endParaRPr sz="1200">
              <a:latin typeface="Calibri"/>
              <a:cs typeface="Calibri"/>
            </a:endParaRPr>
          </a:p>
          <a:p>
            <a:pPr marL="184785">
              <a:lnSpc>
                <a:spcPts val="1200"/>
              </a:lnSpc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permitindo</a:t>
            </a:r>
            <a:r>
              <a:rPr sz="12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criação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estratégias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endParaRPr sz="1200">
              <a:latin typeface="Calibri"/>
              <a:cs typeface="Calibri"/>
            </a:endParaRPr>
          </a:p>
          <a:p>
            <a:pPr marL="184785" marR="5080">
              <a:lnSpc>
                <a:spcPts val="1300"/>
              </a:lnSpc>
              <a:spcBef>
                <a:spcPts val="90"/>
              </a:spcBef>
            </a:pP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personalizadas.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Como</a:t>
            </a:r>
            <a:r>
              <a:rPr sz="12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resultado,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foi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desenvolvido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um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projeto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sólido,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 alto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potencial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otimizar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vendas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fortalecer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fidelização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e-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commerce.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</a:rPr>
              <a:t>Acessos</a:t>
            </a:r>
            <a:r>
              <a:rPr sz="3100" spc="-5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de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Usuários</a:t>
            </a:r>
            <a:r>
              <a:rPr sz="3100" spc="-6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spc="-10" dirty="0">
                <a:solidFill>
                  <a:srgbClr val="1F487C"/>
                </a:solidFill>
              </a:rPr>
              <a:t>Receita</a:t>
            </a:r>
            <a:endParaRPr sz="31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" y="0"/>
            <a:ext cx="2521559" cy="25227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4017" y="2219401"/>
            <a:ext cx="24631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Sexta-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feira</a:t>
            </a:r>
            <a:r>
              <a:rPr sz="1600" spc="285" dirty="0">
                <a:solidFill>
                  <a:srgbClr val="1F487C"/>
                </a:solidFill>
                <a:latin typeface="Calibri"/>
                <a:cs typeface="Calibri"/>
              </a:rPr>
              <a:t>  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tem</a:t>
            </a:r>
            <a:r>
              <a:rPr sz="1600" spc="290" dirty="0">
                <a:solidFill>
                  <a:srgbClr val="1F487C"/>
                </a:solidFill>
                <a:latin typeface="Calibri"/>
                <a:cs typeface="Calibri"/>
              </a:rPr>
              <a:t>  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mais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usuários,</a:t>
            </a:r>
            <a:r>
              <a:rPr sz="1600" spc="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segunda-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feira</a:t>
            </a:r>
            <a:r>
              <a:rPr sz="1600" spc="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é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 dia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mais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fraco.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523" y="4706365"/>
            <a:ext cx="1395730" cy="2152015"/>
            <a:chOff x="7748523" y="4706365"/>
            <a:chExt cx="139573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523" y="4706365"/>
              <a:ext cx="1392554" cy="21516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269" y="4718176"/>
              <a:ext cx="1268476" cy="213982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3988" y="1018988"/>
            <a:ext cx="4759733" cy="21135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070" y="4283524"/>
            <a:ext cx="4742052" cy="206566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579490" y="4256913"/>
            <a:ext cx="26111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  <a:tab pos="1129665" algn="l"/>
                <a:tab pos="1757680" algn="l"/>
                <a:tab pos="2251075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Receita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diária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tem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pico</a:t>
            </a:r>
            <a:endParaRPr sz="16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entre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terça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quarta-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feira.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7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</a:rPr>
              <a:t>Acessos</a:t>
            </a:r>
            <a:r>
              <a:rPr sz="3100" spc="-5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de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Usuários</a:t>
            </a:r>
            <a:r>
              <a:rPr sz="3100" spc="-6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spc="-10" dirty="0">
                <a:solidFill>
                  <a:srgbClr val="1F487C"/>
                </a:solidFill>
              </a:rPr>
              <a:t>Receita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3695" cy="2513965"/>
            <a:chOff x="0" y="0"/>
            <a:chExt cx="1623695" cy="2513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3568" cy="251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75485" cy="249960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3390" algn="ctr">
              <a:lnSpc>
                <a:spcPct val="100000"/>
              </a:lnSpc>
              <a:spcBef>
                <a:spcPts val="95"/>
              </a:spcBef>
            </a:pPr>
            <a:r>
              <a:rPr dirty="0"/>
              <a:t>Semana</a:t>
            </a:r>
            <a:r>
              <a:rPr spc="-50" dirty="0"/>
              <a:t> </a:t>
            </a:r>
            <a:r>
              <a:rPr spc="-25" dirty="0"/>
              <a:t>49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pc="-25" dirty="0"/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/>
              <a:t>Maior</a:t>
            </a:r>
            <a:r>
              <a:rPr spc="-30" dirty="0"/>
              <a:t> </a:t>
            </a:r>
            <a:r>
              <a:rPr dirty="0"/>
              <a:t>pico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usuários</a:t>
            </a:r>
            <a:r>
              <a:rPr spc="-20" dirty="0"/>
              <a:t> </a:t>
            </a:r>
            <a:r>
              <a:rPr dirty="0"/>
              <a:t>e</a:t>
            </a:r>
            <a:r>
              <a:rPr spc="-25" dirty="0"/>
              <a:t> </a:t>
            </a:r>
            <a:r>
              <a:rPr spc="-10" dirty="0"/>
              <a:t>receita.</a:t>
            </a:r>
          </a:p>
          <a:p>
            <a:pPr>
              <a:lnSpc>
                <a:spcPct val="100000"/>
              </a:lnSpc>
              <a:spcBef>
                <a:spcPts val="735"/>
              </a:spcBef>
              <a:buClr>
                <a:srgbClr val="1F487C"/>
              </a:buClr>
              <a:buFont typeface="Wingdings"/>
              <a:buChar char=""/>
            </a:pPr>
            <a:endParaRPr spc="-10" dirty="0"/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/>
              <a:t>Receita</a:t>
            </a:r>
            <a:r>
              <a:rPr spc="-45" dirty="0"/>
              <a:t> </a:t>
            </a:r>
            <a:r>
              <a:rPr dirty="0"/>
              <a:t>mensal</a:t>
            </a:r>
            <a:r>
              <a:rPr spc="-50" dirty="0"/>
              <a:t> </a:t>
            </a:r>
            <a:r>
              <a:rPr dirty="0"/>
              <a:t>segue</a:t>
            </a:r>
            <a:r>
              <a:rPr spc="-50" dirty="0"/>
              <a:t> </a:t>
            </a:r>
            <a:r>
              <a:rPr dirty="0"/>
              <a:t>padrão</a:t>
            </a:r>
            <a:r>
              <a:rPr spc="-40" dirty="0"/>
              <a:t> </a:t>
            </a:r>
            <a:r>
              <a:rPr dirty="0"/>
              <a:t>similar</a:t>
            </a:r>
            <a:r>
              <a:rPr spc="-80" dirty="0"/>
              <a:t> </a:t>
            </a:r>
            <a:r>
              <a:rPr dirty="0"/>
              <a:t>aos</a:t>
            </a:r>
            <a:r>
              <a:rPr spc="-40" dirty="0"/>
              <a:t> </a:t>
            </a:r>
            <a:r>
              <a:rPr dirty="0"/>
              <a:t>acessos</a:t>
            </a:r>
            <a:r>
              <a:rPr spc="-40" dirty="0"/>
              <a:t> </a:t>
            </a:r>
            <a:r>
              <a:rPr spc="-10" dirty="0"/>
              <a:t>mensais.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775" y="3973590"/>
            <a:ext cx="4021018" cy="15489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98387" y="3977109"/>
            <a:ext cx="4049194" cy="1529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2465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</a:rPr>
              <a:t>Acessos</a:t>
            </a:r>
            <a:r>
              <a:rPr sz="3100" spc="-5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de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Usuários</a:t>
            </a:r>
            <a:r>
              <a:rPr sz="3100" spc="-60" dirty="0">
                <a:solidFill>
                  <a:srgbClr val="1F487C"/>
                </a:solidFill>
              </a:rPr>
              <a:t> </a:t>
            </a:r>
            <a:r>
              <a:rPr sz="3100" dirty="0">
                <a:solidFill>
                  <a:srgbClr val="1F487C"/>
                </a:solidFill>
              </a:rPr>
              <a:t>e</a:t>
            </a:r>
            <a:r>
              <a:rPr sz="3100" spc="-55" dirty="0">
                <a:solidFill>
                  <a:srgbClr val="1F487C"/>
                </a:solidFill>
              </a:rPr>
              <a:t> </a:t>
            </a:r>
            <a:r>
              <a:rPr sz="3100" spc="-10" dirty="0">
                <a:solidFill>
                  <a:srgbClr val="1F487C"/>
                </a:solidFill>
              </a:rPr>
              <a:t>Receita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" y="0"/>
            <a:ext cx="2521559" cy="25227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893189"/>
            <a:ext cx="3487420" cy="97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Dados</a:t>
            </a:r>
            <a:r>
              <a:rPr sz="1200" spc="3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Iniciais</a:t>
            </a:r>
            <a:r>
              <a:rPr sz="1200" spc="4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Baixos:</a:t>
            </a:r>
            <a:r>
              <a:rPr sz="1200" spc="4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1200" spc="4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novembro</a:t>
            </a:r>
            <a:r>
              <a:rPr sz="1200" spc="39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4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2018,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tivemos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menor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número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IDs.</a:t>
            </a:r>
            <a:endParaRPr sz="1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285"/>
              </a:spcBef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Crescimento</a:t>
            </a:r>
            <a:r>
              <a:rPr sz="1200" spc="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Contínuo:</a:t>
            </a:r>
            <a:r>
              <a:rPr sz="1200" spc="4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Os</a:t>
            </a:r>
            <a:r>
              <a:rPr sz="1200" spc="4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números</a:t>
            </a:r>
            <a:r>
              <a:rPr sz="1200" spc="4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cresceram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continuamente,</a:t>
            </a:r>
            <a:r>
              <a:rPr sz="1200" spc="8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alcançando</a:t>
            </a:r>
            <a:r>
              <a:rPr sz="1200" spc="10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200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pico</a:t>
            </a:r>
            <a:r>
              <a:rPr sz="12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1200" spc="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novembro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2019.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523" y="4706365"/>
            <a:ext cx="1395730" cy="2152015"/>
            <a:chOff x="7748523" y="4706365"/>
            <a:chExt cx="139573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523" y="4706365"/>
              <a:ext cx="1392554" cy="21516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269" y="4718176"/>
              <a:ext cx="1268476" cy="213982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505703" y="4717542"/>
            <a:ext cx="3456304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7620" indent="-343535">
              <a:lnSpc>
                <a:spcPct val="8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Pico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Segundo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Mês: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Após</a:t>
            </a:r>
            <a:r>
              <a:rPr sz="1200" spc="2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um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início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baixo,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receita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teve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um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pico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segundo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mês.</a:t>
            </a:r>
            <a:endParaRPr sz="1200">
              <a:latin typeface="Calibri"/>
              <a:cs typeface="Calibri"/>
            </a:endParaRPr>
          </a:p>
          <a:p>
            <a:pPr marL="355600" indent="-342900">
              <a:lnSpc>
                <a:spcPts val="1295"/>
              </a:lnSpc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Estabilização</a:t>
            </a:r>
            <a:r>
              <a:rPr sz="1200" spc="2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Máximo:</a:t>
            </a:r>
            <a:r>
              <a:rPr sz="1200" spc="2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receita</a:t>
            </a:r>
            <a:r>
              <a:rPr sz="1200" spc="2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estabilizou</a:t>
            </a:r>
            <a:r>
              <a:rPr sz="1200" spc="229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  <a:p>
            <a:pPr marL="355600">
              <a:lnSpc>
                <a:spcPts val="1295"/>
              </a:lnSpc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alcançou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valor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máximo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em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novembro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2019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2704" y="1106026"/>
            <a:ext cx="4535964" cy="18648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0736" y="4278550"/>
            <a:ext cx="4886076" cy="19698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805685" y="3535171"/>
            <a:ext cx="5426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5600" algn="l"/>
              </a:tabLst>
            </a:pP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Padrão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Similar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Receita: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receita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mensal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seguiu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um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padrão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similar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aos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acessos.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739" rIns="0" bIns="0" rtlCol="0">
            <a:spAutoFit/>
          </a:bodyPr>
          <a:lstStyle/>
          <a:p>
            <a:pPr marL="1654175">
              <a:lnSpc>
                <a:spcPct val="100000"/>
              </a:lnSpc>
              <a:spcBef>
                <a:spcPts val="95"/>
              </a:spcBef>
            </a:pPr>
            <a:r>
              <a:rPr sz="3100" spc="-20" dirty="0">
                <a:solidFill>
                  <a:srgbClr val="1F487C"/>
                </a:solidFill>
              </a:rPr>
              <a:t>Retenção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637145" cy="3638550"/>
            <a:chOff x="0" y="0"/>
            <a:chExt cx="7637145" cy="36385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3568" cy="251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75485" cy="249960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377" y="1073150"/>
              <a:ext cx="6144641" cy="25654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44676" y="4188967"/>
            <a:ext cx="2826385" cy="1293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Queda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progressiva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na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retenção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ao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longo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dos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meses.</a:t>
            </a:r>
            <a:endParaRPr sz="1600">
              <a:latin typeface="Calibri"/>
              <a:cs typeface="Calibri"/>
            </a:endParaRPr>
          </a:p>
          <a:p>
            <a:pPr marL="354965" marR="102235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496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Janeiro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2019 teve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quedas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bruscas,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dezembro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2018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manteve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retenção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estável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5878" y="4167885"/>
            <a:ext cx="2608580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5945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Taxas</a:t>
            </a:r>
            <a:r>
              <a:rPr sz="16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abaixo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10%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indicam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desafios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na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fidelização.</a:t>
            </a:r>
            <a:endParaRPr sz="1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Estratégias</a:t>
            </a:r>
            <a:r>
              <a:rPr sz="16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eficazes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de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marketing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podem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impactar positivamente</a:t>
            </a:r>
            <a:r>
              <a:rPr sz="16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retenção.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9579" y="261950"/>
            <a:ext cx="31667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</a:rPr>
              <a:t>Lifetime</a:t>
            </a:r>
            <a:r>
              <a:rPr sz="3100" spc="-140" dirty="0">
                <a:solidFill>
                  <a:srgbClr val="1F487C"/>
                </a:solidFill>
              </a:rPr>
              <a:t> </a:t>
            </a:r>
            <a:r>
              <a:rPr sz="3100" spc="-10" dirty="0">
                <a:solidFill>
                  <a:srgbClr val="1F487C"/>
                </a:solidFill>
              </a:rPr>
              <a:t>Value</a:t>
            </a:r>
            <a:r>
              <a:rPr sz="3100" spc="-135" dirty="0">
                <a:solidFill>
                  <a:srgbClr val="1F487C"/>
                </a:solidFill>
              </a:rPr>
              <a:t> </a:t>
            </a:r>
            <a:r>
              <a:rPr sz="3100" spc="-35" dirty="0">
                <a:solidFill>
                  <a:srgbClr val="1F487C"/>
                </a:solidFill>
              </a:rPr>
              <a:t>(LTV)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" y="0"/>
            <a:ext cx="2521559" cy="25227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24350" y="1778888"/>
            <a:ext cx="4277995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mínimo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negativo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pode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indicar</a:t>
            </a:r>
            <a:r>
              <a:rPr sz="16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problemas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devoluções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ou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registros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incorretos.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Wingdings"/>
              <a:buChar char=""/>
              <a:tabLst>
                <a:tab pos="35496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600" spc="-6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médio: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398.75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Wingdings"/>
              <a:buChar char=""/>
              <a:tabLst>
                <a:tab pos="354965" algn="l"/>
              </a:tabLst>
            </a:pP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6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máximo:</a:t>
            </a:r>
            <a:r>
              <a:rPr sz="16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38970.00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523" y="4706365"/>
            <a:ext cx="1395730" cy="2152015"/>
            <a:chOff x="7748523" y="4706365"/>
            <a:chExt cx="139573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523" y="4706365"/>
              <a:ext cx="1392554" cy="21516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269" y="4718176"/>
              <a:ext cx="1268476" cy="213982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65026" y="1957402"/>
            <a:ext cx="753745" cy="753745"/>
            <a:chOff x="2765026" y="1957402"/>
            <a:chExt cx="753745" cy="753745"/>
          </a:xfrm>
        </p:grpSpPr>
        <p:sp>
          <p:nvSpPr>
            <p:cNvPr id="9" name="object 9"/>
            <p:cNvSpPr/>
            <p:nvPr/>
          </p:nvSpPr>
          <p:spPr>
            <a:xfrm>
              <a:off x="2772416" y="1964791"/>
              <a:ext cx="739140" cy="739140"/>
            </a:xfrm>
            <a:custGeom>
              <a:avLst/>
              <a:gdLst/>
              <a:ahLst/>
              <a:cxnLst/>
              <a:rect l="l" t="t" r="r" b="b"/>
              <a:pathLst>
                <a:path w="739139" h="739139">
                  <a:moveTo>
                    <a:pt x="334343" y="0"/>
                  </a:moveTo>
                  <a:lnTo>
                    <a:pt x="101316" y="0"/>
                  </a:lnTo>
                  <a:lnTo>
                    <a:pt x="61977" y="7998"/>
                  </a:lnTo>
                  <a:lnTo>
                    <a:pt x="29761" y="29777"/>
                  </a:lnTo>
                  <a:lnTo>
                    <a:pt x="7994" y="62011"/>
                  </a:lnTo>
                  <a:lnTo>
                    <a:pt x="0" y="101371"/>
                  </a:lnTo>
                  <a:lnTo>
                    <a:pt x="0" y="333260"/>
                  </a:lnTo>
                  <a:lnTo>
                    <a:pt x="15197" y="368740"/>
                  </a:lnTo>
                  <a:lnTo>
                    <a:pt x="369804" y="723542"/>
                  </a:lnTo>
                  <a:lnTo>
                    <a:pt x="405898" y="738748"/>
                  </a:lnTo>
                  <a:lnTo>
                    <a:pt x="425013" y="734946"/>
                  </a:lnTo>
                  <a:lnTo>
                    <a:pt x="441992" y="723542"/>
                  </a:lnTo>
                  <a:lnTo>
                    <a:pt x="539508" y="625971"/>
                  </a:lnTo>
                  <a:lnTo>
                    <a:pt x="385001" y="625971"/>
                  </a:lnTo>
                  <a:lnTo>
                    <a:pt x="349540" y="590491"/>
                  </a:lnTo>
                  <a:lnTo>
                    <a:pt x="402732" y="537271"/>
                  </a:lnTo>
                  <a:lnTo>
                    <a:pt x="296349" y="537271"/>
                  </a:lnTo>
                  <a:lnTo>
                    <a:pt x="260889" y="501791"/>
                  </a:lnTo>
                  <a:lnTo>
                    <a:pt x="314080" y="448570"/>
                  </a:lnTo>
                  <a:lnTo>
                    <a:pt x="207698" y="448570"/>
                  </a:lnTo>
                  <a:lnTo>
                    <a:pt x="172237" y="413090"/>
                  </a:lnTo>
                  <a:lnTo>
                    <a:pt x="412863" y="172332"/>
                  </a:lnTo>
                  <a:lnTo>
                    <a:pt x="526844" y="172332"/>
                  </a:lnTo>
                  <a:lnTo>
                    <a:pt x="506581" y="152058"/>
                  </a:lnTo>
                  <a:lnTo>
                    <a:pt x="101316" y="152057"/>
                  </a:lnTo>
                  <a:lnTo>
                    <a:pt x="65538" y="137168"/>
                  </a:lnTo>
                  <a:lnTo>
                    <a:pt x="50658" y="101371"/>
                  </a:lnTo>
                  <a:lnTo>
                    <a:pt x="54655" y="81691"/>
                  </a:lnTo>
                  <a:lnTo>
                    <a:pt x="65538" y="65574"/>
                  </a:lnTo>
                  <a:lnTo>
                    <a:pt x="81646" y="54685"/>
                  </a:lnTo>
                  <a:lnTo>
                    <a:pt x="101316" y="50685"/>
                  </a:lnTo>
                  <a:lnTo>
                    <a:pt x="405264" y="50686"/>
                  </a:lnTo>
                  <a:lnTo>
                    <a:pt x="369804" y="15205"/>
                  </a:lnTo>
                  <a:lnTo>
                    <a:pt x="361770" y="8553"/>
                  </a:lnTo>
                  <a:lnTo>
                    <a:pt x="353023" y="3801"/>
                  </a:lnTo>
                  <a:lnTo>
                    <a:pt x="343802" y="950"/>
                  </a:lnTo>
                  <a:lnTo>
                    <a:pt x="334343" y="0"/>
                  </a:lnTo>
                  <a:close/>
                </a:path>
                <a:path w="739139" h="739139">
                  <a:moveTo>
                    <a:pt x="704147" y="349733"/>
                  </a:moveTo>
                  <a:lnTo>
                    <a:pt x="590166" y="349733"/>
                  </a:lnTo>
                  <a:lnTo>
                    <a:pt x="625627" y="385213"/>
                  </a:lnTo>
                  <a:lnTo>
                    <a:pt x="385001" y="625971"/>
                  </a:lnTo>
                  <a:lnTo>
                    <a:pt x="539508" y="625971"/>
                  </a:lnTo>
                  <a:lnTo>
                    <a:pt x="724410" y="440968"/>
                  </a:lnTo>
                  <a:lnTo>
                    <a:pt x="735096" y="424534"/>
                  </a:lnTo>
                  <a:lnTo>
                    <a:pt x="738658" y="405488"/>
                  </a:lnTo>
                  <a:lnTo>
                    <a:pt x="735096" y="386441"/>
                  </a:lnTo>
                  <a:lnTo>
                    <a:pt x="724410" y="370007"/>
                  </a:lnTo>
                  <a:lnTo>
                    <a:pt x="704147" y="349733"/>
                  </a:lnTo>
                  <a:close/>
                </a:path>
                <a:path w="739139" h="739139">
                  <a:moveTo>
                    <a:pt x="615496" y="261032"/>
                  </a:moveTo>
                  <a:lnTo>
                    <a:pt x="501515" y="261032"/>
                  </a:lnTo>
                  <a:lnTo>
                    <a:pt x="536975" y="296513"/>
                  </a:lnTo>
                  <a:lnTo>
                    <a:pt x="296349" y="537271"/>
                  </a:lnTo>
                  <a:lnTo>
                    <a:pt x="402732" y="537271"/>
                  </a:lnTo>
                  <a:lnTo>
                    <a:pt x="590166" y="349733"/>
                  </a:lnTo>
                  <a:lnTo>
                    <a:pt x="704147" y="349733"/>
                  </a:lnTo>
                  <a:lnTo>
                    <a:pt x="615496" y="261032"/>
                  </a:lnTo>
                  <a:close/>
                </a:path>
                <a:path w="739139" h="739139">
                  <a:moveTo>
                    <a:pt x="526844" y="172332"/>
                  </a:moveTo>
                  <a:lnTo>
                    <a:pt x="412863" y="172332"/>
                  </a:lnTo>
                  <a:lnTo>
                    <a:pt x="448324" y="207812"/>
                  </a:lnTo>
                  <a:lnTo>
                    <a:pt x="207698" y="448570"/>
                  </a:lnTo>
                  <a:lnTo>
                    <a:pt x="314080" y="448570"/>
                  </a:lnTo>
                  <a:lnTo>
                    <a:pt x="501515" y="261032"/>
                  </a:lnTo>
                  <a:lnTo>
                    <a:pt x="615496" y="261032"/>
                  </a:lnTo>
                  <a:lnTo>
                    <a:pt x="526844" y="172332"/>
                  </a:lnTo>
                  <a:close/>
                </a:path>
                <a:path w="739139" h="739139">
                  <a:moveTo>
                    <a:pt x="405264" y="50686"/>
                  </a:moveTo>
                  <a:lnTo>
                    <a:pt x="101316" y="50685"/>
                  </a:lnTo>
                  <a:lnTo>
                    <a:pt x="120985" y="54685"/>
                  </a:lnTo>
                  <a:lnTo>
                    <a:pt x="137093" y="65574"/>
                  </a:lnTo>
                  <a:lnTo>
                    <a:pt x="147977" y="81691"/>
                  </a:lnTo>
                  <a:lnTo>
                    <a:pt x="151974" y="101371"/>
                  </a:lnTo>
                  <a:lnTo>
                    <a:pt x="147977" y="121052"/>
                  </a:lnTo>
                  <a:lnTo>
                    <a:pt x="137093" y="137168"/>
                  </a:lnTo>
                  <a:lnTo>
                    <a:pt x="120985" y="148058"/>
                  </a:lnTo>
                  <a:lnTo>
                    <a:pt x="101316" y="152057"/>
                  </a:lnTo>
                  <a:lnTo>
                    <a:pt x="506581" y="152058"/>
                  </a:lnTo>
                  <a:lnTo>
                    <a:pt x="405264" y="5068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44653" y="2137124"/>
              <a:ext cx="453390" cy="454025"/>
            </a:xfrm>
            <a:custGeom>
              <a:avLst/>
              <a:gdLst/>
              <a:ahLst/>
              <a:cxnLst/>
              <a:rect l="l" t="t" r="r" b="b"/>
              <a:pathLst>
                <a:path w="453389" h="454025">
                  <a:moveTo>
                    <a:pt x="212764" y="453639"/>
                  </a:moveTo>
                  <a:lnTo>
                    <a:pt x="177303" y="418159"/>
                  </a:lnTo>
                  <a:lnTo>
                    <a:pt x="417929" y="177400"/>
                  </a:lnTo>
                  <a:lnTo>
                    <a:pt x="453390" y="212881"/>
                  </a:lnTo>
                  <a:lnTo>
                    <a:pt x="212764" y="453639"/>
                  </a:lnTo>
                  <a:close/>
                </a:path>
                <a:path w="453389" h="454025">
                  <a:moveTo>
                    <a:pt x="88651" y="329458"/>
                  </a:moveTo>
                  <a:lnTo>
                    <a:pt x="329277" y="88700"/>
                  </a:lnTo>
                  <a:lnTo>
                    <a:pt x="364738" y="124180"/>
                  </a:lnTo>
                  <a:lnTo>
                    <a:pt x="124112" y="364939"/>
                  </a:lnTo>
                  <a:lnTo>
                    <a:pt x="88651" y="329458"/>
                  </a:lnTo>
                  <a:close/>
                </a:path>
                <a:path w="453389" h="454025">
                  <a:moveTo>
                    <a:pt x="0" y="240758"/>
                  </a:moveTo>
                  <a:lnTo>
                    <a:pt x="240625" y="0"/>
                  </a:lnTo>
                  <a:lnTo>
                    <a:pt x="276086" y="35480"/>
                  </a:lnTo>
                  <a:lnTo>
                    <a:pt x="35460" y="276238"/>
                  </a:lnTo>
                  <a:lnTo>
                    <a:pt x="0" y="240758"/>
                  </a:lnTo>
                  <a:close/>
                </a:path>
              </a:pathLst>
            </a:custGeom>
            <a:ln w="1477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5684" y="2008088"/>
              <a:ext cx="116095" cy="11615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72416" y="1964791"/>
              <a:ext cx="739140" cy="739140"/>
            </a:xfrm>
            <a:custGeom>
              <a:avLst/>
              <a:gdLst/>
              <a:ahLst/>
              <a:cxnLst/>
              <a:rect l="l" t="t" r="r" b="b"/>
              <a:pathLst>
                <a:path w="739139" h="739139">
                  <a:moveTo>
                    <a:pt x="724410" y="370007"/>
                  </a:moveTo>
                  <a:lnTo>
                    <a:pt x="369804" y="15205"/>
                  </a:lnTo>
                  <a:lnTo>
                    <a:pt x="334343" y="0"/>
                  </a:lnTo>
                  <a:lnTo>
                    <a:pt x="101316" y="0"/>
                  </a:lnTo>
                  <a:lnTo>
                    <a:pt x="61977" y="7998"/>
                  </a:lnTo>
                  <a:lnTo>
                    <a:pt x="29761" y="29777"/>
                  </a:lnTo>
                  <a:lnTo>
                    <a:pt x="7994" y="62011"/>
                  </a:lnTo>
                  <a:lnTo>
                    <a:pt x="0" y="101371"/>
                  </a:lnTo>
                  <a:lnTo>
                    <a:pt x="0" y="333260"/>
                  </a:lnTo>
                  <a:lnTo>
                    <a:pt x="15197" y="368740"/>
                  </a:lnTo>
                  <a:lnTo>
                    <a:pt x="369804" y="723542"/>
                  </a:lnTo>
                  <a:lnTo>
                    <a:pt x="405898" y="738748"/>
                  </a:lnTo>
                  <a:lnTo>
                    <a:pt x="425013" y="734946"/>
                  </a:lnTo>
                  <a:lnTo>
                    <a:pt x="441992" y="723542"/>
                  </a:lnTo>
                  <a:lnTo>
                    <a:pt x="724410" y="440968"/>
                  </a:lnTo>
                  <a:lnTo>
                    <a:pt x="735096" y="424534"/>
                  </a:lnTo>
                  <a:lnTo>
                    <a:pt x="738658" y="405488"/>
                  </a:lnTo>
                  <a:lnTo>
                    <a:pt x="735096" y="386441"/>
                  </a:lnTo>
                  <a:lnTo>
                    <a:pt x="724410" y="370007"/>
                  </a:lnTo>
                  <a:close/>
                </a:path>
              </a:pathLst>
            </a:custGeom>
            <a:ln w="1477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93191" y="4225823"/>
            <a:ext cx="355663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"/>
              <a:tabLst>
                <a:tab pos="354965" algn="l"/>
              </a:tabLst>
            </a:pP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Frequência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compra: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1F487C"/>
                </a:solidFill>
                <a:latin typeface="Calibri"/>
                <a:cs typeface="Calibri"/>
              </a:rPr>
              <a:t>5.59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Wingdings"/>
              <a:buChar char=""/>
              <a:tabLst>
                <a:tab pos="354965" algn="l"/>
              </a:tabLst>
            </a:pP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Tempo</a:t>
            </a: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médio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retenção:</a:t>
            </a:r>
            <a:r>
              <a:rPr sz="16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4.93</a:t>
            </a:r>
            <a:r>
              <a:rPr sz="16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meses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Wingdings"/>
              <a:buChar char=""/>
              <a:tabLst>
                <a:tab pos="354965" algn="l"/>
              </a:tabLst>
            </a:pPr>
            <a:r>
              <a:rPr sz="1600" spc="-35" dirty="0">
                <a:solidFill>
                  <a:srgbClr val="1F487C"/>
                </a:solidFill>
                <a:latin typeface="Calibri"/>
                <a:cs typeface="Calibri"/>
              </a:rPr>
              <a:t>LTV</a:t>
            </a:r>
            <a:r>
              <a:rPr sz="1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F487C"/>
                </a:solidFill>
                <a:latin typeface="Calibri"/>
                <a:cs typeface="Calibri"/>
              </a:rPr>
              <a:t>médio:</a:t>
            </a:r>
            <a:r>
              <a:rPr sz="16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F487C"/>
                </a:solidFill>
                <a:latin typeface="Calibri"/>
                <a:cs typeface="Calibri"/>
              </a:rPr>
              <a:t>10986.25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2994" y="4154868"/>
            <a:ext cx="1024140" cy="1149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</a:rPr>
              <a:t>Análise</a:t>
            </a:r>
            <a:r>
              <a:rPr sz="3100" spc="-100" dirty="0">
                <a:solidFill>
                  <a:srgbClr val="1F487C"/>
                </a:solidFill>
              </a:rPr>
              <a:t> </a:t>
            </a:r>
            <a:r>
              <a:rPr sz="3100" spc="-25" dirty="0">
                <a:solidFill>
                  <a:srgbClr val="1F487C"/>
                </a:solidFill>
              </a:rPr>
              <a:t>RFM</a:t>
            </a:r>
            <a:endParaRPr sz="31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3695" cy="2513965"/>
            <a:chOff x="0" y="0"/>
            <a:chExt cx="1623695" cy="25139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623568" cy="25138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475485" cy="249960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44497" y="1160780"/>
            <a:ext cx="3076575" cy="10502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55600" marR="279400" indent="-342900">
              <a:lnSpc>
                <a:spcPts val="1510"/>
              </a:lnSpc>
              <a:spcBef>
                <a:spcPts val="295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 frequentes,</a:t>
            </a:r>
            <a:r>
              <a:rPr sz="14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mas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também inativos.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ts val="1510"/>
              </a:lnSpc>
              <a:spcBef>
                <a:spcPts val="340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Maioria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dos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está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grupo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 de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baixa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frequência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baixo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valor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monetário.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66690" y="4091914"/>
            <a:ext cx="3874770" cy="123992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13375" y="2145538"/>
            <a:ext cx="2576830" cy="124269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5600" marR="168910" indent="-342900">
              <a:lnSpc>
                <a:spcPct val="90100"/>
              </a:lnSpc>
              <a:spcBef>
                <a:spcPts val="270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Exemplo:</a:t>
            </a:r>
            <a:r>
              <a:rPr sz="14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12346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está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inativo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(R=326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dias,</a:t>
            </a:r>
            <a:r>
              <a:rPr sz="1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gasto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zero).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ts val="1510"/>
              </a:lnSpc>
              <a:spcBef>
                <a:spcPts val="360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400" spc="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fiéis/frequentes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como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12347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12348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voltam</a:t>
            </a:r>
            <a:r>
              <a:rPr sz="1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com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frequência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 e</a:t>
            </a:r>
            <a:r>
              <a:rPr sz="14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gastam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bastante.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D8432B-CBBE-0D7D-5801-055ACBFC9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899" y="2849848"/>
            <a:ext cx="3336412" cy="2591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297" rIns="0" bIns="0" rtlCol="0">
            <a:spAutoFit/>
          </a:bodyPr>
          <a:lstStyle/>
          <a:p>
            <a:pPr marL="13741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28" y="0"/>
            <a:ext cx="2521559" cy="25227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80030" y="1828695"/>
            <a:ext cx="2304415" cy="9766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355600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Cluster</a:t>
            </a:r>
            <a:r>
              <a:rPr sz="1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0:</a:t>
            </a:r>
            <a:r>
              <a:rPr sz="1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ocasionais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355600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Cluster</a:t>
            </a:r>
            <a:r>
              <a:rPr sz="13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1:</a:t>
            </a:r>
            <a:r>
              <a:rPr sz="1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1F487C"/>
                </a:solidFill>
                <a:latin typeface="Calibri"/>
                <a:cs typeface="Calibri"/>
              </a:rPr>
              <a:t>VIP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355600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Cluster</a:t>
            </a:r>
            <a:r>
              <a:rPr sz="1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2:</a:t>
            </a:r>
            <a:r>
              <a:rPr sz="1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leais</a:t>
            </a:r>
            <a:endParaRPr sz="1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"/>
              <a:tabLst>
                <a:tab pos="355600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Cluster</a:t>
            </a:r>
            <a:r>
              <a:rPr sz="1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3:</a:t>
            </a:r>
            <a:r>
              <a:rPr sz="1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inativos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48523" y="4706365"/>
            <a:ext cx="1395730" cy="2152015"/>
            <a:chOff x="7748523" y="4706365"/>
            <a:chExt cx="1395730" cy="21520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48523" y="4706365"/>
              <a:ext cx="1392554" cy="215163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5269" y="4718176"/>
              <a:ext cx="1268476" cy="213982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1580" y="1020905"/>
            <a:ext cx="3696861" cy="23886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52873" y="4148530"/>
            <a:ext cx="4176395" cy="15843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56055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Melhorias</a:t>
            </a:r>
            <a:r>
              <a:rPr sz="14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sugeridas:</a:t>
            </a:r>
            <a:endParaRPr sz="1400">
              <a:latin typeface="Calibri"/>
              <a:cs typeface="Calibri"/>
            </a:endParaRPr>
          </a:p>
          <a:p>
            <a:pPr marL="355600" marR="197485" indent="-342900">
              <a:lnSpc>
                <a:spcPts val="1510"/>
              </a:lnSpc>
              <a:spcBef>
                <a:spcPts val="360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Engajamento</a:t>
            </a:r>
            <a:r>
              <a:rPr sz="14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com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promoções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personalizadas</a:t>
            </a:r>
            <a:r>
              <a:rPr sz="14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para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4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ocasionais.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0"/>
              </a:spcBef>
              <a:buFont typeface="Wingdings"/>
              <a:buChar char=""/>
              <a:tabLst>
                <a:tab pos="354965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Programas</a:t>
            </a:r>
            <a:r>
              <a:rPr sz="14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exclusividade</a:t>
            </a:r>
            <a:r>
              <a:rPr sz="14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 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VIP.</a:t>
            </a:r>
            <a:endParaRPr sz="1400">
              <a:latin typeface="Calibri"/>
              <a:cs typeface="Calibri"/>
            </a:endParaRPr>
          </a:p>
          <a:p>
            <a:pPr marL="355600" marR="5080" indent="-342900">
              <a:lnSpc>
                <a:spcPts val="1510"/>
              </a:lnSpc>
              <a:spcBef>
                <a:spcPts val="360"/>
              </a:spcBef>
              <a:buFont typeface="Wingdings"/>
              <a:buChar char=""/>
              <a:tabLst>
                <a:tab pos="355600" algn="l"/>
              </a:tabLst>
            </a:pP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Incentivos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aumentar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4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médio</a:t>
            </a:r>
            <a:r>
              <a:rPr sz="14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dos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 leais.</a:t>
            </a:r>
            <a:endParaRPr sz="1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50"/>
              </a:spcBef>
              <a:buFont typeface="Wingdings"/>
              <a:buChar char=""/>
              <a:tabLst>
                <a:tab pos="354965" algn="l"/>
              </a:tabLst>
            </a:pP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Campanhas</a:t>
            </a:r>
            <a:r>
              <a:rPr sz="14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recuperação</a:t>
            </a:r>
            <a:r>
              <a:rPr sz="14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4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4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Calibri"/>
                <a:cs typeface="Calibri"/>
              </a:rPr>
              <a:t>inativos.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30C754-634B-C84B-BEA4-526533C2C2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799" y="3723600"/>
            <a:ext cx="3825654" cy="24341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7005" y="2683891"/>
            <a:ext cx="182308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F487C"/>
                </a:solidFill>
                <a:latin typeface="Calibri"/>
                <a:cs typeface="Calibri"/>
              </a:rPr>
              <a:t>Conclusões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617" y="3156026"/>
            <a:ext cx="2697480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5675" marR="5080" indent="-94361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Finais</a:t>
            </a:r>
            <a:r>
              <a:rPr sz="3100" spc="-6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31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dirty="0">
                <a:solidFill>
                  <a:srgbClr val="1F487C"/>
                </a:solidFill>
                <a:latin typeface="Calibri"/>
                <a:cs typeface="Calibri"/>
              </a:rPr>
              <a:t>Plano</a:t>
            </a:r>
            <a:r>
              <a:rPr sz="31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100" spc="-25" dirty="0">
                <a:solidFill>
                  <a:srgbClr val="1F487C"/>
                </a:solidFill>
                <a:latin typeface="Calibri"/>
                <a:cs typeface="Calibri"/>
              </a:rPr>
              <a:t>de </a:t>
            </a:r>
            <a:r>
              <a:rPr sz="3100" spc="-20" dirty="0">
                <a:solidFill>
                  <a:srgbClr val="1F487C"/>
                </a:solidFill>
                <a:latin typeface="Calibri"/>
                <a:cs typeface="Calibri"/>
              </a:rPr>
              <a:t>Ação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094" y="5333"/>
            <a:ext cx="5470906" cy="68526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87441" y="1220216"/>
            <a:ext cx="3455670" cy="143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Melhoria</a:t>
            </a:r>
            <a:r>
              <a:rPr sz="1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no</a:t>
            </a:r>
            <a:r>
              <a:rPr sz="1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engajamento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dos</a:t>
            </a:r>
            <a:r>
              <a:rPr sz="13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clientes:</a:t>
            </a:r>
            <a:endParaRPr sz="1300">
              <a:latin typeface="Calibri"/>
              <a:cs typeface="Calibri"/>
            </a:endParaRPr>
          </a:p>
          <a:p>
            <a:pPr marL="756285" marR="5080" lvl="1" indent="-287020">
              <a:lnSpc>
                <a:spcPts val="1150"/>
              </a:lnSpc>
              <a:spcBef>
                <a:spcPts val="284"/>
              </a:spcBef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Campanhas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aumentar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retenção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após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r>
              <a:rPr sz="1200" spc="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primeiro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mês.</a:t>
            </a:r>
            <a:endParaRPr sz="1200">
              <a:latin typeface="Calibri"/>
              <a:cs typeface="Calibri"/>
            </a:endParaRPr>
          </a:p>
          <a:p>
            <a:pPr marL="756285" marR="99695" lvl="1" indent="-287020">
              <a:lnSpc>
                <a:spcPct val="80000"/>
              </a:lnSpc>
              <a:spcBef>
                <a:spcPts val="300"/>
              </a:spcBef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Fluxo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emails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automáticos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lembrar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retornarem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à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loja.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Clr>
                <a:srgbClr val="1F487C"/>
              </a:buClr>
              <a:buFont typeface="Wingdings"/>
              <a:buChar char=""/>
            </a:pPr>
            <a:endParaRPr sz="1200">
              <a:latin typeface="Calibri"/>
              <a:cs typeface="Calibri"/>
            </a:endParaRPr>
          </a:p>
          <a:p>
            <a:pPr marL="355600" marR="403860" indent="-342900">
              <a:lnSpc>
                <a:spcPct val="8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Segmentação</a:t>
            </a:r>
            <a:r>
              <a:rPr sz="13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inteligente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 para</a:t>
            </a:r>
            <a:r>
              <a:rPr sz="1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aumentar vendas: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4641" y="2631694"/>
            <a:ext cx="2950210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385"/>
              </a:spcBef>
              <a:buFont typeface="Wingdings"/>
              <a:buChar char=""/>
              <a:tabLst>
                <a:tab pos="299085" algn="l"/>
              </a:tabLst>
            </a:pP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Estratégias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diferenciadas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cada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cluster, priorizando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alto</a:t>
            </a:r>
            <a:r>
              <a:rPr sz="1200" spc="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valor.</a:t>
            </a:r>
            <a:endParaRPr sz="1200">
              <a:latin typeface="Calibri"/>
              <a:cs typeface="Calibri"/>
            </a:endParaRPr>
          </a:p>
          <a:p>
            <a:pPr marL="299085" marR="181610" indent="-287020">
              <a:lnSpc>
                <a:spcPct val="80000"/>
              </a:lnSpc>
              <a:spcBef>
                <a:spcPts val="290"/>
              </a:spcBef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Promoções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personalizadas</a:t>
            </a:r>
            <a:r>
              <a:rPr sz="1200" spc="-5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clientes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inativos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ocasionais.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7441" y="3488182"/>
            <a:ext cx="3162935" cy="38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1405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</a:tabLst>
            </a:pP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Aumento</a:t>
            </a:r>
            <a:r>
              <a:rPr sz="1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médio</a:t>
            </a:r>
            <a:r>
              <a:rPr sz="13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3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frequência</a:t>
            </a:r>
            <a:r>
              <a:rPr sz="13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25" dirty="0">
                <a:solidFill>
                  <a:srgbClr val="1F487C"/>
                </a:solidFill>
                <a:latin typeface="Calibri"/>
                <a:cs typeface="Calibri"/>
              </a:rPr>
              <a:t>de</a:t>
            </a:r>
            <a:endParaRPr sz="1300">
              <a:latin typeface="Calibri"/>
              <a:cs typeface="Calibri"/>
            </a:endParaRPr>
          </a:p>
          <a:p>
            <a:pPr marL="355600">
              <a:lnSpc>
                <a:spcPts val="1405"/>
              </a:lnSpc>
            </a:pP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compra: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4641" y="3845179"/>
            <a:ext cx="272224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127000" indent="-287020">
              <a:lnSpc>
                <a:spcPct val="80000"/>
              </a:lnSpc>
              <a:spcBef>
                <a:spcPts val="385"/>
              </a:spcBef>
              <a:buFont typeface="Wingdings"/>
              <a:buChar char=""/>
              <a:tabLst>
                <a:tab pos="299085" algn="l"/>
              </a:tabLst>
            </a:pP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Estratégias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 upsell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cross-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sell</a:t>
            </a:r>
            <a:r>
              <a:rPr sz="1200" spc="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para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clientes</a:t>
            </a:r>
            <a:r>
              <a:rPr sz="1200" spc="-7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frequentes.</a:t>
            </a:r>
            <a:endParaRPr sz="1200">
              <a:latin typeface="Calibri"/>
              <a:cs typeface="Calibri"/>
            </a:endParaRPr>
          </a:p>
          <a:p>
            <a:pPr marL="299085" marR="5080" indent="-287020">
              <a:lnSpc>
                <a:spcPts val="1150"/>
              </a:lnSpc>
              <a:spcBef>
                <a:spcPts val="280"/>
              </a:spcBef>
              <a:buFont typeface="Wingdings"/>
              <a:buChar char=""/>
              <a:tabLst>
                <a:tab pos="2990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Descontos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progressivos</a:t>
            </a:r>
            <a:r>
              <a:rPr sz="12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para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incentivar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múltiplas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compras.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7441" y="4701666"/>
            <a:ext cx="3467100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4965" algn="l"/>
              </a:tabLst>
            </a:pPr>
            <a:r>
              <a:rPr sz="1300" spc="-10" dirty="0">
                <a:solidFill>
                  <a:srgbClr val="1F487C"/>
                </a:solidFill>
                <a:latin typeface="Calibri"/>
                <a:cs typeface="Calibri"/>
              </a:rPr>
              <a:t>Monitoramento</a:t>
            </a:r>
            <a:r>
              <a:rPr sz="1300" spc="-1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contínuo</a:t>
            </a:r>
            <a:r>
              <a:rPr sz="13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3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300" spc="-20" dirty="0">
                <a:solidFill>
                  <a:srgbClr val="1F487C"/>
                </a:solidFill>
                <a:latin typeface="Calibri"/>
                <a:cs typeface="Calibri"/>
              </a:rPr>
              <a:t>LTV:</a:t>
            </a:r>
            <a:endParaRPr sz="1300">
              <a:latin typeface="Calibri"/>
              <a:cs typeface="Calibri"/>
            </a:endParaRPr>
          </a:p>
          <a:p>
            <a:pPr marL="756285" marR="5080" lvl="1" indent="-287020">
              <a:lnSpc>
                <a:spcPts val="1150"/>
              </a:lnSpc>
              <a:spcBef>
                <a:spcPts val="284"/>
              </a:spcBef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Acompanhar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evolução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do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LTV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ao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longo</a:t>
            </a:r>
            <a:r>
              <a:rPr sz="1200" spc="-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do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tempo.</a:t>
            </a:r>
            <a:endParaRPr sz="1200">
              <a:latin typeface="Calibri"/>
              <a:cs typeface="Calibri"/>
            </a:endParaRPr>
          </a:p>
          <a:p>
            <a:pPr marL="756285" lvl="1" indent="-286385">
              <a:lnSpc>
                <a:spcPts val="1295"/>
              </a:lnSpc>
              <a:spcBef>
                <a:spcPts val="10"/>
              </a:spcBef>
              <a:buFont typeface="Wingdings"/>
              <a:buChar char=""/>
              <a:tabLst>
                <a:tab pos="756285" algn="l"/>
              </a:tabLst>
            </a:pP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Revisar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possíveis</a:t>
            </a:r>
            <a:r>
              <a:rPr sz="1200" spc="-3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erros</a:t>
            </a:r>
            <a:r>
              <a:rPr sz="12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nos</a:t>
            </a:r>
            <a:r>
              <a:rPr sz="1200" spc="-4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dados,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como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  <a:p>
            <a:pPr marL="756285">
              <a:lnSpc>
                <a:spcPts val="1295"/>
              </a:lnSpc>
            </a:pP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ticket</a:t>
            </a:r>
            <a:r>
              <a:rPr sz="1200" spc="-2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1F487C"/>
                </a:solidFill>
                <a:latin typeface="Calibri"/>
                <a:cs typeface="Calibri"/>
              </a:rPr>
              <a:t>mínimo</a:t>
            </a:r>
            <a:r>
              <a:rPr sz="1200" spc="-2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Calibri"/>
                <a:cs typeface="Calibri"/>
              </a:rPr>
              <a:t>negativo.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612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Wingdings</vt:lpstr>
      <vt:lpstr>Office Theme</vt:lpstr>
      <vt:lpstr>Análise de Segmentação de Usuários</vt:lpstr>
      <vt:lpstr>Acessos de Usuários e Receita</vt:lpstr>
      <vt:lpstr>Acessos de Usuários e Receita</vt:lpstr>
      <vt:lpstr>Acessos de Usuários e Receita</vt:lpstr>
      <vt:lpstr>Retenção</vt:lpstr>
      <vt:lpstr>Lifetime Value (LTV)</vt:lpstr>
      <vt:lpstr>Análise RFM</vt:lpstr>
      <vt:lpstr>Clustering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</dc:creator>
  <cp:lastModifiedBy>Rafael Genari</cp:lastModifiedBy>
  <cp:revision>1</cp:revision>
  <dcterms:created xsi:type="dcterms:W3CDTF">2025-03-12T13:21:15Z</dcterms:created>
  <dcterms:modified xsi:type="dcterms:W3CDTF">2025-03-12T13:30:50Z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2025-03-12T00:00:00Z</vt:filetime>
  </property>
  <property fmtid="{D5CDD505-2E9C-101B-9397-08002B2CF9AE}" pid="5" name="Producer">
    <vt:lpwstr>Microsoft® PowerPoint® for Microsoft 365</vt:lpwstr>
  </property>
</Properties>
</file>