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IBM Plex Sans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IBM Plex Sans Medium"/>
      <p:regular r:id="rId29"/>
      <p:bold r:id="rId30"/>
      <p:italic r:id="rId31"/>
      <p:boldItalic r:id="rId32"/>
    </p:embeddedFont>
    <p:embeddedFont>
      <p:font typeface="IBM Plex Sans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Franklin Arauj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4DB8B7-4A55-4509-9266-20B873EB584D}">
  <a:tblStyle styleId="{BD4DB8B7-4A55-4509-9266-20B873EB58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IBMPlexSans-bold.fntdata"/><Relationship Id="rId21" Type="http://schemas.openxmlformats.org/officeDocument/2006/relationships/font" Target="fonts/IBMPlexSans-regular.fntdata"/><Relationship Id="rId24" Type="http://schemas.openxmlformats.org/officeDocument/2006/relationships/font" Target="fonts/IBMPlexSans-boldItalic.fntdata"/><Relationship Id="rId23" Type="http://schemas.openxmlformats.org/officeDocument/2006/relationships/font" Target="fonts/IBMPlex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IBMPlexSans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IBMPlexSansMedium-italic.fntdata"/><Relationship Id="rId30" Type="http://schemas.openxmlformats.org/officeDocument/2006/relationships/font" Target="fonts/IBMPlexSansMedium-bold.fntdata"/><Relationship Id="rId11" Type="http://schemas.openxmlformats.org/officeDocument/2006/relationships/slide" Target="slides/slide4.xml"/><Relationship Id="rId33" Type="http://schemas.openxmlformats.org/officeDocument/2006/relationships/font" Target="fonts/IBMPlexSansSemiBold-regular.fntdata"/><Relationship Id="rId10" Type="http://schemas.openxmlformats.org/officeDocument/2006/relationships/slide" Target="slides/slide3.xml"/><Relationship Id="rId32" Type="http://schemas.openxmlformats.org/officeDocument/2006/relationships/font" Target="fonts/IBMPlexSansMedium-boldItalic.fntdata"/><Relationship Id="rId13" Type="http://schemas.openxmlformats.org/officeDocument/2006/relationships/slide" Target="slides/slide6.xml"/><Relationship Id="rId35" Type="http://schemas.openxmlformats.org/officeDocument/2006/relationships/font" Target="fonts/IBMPlexSansSemiBold-italic.fntdata"/><Relationship Id="rId12" Type="http://schemas.openxmlformats.org/officeDocument/2006/relationships/slide" Target="slides/slide5.xml"/><Relationship Id="rId34" Type="http://schemas.openxmlformats.org/officeDocument/2006/relationships/font" Target="fonts/IBMPlexSansSemiBold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IBMPlexSansSemiBold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5-31T00:25:04.236">
    <p:pos x="2880" y="543"/>
    <p:text>O gráfico de resíduos vs. valores previstos mostra uma dispersão que sugere  uma variância constante dos erros, embora possa haver um leve aumento da dispersão para valores previstos mais altos, o que é comum em dados de encargos.</p:text>
  </p:cm>
  <p:cm authorId="0" idx="2" dt="2025-05-31T00:24:45.889">
    <p:pos x="128" y="852"/>
    <p:text>A distribuição dos resíduos parece centralizada em zero, o que é desejável.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0a1ece5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0a1ece5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0a1ece5e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0a1ece5e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736d89b4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736d89b4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736d89b4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736d89b4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736d89b4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736d89b4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736d89b4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736d89b4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736d89b4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736d89b4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736d89b4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736d89b4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a1ece5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a1ece5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736d89b4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736d89b4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736d89b4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736d89b4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0a1ece5e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0a1ece5e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6" name="Google Shape;76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>
                <a:latin typeface="IBM Plex Sans"/>
                <a:ea typeface="IBM Plex Sans"/>
                <a:cs typeface="IBM Plex Sans"/>
                <a:sym typeface="IBM Plex Sans"/>
              </a:rPr>
              <a:t>TECH CHALLENGE</a:t>
            </a:r>
            <a:endParaRPr b="1" u="sng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98100" y="3328000"/>
            <a:ext cx="4451100" cy="14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RM363392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 - </a:t>
            </a:r>
            <a:r>
              <a:rPr lang="pt-BR">
                <a:latin typeface="IBM Plex Sans Medium"/>
                <a:ea typeface="IBM Plex Sans Medium"/>
                <a:cs typeface="IBM Plex Sans Medium"/>
                <a:sym typeface="IBM Plex Sans Medium"/>
              </a:rPr>
              <a:t>Franklin Araujo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RM363105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 - </a:t>
            </a:r>
            <a:r>
              <a:rPr lang="pt-BR">
                <a:latin typeface="IBM Plex Sans Medium"/>
                <a:ea typeface="IBM Plex Sans Medium"/>
                <a:cs typeface="IBM Plex Sans Medium"/>
                <a:sym typeface="IBM Plex Sans Medium"/>
              </a:rPr>
              <a:t>Guilherme Santana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RM363067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 - </a:t>
            </a:r>
            <a:r>
              <a:rPr lang="pt-BR">
                <a:latin typeface="IBM Plex Sans Medium"/>
                <a:ea typeface="IBM Plex Sans Medium"/>
                <a:cs typeface="IBM Plex Sans Medium"/>
                <a:sym typeface="IBM Plex Sans Medium"/>
              </a:rPr>
              <a:t>Rafael Toccolini</a:t>
            </a:r>
            <a:br>
              <a:rPr lang="pt-BR">
                <a:latin typeface="IBM Plex Sans Medium"/>
                <a:ea typeface="IBM Plex Sans Medium"/>
                <a:cs typeface="IBM Plex Sans Medium"/>
                <a:sym typeface="IBM Plex Sans Medium"/>
              </a:rPr>
            </a:b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Grupo 64</a:t>
            </a:r>
            <a:endParaRPr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265500" y="1361125"/>
            <a:ext cx="4045200" cy="30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Char char="➔"/>
            </a:pPr>
            <a:r>
              <a:rPr lang="pt-BR" sz="1800">
                <a:latin typeface="IBM Plex Sans Medium"/>
                <a:ea typeface="IBM Plex Sans Medium"/>
                <a:cs typeface="IBM Plex Sans Medium"/>
                <a:sym typeface="IBM Plex Sans Medium"/>
              </a:rPr>
              <a:t>Random Forest</a:t>
            </a:r>
            <a:r>
              <a:rPr lang="pt-BR" sz="1800">
                <a:latin typeface="IBM Plex Sans Medium"/>
                <a:ea typeface="IBM Plex Sans Medium"/>
                <a:cs typeface="IBM Plex Sans Medium"/>
                <a:sym typeface="IBM Plex Sans Medium"/>
              </a:rPr>
              <a:t>:</a:t>
            </a:r>
            <a:br>
              <a:rPr lang="pt-BR" sz="1800">
                <a:latin typeface="IBM Plex Sans Medium"/>
                <a:ea typeface="IBM Plex Sans Medium"/>
                <a:cs typeface="IBM Plex Sans Medium"/>
                <a:sym typeface="IBM Plex Sans Medium"/>
              </a:rPr>
            </a:br>
            <a:endParaRPr b="1" sz="13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9875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Char char="◆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R² (Treino): 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0.9939</a:t>
            </a:r>
            <a:b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</a:b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9875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Char char="◆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R² (Teste): 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0.9495</a:t>
            </a:r>
            <a:b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</a:b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9875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Char char="◆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RMSE (Teste): 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2695.40</a:t>
            </a:r>
            <a:endParaRPr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0" y="236700"/>
            <a:ext cx="9144000" cy="5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r>
              <a:rPr lang="pt-BR" sz="3300" u="sng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Análise </a:t>
            </a:r>
            <a:r>
              <a:rPr lang="pt-BR" sz="3300" u="sng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Estatística</a:t>
            </a:r>
            <a:endParaRPr sz="3300" u="sng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750" y="1361125"/>
            <a:ext cx="4485549" cy="30102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75" y="1352900"/>
            <a:ext cx="4367525" cy="24376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type="title"/>
          </p:nvPr>
        </p:nvSpPr>
        <p:spPr>
          <a:xfrm>
            <a:off x="204475" y="196625"/>
            <a:ext cx="8795100" cy="5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Análise de Resíduos vs Valores Previstos</a:t>
            </a:r>
            <a:endParaRPr sz="33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62475"/>
            <a:ext cx="4427575" cy="34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204475" y="4482875"/>
            <a:ext cx="8795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IBM Plex Sans Medium"/>
              <a:buChar char="➔"/>
            </a:pPr>
            <a:r>
              <a:rPr lang="pt-BR" sz="15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 análise dos resíduos do modelo Random Forest ajuda a avaliar a qualidade das previsões.</a:t>
            </a:r>
            <a:endParaRPr sz="1500">
              <a:solidFill>
                <a:schemeClr val="dk2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RESULTADOS E INSIGHTS OBTIDOS</a:t>
            </a:r>
            <a:endParaRPr sz="365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➔"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Fumante é o fato dominante e impactante nos encargos do seguro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➔"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Idade e 	IMC são relevantes, aumentando geralmente os encargos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➔"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Região tem menor influência em comparação com as outras variáveis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➔"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Modelo Random Forest supera a Regressão Linear, se adequando melhor nesse caso para prever os encargos do seguro no dataset criado, visto que sua capacidade de modelar interações e relações não-lineares entre as variáveis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➔"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Compreensão</a:t>
            </a: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 dos modelos preditivos na análise dos dados do nosso dataset, importância de manipular as variáveis e </a:t>
            </a:r>
            <a:br>
              <a:rPr b="1" lang="pt-BR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identificar a mais influente nos custos do seguro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55640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OBRIGADO!</a:t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2214150"/>
            <a:ext cx="8520600" cy="23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Font typeface="IBM Plex Sans"/>
              <a:buChar char="➔"/>
            </a:pPr>
            <a:r>
              <a:rPr lang="pt-BR" sz="2500">
                <a:latin typeface="IBM Plex Sans"/>
                <a:ea typeface="IBM Plex Sans"/>
                <a:cs typeface="IBM Plex Sans"/>
                <a:sym typeface="IBM Plex Sans"/>
              </a:rPr>
              <a:t>Desenvolver um modelo preditivo de regress</a:t>
            </a:r>
            <a:r>
              <a:rPr lang="pt-BR" sz="2500">
                <a:latin typeface="IBM Plex Sans"/>
                <a:ea typeface="IBM Plex Sans"/>
                <a:cs typeface="IBM Plex Sans"/>
                <a:sym typeface="IBM Plex Sans"/>
              </a:rPr>
              <a:t>ão para prever o valor dos custos médios individuais cobrados por um seguro de saúde.</a:t>
            </a:r>
            <a:endParaRPr sz="2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 Problema</a:t>
            </a:r>
            <a:endParaRPr sz="33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Base de Dados</a:t>
            </a:r>
            <a:endParaRPr sz="33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➔"/>
            </a:pPr>
            <a:r>
              <a:rPr lang="pt-BR" sz="2000" u="sng">
                <a:latin typeface="IBM Plex Sans"/>
                <a:ea typeface="IBM Plex Sans"/>
                <a:cs typeface="IBM Plex Sans"/>
                <a:sym typeface="IBM Plex Sans"/>
              </a:rPr>
              <a:t>IDADE</a:t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➔"/>
            </a:pPr>
            <a:r>
              <a:rPr lang="pt-BR" sz="2000" u="sng">
                <a:latin typeface="IBM Plex Sans"/>
                <a:ea typeface="IBM Plex Sans"/>
                <a:cs typeface="IBM Plex Sans"/>
                <a:sym typeface="IBM Plex Sans"/>
              </a:rPr>
              <a:t>GÊNERO</a:t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➔"/>
            </a:pPr>
            <a:r>
              <a:rPr lang="pt-BR" sz="2000" u="sng">
                <a:latin typeface="IBM Plex Sans"/>
                <a:ea typeface="IBM Plex Sans"/>
                <a:cs typeface="IBM Plex Sans"/>
                <a:sym typeface="IBM Plex Sans"/>
              </a:rPr>
              <a:t>IMC</a:t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➔"/>
            </a:pPr>
            <a:r>
              <a:rPr lang="pt-BR" sz="2000" u="sng">
                <a:latin typeface="IBM Plex Sans"/>
                <a:ea typeface="IBM Plex Sans"/>
                <a:cs typeface="IBM Plex Sans"/>
                <a:sym typeface="IBM Plex Sans"/>
              </a:rPr>
              <a:t>FILHOS</a:t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➔"/>
            </a:pPr>
            <a:r>
              <a:rPr lang="pt-BR" sz="2000" u="sng">
                <a:latin typeface="IBM Plex Sans"/>
                <a:ea typeface="IBM Plex Sans"/>
                <a:cs typeface="IBM Plex Sans"/>
                <a:sym typeface="IBM Plex Sans"/>
              </a:rPr>
              <a:t>FUMANTE</a:t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➔"/>
            </a:pPr>
            <a:r>
              <a:rPr lang="pt-BR" sz="2000" u="sng">
                <a:latin typeface="IBM Plex Sans"/>
                <a:ea typeface="IBM Plex Sans"/>
                <a:cs typeface="IBM Plex Sans"/>
                <a:sym typeface="IBM Plex Sans"/>
              </a:rPr>
              <a:t>REGIÃO</a:t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➔"/>
            </a:pPr>
            <a:r>
              <a:rPr lang="pt-BR" sz="2000" u="sng">
                <a:latin typeface="IBM Plex Sans"/>
                <a:ea typeface="IBM Plex Sans"/>
                <a:cs typeface="IBM Plex Sans"/>
                <a:sym typeface="IBM Plex Sans"/>
              </a:rPr>
              <a:t>ENCARGOS</a:t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000" u="sng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2442400" y="1229975"/>
            <a:ext cx="6642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"/>
              <a:buChar char="➔"/>
            </a:pPr>
            <a:r>
              <a:rPr lang="pt-BR" sz="18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 ruído, adicionando -1, 0 ou 1 a idade original (+18).</a:t>
            </a:r>
            <a:endParaRPr sz="18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"/>
              <a:buChar char="➔"/>
            </a:pPr>
            <a:r>
              <a:rPr lang="pt-BR" sz="18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Feminino / Masculino, </a:t>
            </a:r>
            <a:r>
              <a:rPr lang="pt-BR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sem alterações</a:t>
            </a:r>
            <a:endParaRPr sz="18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"/>
              <a:buChar char="➔"/>
            </a:pPr>
            <a:r>
              <a:rPr lang="pt-BR" sz="18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 ruído, desvio padrão de 5% do original</a:t>
            </a:r>
            <a:endParaRPr sz="18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"/>
              <a:buChar char="➔"/>
            </a:pPr>
            <a:r>
              <a:rPr lang="pt-BR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Distribuição original, s</a:t>
            </a:r>
            <a:r>
              <a:rPr lang="pt-BR" sz="18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em alterações</a:t>
            </a:r>
            <a:endParaRPr sz="18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"/>
              <a:buChar char="➔"/>
            </a:pPr>
            <a:r>
              <a:rPr lang="pt-BR" sz="18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Não / Sim</a:t>
            </a:r>
            <a:r>
              <a:rPr lang="pt-BR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, sem alterações</a:t>
            </a:r>
            <a:endParaRPr sz="18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"/>
              <a:buChar char="➔"/>
            </a:pPr>
            <a:r>
              <a:rPr lang="pt-BR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Distribuição original, sem alterações</a:t>
            </a:r>
            <a:endParaRPr sz="18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18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"/>
              <a:buChar char="➔"/>
            </a:pPr>
            <a:r>
              <a:rPr lang="pt-BR" sz="18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 ruído, desvio padrão de 10% do original</a:t>
            </a:r>
            <a:endParaRPr sz="1800">
              <a:solidFill>
                <a:schemeClr val="accen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latin typeface="IBM Plex Sans Medium"/>
                <a:ea typeface="IBM Plex Sans Medium"/>
                <a:cs typeface="IBM Plex Sans Medium"/>
                <a:sym typeface="IBM Plex Sans Medium"/>
              </a:rPr>
              <a:t>Análise Pré-Processamento Implementado</a:t>
            </a:r>
            <a:endParaRPr sz="33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IBM Plex Sans"/>
              <a:buChar char="➔"/>
            </a:pPr>
            <a:r>
              <a:rPr lang="pt-BR" sz="2200">
                <a:latin typeface="IBM Plex Sans Medium"/>
                <a:ea typeface="IBM Plex Sans Medium"/>
                <a:cs typeface="IBM Plex Sans Medium"/>
                <a:sym typeface="IBM Plex Sans Medium"/>
              </a:rPr>
              <a:t>DataFrame original concatenado com DataFrame gerado para ter 9000 linhas</a:t>
            </a:r>
            <a:endParaRPr sz="2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IBM Plex Sans Medium"/>
              <a:buChar char="➔"/>
            </a:pPr>
            <a:r>
              <a:rPr lang="pt-BR" sz="2200">
                <a:latin typeface="IBM Plex Sans Medium"/>
                <a:ea typeface="IBM Plex Sans Medium"/>
                <a:cs typeface="IBM Plex Sans Medium"/>
                <a:sym typeface="IBM Plex Sans Medium"/>
              </a:rPr>
              <a:t>Traduzido todos os nomes das colunas e valores específicos</a:t>
            </a:r>
            <a:endParaRPr sz="2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IBM Plex Sans Medium"/>
              <a:buChar char="➔"/>
            </a:pPr>
            <a:r>
              <a:rPr lang="pt-BR" sz="2200">
                <a:latin typeface="IBM Plex Sans Medium"/>
                <a:ea typeface="IBM Plex Sans Medium"/>
                <a:cs typeface="IBM Plex Sans Medium"/>
                <a:sym typeface="IBM Plex Sans Medium"/>
              </a:rPr>
              <a:t>Exportado novo DataFrame traduzido em um novo arquivo CSV, logo após importado estes dados para manipulação</a:t>
            </a:r>
            <a:endParaRPr sz="2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IBM Plex Sans Medium"/>
              <a:buChar char="➔"/>
            </a:pPr>
            <a:r>
              <a:rPr lang="pt-BR" sz="2200">
                <a:latin typeface="IBM Plex Sans Medium"/>
                <a:ea typeface="IBM Plex Sans Medium"/>
                <a:cs typeface="IBM Plex Sans Medium"/>
                <a:sym typeface="IBM Plex Sans Medium"/>
              </a:rPr>
              <a:t>Ajustado valores das colunas ‘IMC’ e ‘ENCARGOS’ para duas casas decimais</a:t>
            </a:r>
            <a:endParaRPr sz="2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IBM Plex Sans Medium"/>
              <a:buChar char="➔"/>
            </a:pPr>
            <a:r>
              <a:rPr lang="pt-BR" sz="2200">
                <a:latin typeface="IBM Plex Sans Medium"/>
                <a:ea typeface="IBM Plex Sans Medium"/>
                <a:cs typeface="IBM Plex Sans Medium"/>
                <a:sym typeface="IBM Plex Sans Medium"/>
              </a:rPr>
              <a:t>Ajustado valores das colunas ‘SEXO’ e ‘FUMANTE’ em binário</a:t>
            </a:r>
            <a:endParaRPr sz="2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IBM Plex Sans Medium"/>
              <a:buChar char="➔"/>
            </a:pPr>
            <a:r>
              <a:rPr lang="pt-BR" sz="2200">
                <a:latin typeface="IBM Plex Sans Medium"/>
                <a:ea typeface="IBM Plex Sans Medium"/>
                <a:cs typeface="IBM Plex Sans Medium"/>
                <a:sym typeface="IBM Plex Sans Medium"/>
              </a:rPr>
              <a:t>Ajustado valor da coluna ‘REGIAO’ para OneHotEnconding</a:t>
            </a:r>
            <a:endParaRPr sz="22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Fluxo</a:t>
            </a:r>
            <a:r>
              <a:rPr lang="pt-BR" sz="33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e </a:t>
            </a:r>
            <a:r>
              <a:rPr lang="pt-BR" sz="33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Métricas de Avaliação</a:t>
            </a:r>
            <a:endParaRPr sz="33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726250" y="1510025"/>
            <a:ext cx="4105800" cy="3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Char char="➔"/>
            </a:pPr>
            <a:r>
              <a:rPr lang="pt-BR">
                <a:latin typeface="IBM Plex Sans Medium"/>
                <a:ea typeface="IBM Plex Sans Medium"/>
                <a:cs typeface="IBM Plex Sans Medium"/>
                <a:sym typeface="IBM Plex Sans Medium"/>
              </a:rPr>
              <a:t>RMSE 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(Root Mean Squared Error)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Char char="➔"/>
            </a:pPr>
            <a:r>
              <a:rPr lang="pt-BR">
                <a:latin typeface="IBM Plex Sans Medium"/>
                <a:ea typeface="IBM Plex Sans Medium"/>
                <a:cs typeface="IBM Plex Sans Medium"/>
                <a:sym typeface="IBM Plex Sans Medium"/>
              </a:rPr>
              <a:t>R² 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(Coeficiente de Determinação)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Char char="➔"/>
            </a:pPr>
            <a:r>
              <a:rPr lang="pt-BR">
                <a:latin typeface="IBM Plex Sans Medium"/>
                <a:ea typeface="IBM Plex Sans Medium"/>
                <a:cs typeface="IBM Plex Sans Medium"/>
                <a:sym typeface="IBM Plex Sans Medium"/>
              </a:rPr>
              <a:t>P-value 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(para significância estatística)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Char char="➔"/>
            </a:pPr>
            <a:r>
              <a:rPr lang="pt-BR">
                <a:latin typeface="IBM Plex Sans Medium"/>
                <a:ea typeface="IBM Plex Sans Medium"/>
                <a:cs typeface="IBM Plex Sans Medium"/>
                <a:sym typeface="IBM Plex Sans Medium"/>
              </a:rPr>
              <a:t>Intervalo de Confiança 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(95%)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➔"/>
            </a:pPr>
            <a:r>
              <a:rPr lang="pt-BR">
                <a:latin typeface="IBM Plex Sans Medium"/>
                <a:ea typeface="IBM Plex Sans Medium"/>
                <a:cs typeface="IBM Plex Sans Medium"/>
                <a:sym typeface="IBM Plex Sans Medium"/>
              </a:rPr>
              <a:t>Análise de Resíduos 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(Random Forest)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7" name="Google Shape;117;p18" title="fluxo_tc.png"/>
          <p:cNvPicPr preferRelativeResize="0"/>
          <p:nvPr/>
        </p:nvPicPr>
        <p:blipFill rotWithShape="1">
          <a:blip r:embed="rId3">
            <a:alphaModFix/>
          </a:blip>
          <a:srcRect b="18322" l="0" r="0" t="18322"/>
          <a:stretch/>
        </p:blipFill>
        <p:spPr>
          <a:xfrm>
            <a:off x="311700" y="1123838"/>
            <a:ext cx="3920226" cy="355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3589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lang="pt-B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matriz de correlação (heatmap) mostrou as relações entre as variáveis. Destaca-se a forte correlação positiva entre 'fumante' e 'encargos', indicando que ser fumante é um fator significativo no custo do seguro. Outras variáveis, como 'idade' e 'imc', também mostram correlação positiva com os 'encargos', embora menos intensa que 'fumante'.</a:t>
            </a:r>
            <a:endParaRPr sz="2200"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388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Correlação</a:t>
            </a:r>
            <a:endParaRPr sz="33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24" name="Google Shape;124;p19" title="correlaca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995" y="0"/>
            <a:ext cx="4937010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9"/>
          <p:cNvCxnSpPr/>
          <p:nvPr/>
        </p:nvCxnSpPr>
        <p:spPr>
          <a:xfrm rot="10800000">
            <a:off x="4194000" y="-14400"/>
            <a:ext cx="15600" cy="5159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9"/>
          <p:cNvSpPr/>
          <p:nvPr/>
        </p:nvSpPr>
        <p:spPr>
          <a:xfrm>
            <a:off x="6299600" y="2225700"/>
            <a:ext cx="424800" cy="49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Modelagem e Treinamento</a:t>
            </a:r>
            <a:endParaRPr sz="33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382375"/>
            <a:ext cx="85206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Char char="➔"/>
            </a:pPr>
            <a:r>
              <a:rPr lang="pt-BR" sz="1800">
                <a:latin typeface="IBM Plex Sans Medium"/>
                <a:ea typeface="IBM Plex Sans Medium"/>
                <a:cs typeface="IBM Plex Sans Medium"/>
                <a:sym typeface="IBM Plex Sans Medium"/>
              </a:rPr>
              <a:t>Modelos Preditivos:</a:t>
            </a:r>
            <a:endParaRPr sz="18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Char char="◆"/>
            </a:pPr>
            <a:r>
              <a:rPr lang="pt-BR" sz="1800">
                <a:latin typeface="IBM Plex Sans Medium"/>
                <a:ea typeface="IBM Plex Sans Medium"/>
                <a:cs typeface="IBM Plex Sans Medium"/>
                <a:sym typeface="IBM Plex Sans Medium"/>
              </a:rPr>
              <a:t>Regressão Linear:</a:t>
            </a:r>
            <a:r>
              <a:rPr lang="pt-BR" sz="1800">
                <a:latin typeface="IBM Plex Sans"/>
                <a:ea typeface="IBM Plex Sans"/>
                <a:cs typeface="IBM Plex Sans"/>
                <a:sym typeface="IBM Plex Sans"/>
              </a:rPr>
              <a:t> (Regressão) </a:t>
            </a:r>
            <a:r>
              <a:rPr lang="pt-BR" sz="1800">
                <a:latin typeface="IBM Plex Sans"/>
                <a:ea typeface="IBM Plex Sans"/>
                <a:cs typeface="IBM Plex Sans"/>
                <a:sym typeface="IBM Plex Sans"/>
              </a:rPr>
              <a:t>Escolhido para prever os ‘Encargos’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Char char="◆"/>
            </a:pPr>
            <a:r>
              <a:rPr lang="pt-BR" sz="1800">
                <a:latin typeface="IBM Plex Sans Medium"/>
                <a:ea typeface="IBM Plex Sans Medium"/>
                <a:cs typeface="IBM Plex Sans Medium"/>
                <a:sym typeface="IBM Plex Sans Medium"/>
              </a:rPr>
              <a:t>Random Forest:</a:t>
            </a:r>
            <a:r>
              <a:rPr lang="pt-BR" sz="1800">
                <a:latin typeface="IBM Plex Sans"/>
                <a:ea typeface="IBM Plex Sans"/>
                <a:cs typeface="IBM Plex Sans"/>
                <a:sym typeface="IBM Plex Sans"/>
              </a:rPr>
              <a:t> (Árvore de Decisão) Escolhido para comparação ao modelo de regressão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IBM Plex Sans Medium"/>
              <a:buChar char="➔"/>
            </a:pPr>
            <a:r>
              <a:rPr lang="pt-BR" sz="1800">
                <a:latin typeface="IBM Plex Sans Medium"/>
                <a:ea typeface="IBM Plex Sans Medium"/>
                <a:cs typeface="IBM Plex Sans Medium"/>
                <a:sym typeface="IBM Plex Sans Medium"/>
              </a:rPr>
              <a:t>Conjunto de dados divididos em:</a:t>
            </a:r>
            <a:endParaRPr sz="18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Char char="◆"/>
            </a:pPr>
            <a:r>
              <a:rPr lang="pt-BR" sz="1800">
                <a:latin typeface="IBM Plex Sans Medium"/>
                <a:ea typeface="IBM Plex Sans Medium"/>
                <a:cs typeface="IBM Plex Sans Medium"/>
                <a:sym typeface="IBM Plex Sans Medium"/>
              </a:rPr>
              <a:t>Treinamento: </a:t>
            </a:r>
            <a:r>
              <a:rPr lang="pt-BR" sz="1800">
                <a:latin typeface="IBM Plex Sans"/>
                <a:ea typeface="IBM Plex Sans"/>
                <a:cs typeface="IBM Plex Sans"/>
                <a:sym typeface="IBM Plex Sans"/>
              </a:rPr>
              <a:t>80%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Char char="◆"/>
            </a:pPr>
            <a:r>
              <a:rPr lang="pt-BR" sz="1800">
                <a:latin typeface="IBM Plex Sans Medium"/>
                <a:ea typeface="IBM Plex Sans Medium"/>
                <a:cs typeface="IBM Plex Sans Medium"/>
                <a:sym typeface="IBM Plex Sans Medium"/>
              </a:rPr>
              <a:t>Teste: </a:t>
            </a:r>
            <a:r>
              <a:rPr lang="pt-BR" sz="1800">
                <a:latin typeface="IBM Plex Sans"/>
                <a:ea typeface="IBM Plex Sans"/>
                <a:cs typeface="IBM Plex Sans"/>
                <a:sym typeface="IBM Plex Sans"/>
              </a:rPr>
              <a:t>20%</a:t>
            </a:r>
            <a:endParaRPr sz="18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0" y="236700"/>
            <a:ext cx="9144000" cy="5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r>
              <a:rPr lang="pt-BR" sz="3300" u="sng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Análise </a:t>
            </a:r>
            <a:r>
              <a:rPr lang="pt-BR" sz="3300" u="sng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Estatística</a:t>
            </a:r>
            <a:endParaRPr sz="3300" u="sng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157300" y="822900"/>
            <a:ext cx="4414800" cy="4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Font typeface="IBM Plex Sans Medium"/>
              <a:buChar char="➔"/>
            </a:pPr>
            <a:r>
              <a:rPr lang="pt-BR" sz="1900">
                <a:latin typeface="IBM Plex Sans Medium"/>
                <a:ea typeface="IBM Plex Sans Medium"/>
                <a:cs typeface="IBM Plex Sans Medium"/>
                <a:sym typeface="IBM Plex Sans Medium"/>
              </a:rPr>
              <a:t>Regressão Linear:</a:t>
            </a:r>
            <a:br>
              <a:rPr lang="pt-BR" sz="1800">
                <a:latin typeface="IBM Plex Sans Medium"/>
                <a:ea typeface="IBM Plex Sans Medium"/>
                <a:cs typeface="IBM Plex Sans Medium"/>
                <a:sym typeface="IBM Plex Sans Medium"/>
              </a:rPr>
            </a:br>
            <a:endParaRPr b="1" sz="13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◆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R² (Treino):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 0.7419</a:t>
            </a:r>
            <a:b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</a:b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◆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R² (Teste):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 0.7257</a:t>
            </a:r>
            <a:b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</a:b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1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◆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RMSE (Teste):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 6282.76</a:t>
            </a:r>
            <a:b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</a:b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1" marL="719999" rtl="0" algn="l"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◆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P-values: </a:t>
            </a:r>
            <a:b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</a:b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263207" lvl="2" marL="990000" rtl="0" algn="l"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●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const: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 7.065896e-172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2" marL="990000" rtl="0" algn="l"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●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idade: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 0.000000e+00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2" marL="990000" rtl="0" algn="l"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●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sexo: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 8.962475e-01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2" marL="990000" rtl="0" algn="l"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●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imc: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 2.991632e-153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2" marL="990000" rtl="0" algn="l"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●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filhos: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 5.754439e-12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2" marL="990000" rtl="0" algn="l"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●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fumante: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 0.000000e+00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2" marL="990000" rtl="0" algn="l"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●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regiao_nordeste: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 2.975677e-38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2" marL="990000" rtl="0" algn="l"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●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regiao_noroeste: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 1.187652e-50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2" marL="990000" rtl="0" algn="l"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●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regiao_sudeste: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 1.197772e-70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2" marL="990000" rtl="0" algn="l">
              <a:spcBef>
                <a:spcPts val="0"/>
              </a:spcBef>
              <a:spcAft>
                <a:spcPts val="0"/>
              </a:spcAft>
              <a:buSzPct val="100000"/>
              <a:buFont typeface="IBM Plex Sans Medium"/>
              <a:buChar char="●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regiao_sudoeste:</a:t>
            </a:r>
            <a: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  <a:t> 5.365895e-69</a:t>
            </a:r>
            <a:br>
              <a:rPr lang="pt-BR" sz="1400">
                <a:latin typeface="IBM Plex Sans"/>
                <a:ea typeface="IBM Plex Sans"/>
                <a:cs typeface="IBM Plex Sans"/>
                <a:sym typeface="IBM Plex Sans"/>
              </a:rPr>
            </a:b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63207" lvl="1" marL="719999" rtl="0" algn="l">
              <a:spcBef>
                <a:spcPts val="0"/>
              </a:spcBef>
              <a:spcAft>
                <a:spcPts val="0"/>
              </a:spcAft>
              <a:buSzPct val="100000"/>
              <a:buFont typeface="IBM Plex Sans"/>
              <a:buChar char="◆"/>
            </a:pPr>
            <a:r>
              <a:rPr lang="pt-BR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Intervalos de Confiança (95%) na tabela ao lado: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4572000" y="82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{BD4DB8B7-4A55-4509-9266-20B873EB584D}</a:tableStyleId>
              </a:tblPr>
              <a:tblGrid>
                <a:gridCol w="1524000"/>
                <a:gridCol w="1524000"/>
                <a:gridCol w="1524000"/>
              </a:tblGrid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const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-10465.914670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-9128.705608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idade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240.880273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261.076009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sexo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-265.200300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302.999572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imc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315.614549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364.988483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filhos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297.280091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533.361424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fumante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23576.972294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24292.230912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regiao_nordeste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-2173.773821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-1604.400187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regiao_noroeste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-2498.092643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-1923.537401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regiao_sudeste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-3330.774332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-2675.493748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regiao_sudoeste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-2991.889652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-2396.658494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361950"/>
            <a:ext cx="573405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