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5" r:id="rId9"/>
    <p:sldId id="266" r:id="rId10"/>
    <p:sldId id="264" r:id="rId11"/>
    <p:sldId id="267" r:id="rId12"/>
    <p:sldId id="26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9A74E09-5E71-4DF7-9F48-CFC528EF79A8}" type="datetimeFigureOut">
              <a:rPr lang="pt-BR" smtClean="0"/>
              <a:t>12/06/2024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9F809C3-486F-4571-855C-39ECE8F52821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762079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4E09-5E71-4DF7-9F48-CFC528EF79A8}" type="datetimeFigureOut">
              <a:rPr lang="pt-BR" smtClean="0"/>
              <a:t>12/06/2024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09C3-486F-4571-855C-39ECE8F52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181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4E09-5E71-4DF7-9F48-CFC528EF79A8}" type="datetimeFigureOut">
              <a:rPr lang="pt-BR" smtClean="0"/>
              <a:t>12/06/2024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09C3-486F-4571-855C-39ECE8F52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5445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4E09-5E71-4DF7-9F48-CFC528EF79A8}" type="datetimeFigureOut">
              <a:rPr lang="pt-BR" smtClean="0"/>
              <a:t>12/06/2024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09C3-486F-4571-855C-39ECE8F52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1692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A74E09-5E71-4DF7-9F48-CFC528EF79A8}" type="datetimeFigureOut">
              <a:rPr lang="pt-BR" smtClean="0"/>
              <a:t>12/06/2024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F809C3-486F-4571-855C-39ECE8F5282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239898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4E09-5E71-4DF7-9F48-CFC528EF79A8}" type="datetimeFigureOut">
              <a:rPr lang="pt-BR" smtClean="0"/>
              <a:t>12/06/2024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09C3-486F-4571-855C-39ECE8F52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426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4E09-5E71-4DF7-9F48-CFC528EF79A8}" type="datetimeFigureOut">
              <a:rPr lang="pt-BR" smtClean="0"/>
              <a:t>12/06/2024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09C3-486F-4571-855C-39ECE8F52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56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4E09-5E71-4DF7-9F48-CFC528EF79A8}" type="datetimeFigureOut">
              <a:rPr lang="pt-BR" smtClean="0"/>
              <a:t>12/06/2024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09C3-486F-4571-855C-39ECE8F52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850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4E09-5E71-4DF7-9F48-CFC528EF79A8}" type="datetimeFigureOut">
              <a:rPr lang="pt-BR" smtClean="0"/>
              <a:t>12/06/2024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09C3-486F-4571-855C-39ECE8F52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0560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A74E09-5E71-4DF7-9F48-CFC528EF79A8}" type="datetimeFigureOut">
              <a:rPr lang="pt-BR" smtClean="0"/>
              <a:t>12/06/2024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F809C3-486F-4571-855C-39ECE8F52821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79357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A74E09-5E71-4DF7-9F48-CFC528EF79A8}" type="datetimeFigureOut">
              <a:rPr lang="pt-BR" smtClean="0"/>
              <a:t>12/06/2024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F809C3-486F-4571-855C-39ECE8F52821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5659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9A74E09-5E71-4DF7-9F48-CFC528EF79A8}" type="datetimeFigureOut">
              <a:rPr lang="pt-BR" smtClean="0"/>
              <a:t>12/06/2024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9F809C3-486F-4571-855C-39ECE8F52821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06705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09DBB950-753C-4E2F-8264-60360D38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7572375" cy="842963"/>
          </a:xfrm>
        </p:spPr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INTELIGÊNCIA ARTIFICIAL– A3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008080C-F818-234F-D438-F1526C38084A}"/>
              </a:ext>
            </a:extLst>
          </p:cNvPr>
          <p:cNvSpPr txBox="1"/>
          <p:nvPr/>
        </p:nvSpPr>
        <p:spPr>
          <a:xfrm>
            <a:off x="1885950" y="1328708"/>
            <a:ext cx="5529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i="1" dirty="0"/>
              <a:t>Análise, tratamento de dados e algoritmos de Machine Learning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D812A94-618D-92AA-EB7A-B023A184CCFD}"/>
              </a:ext>
            </a:extLst>
          </p:cNvPr>
          <p:cNvSpPr txBox="1"/>
          <p:nvPr/>
        </p:nvSpPr>
        <p:spPr>
          <a:xfrm>
            <a:off x="6379369" y="4417874"/>
            <a:ext cx="51292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/>
              <a:t>Daniel Ikeda </a:t>
            </a:r>
            <a:r>
              <a:rPr lang="pt-BR" dirty="0" err="1"/>
              <a:t>Kuniyoshi</a:t>
            </a:r>
            <a:r>
              <a:rPr lang="pt-BR" dirty="0"/>
              <a:t>, 125111347030</a:t>
            </a:r>
          </a:p>
          <a:p>
            <a:pPr algn="r"/>
            <a:r>
              <a:rPr lang="pt-BR" dirty="0"/>
              <a:t>Diego Fernandes Martinez, 12522193520</a:t>
            </a:r>
          </a:p>
          <a:p>
            <a:pPr algn="r"/>
            <a:r>
              <a:rPr lang="pt-BR" dirty="0" err="1"/>
              <a:t>Nayane</a:t>
            </a:r>
            <a:r>
              <a:rPr lang="pt-BR" dirty="0"/>
              <a:t> Pereira </a:t>
            </a:r>
            <a:r>
              <a:rPr lang="pt-BR" dirty="0" err="1"/>
              <a:t>Mazaro</a:t>
            </a:r>
            <a:r>
              <a:rPr lang="pt-BR" dirty="0"/>
              <a:t>, 125111365317</a:t>
            </a:r>
          </a:p>
          <a:p>
            <a:pPr algn="r"/>
            <a:r>
              <a:rPr lang="pt-BR" dirty="0"/>
              <a:t>Pedro Shiraishi de Almeida, 125111350990</a:t>
            </a:r>
          </a:p>
          <a:p>
            <a:pPr algn="r"/>
            <a:r>
              <a:rPr lang="pt-BR" dirty="0"/>
              <a:t>Rafael Henrique Gonçalves Soares, 125111374176</a:t>
            </a:r>
          </a:p>
          <a:p>
            <a:pPr algn="r"/>
            <a:r>
              <a:rPr lang="pt-BR" dirty="0"/>
              <a:t>Vinicius Alves Vieira, 125111350019</a:t>
            </a:r>
          </a:p>
        </p:txBody>
      </p:sp>
    </p:spTree>
    <p:extLst>
      <p:ext uri="{BB962C8B-B14F-4D97-AF65-F5344CB8AC3E}">
        <p14:creationId xmlns:p14="http://schemas.microsoft.com/office/powerpoint/2010/main" val="2095620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C3A899-BBAF-D803-0481-0DECDD57A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23567"/>
            <a:ext cx="9601200" cy="951271"/>
          </a:xfrm>
        </p:spPr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MODELOS- Regressão por KNN</a:t>
            </a: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6C0943A2-A461-47CB-3C1C-7F54C4B2F6D0}"/>
              </a:ext>
            </a:extLst>
          </p:cNvPr>
          <p:cNvSpPr txBox="1">
            <a:spLocks/>
          </p:cNvSpPr>
          <p:nvPr/>
        </p:nvSpPr>
        <p:spPr>
          <a:xfrm>
            <a:off x="1371600" y="1474838"/>
            <a:ext cx="10205884" cy="4041059"/>
          </a:xfrm>
          <a:prstGeom prst="rect">
            <a:avLst/>
          </a:prstGeom>
        </p:spPr>
        <p:txBody>
          <a:bodyPr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O KNN é um algoritmo simples, ele faz uso da estratégia de verificação de “Vizinhos próximos”, por isso seu nome K-</a:t>
            </a:r>
            <a:r>
              <a:rPr lang="pt-BR" dirty="0" err="1"/>
              <a:t>Nearest</a:t>
            </a:r>
            <a:r>
              <a:rPr lang="pt-BR" dirty="0"/>
              <a:t> </a:t>
            </a:r>
            <a:r>
              <a:rPr lang="pt-BR" dirty="0" err="1"/>
              <a:t>Neighbors</a:t>
            </a:r>
            <a:r>
              <a:rPr lang="pt-BR" dirty="0"/>
              <a:t> (KNN).</a:t>
            </a:r>
          </a:p>
          <a:p>
            <a:r>
              <a:rPr lang="pt-BR" dirty="0"/>
              <a:t>O seu funcionamento é simples, na predição e classificação, quando um valor novo é adicionado ele verifica a distância dos seus vizinhos mais próximos e classifica de acordo com eles, quando se trata de regressão ele utiliza a média dos seus vizinhos.</a:t>
            </a:r>
          </a:p>
          <a:p>
            <a:r>
              <a:rPr lang="pt-BR" dirty="0"/>
              <a:t>A KNN também é treinada com uma base de dados já definida, com uma estrada e uma saída determinada, ou seja, um algoritmo supervisionado</a:t>
            </a:r>
          </a:p>
        </p:txBody>
      </p:sp>
    </p:spTree>
    <p:extLst>
      <p:ext uri="{BB962C8B-B14F-4D97-AF65-F5344CB8AC3E}">
        <p14:creationId xmlns:p14="http://schemas.microsoft.com/office/powerpoint/2010/main" val="4218694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C3A899-BBAF-D803-0481-0DECDD57A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87594"/>
            <a:ext cx="9601200" cy="951271"/>
          </a:xfrm>
        </p:spPr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KNN– Carros Populares</a:t>
            </a: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6C0943A2-A461-47CB-3C1C-7F54C4B2F6D0}"/>
              </a:ext>
            </a:extLst>
          </p:cNvPr>
          <p:cNvSpPr txBox="1">
            <a:spLocks/>
          </p:cNvSpPr>
          <p:nvPr/>
        </p:nvSpPr>
        <p:spPr>
          <a:xfrm>
            <a:off x="855406" y="1238865"/>
            <a:ext cx="4689988" cy="4984953"/>
          </a:xfrm>
          <a:prstGeom prst="rect">
            <a:avLst/>
          </a:prstGeom>
        </p:spPr>
        <p:txBody>
          <a:bodyPr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 densidade do algoritmo com carros populares performou com uma precisão (R2 Score) de 0.82, o que significa que teve uma capacidade de explicar 82% da variabilidade de dados da resposta de acordo com os dados de entrada.</a:t>
            </a:r>
          </a:p>
          <a:p>
            <a:pPr lvl="1"/>
            <a:r>
              <a:rPr lang="pt-BR" dirty="0"/>
              <a:t>Ele performou melhor que os carros populares, provavelmente porque teve uma quantidade de dados maior que os valores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E042E9B-8E8D-0F4F-2918-E35E896E9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059884"/>
            <a:ext cx="5715325" cy="5619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982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C3A899-BBAF-D803-0481-0DECDD57A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87594"/>
            <a:ext cx="9601200" cy="951271"/>
          </a:xfrm>
        </p:spPr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KNN– Luxo/Performance</a:t>
            </a: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6C0943A2-A461-47CB-3C1C-7F54C4B2F6D0}"/>
              </a:ext>
            </a:extLst>
          </p:cNvPr>
          <p:cNvSpPr txBox="1">
            <a:spLocks/>
          </p:cNvSpPr>
          <p:nvPr/>
        </p:nvSpPr>
        <p:spPr>
          <a:xfrm>
            <a:off x="855406" y="1238865"/>
            <a:ext cx="4689988" cy="4984953"/>
          </a:xfrm>
          <a:prstGeom prst="rect">
            <a:avLst/>
          </a:prstGeom>
        </p:spPr>
        <p:txBody>
          <a:bodyPr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 densidade do algoritmo dos carros de luxo performou com uma precisão (R2 Score) de 0.90, o que significa que teve uma capacidade de explicar 90% da variabilidade de dados da resposta de acordo com os dados de entrada.</a:t>
            </a:r>
          </a:p>
          <a:p>
            <a:pPr lvl="1"/>
            <a:r>
              <a:rPr lang="pt-BR" dirty="0"/>
              <a:t>Ele performou melhor que os carros populares, provavelmente porque teve uma quantidade de dados maior que os valores</a:t>
            </a:r>
          </a:p>
          <a:p>
            <a:r>
              <a:rPr lang="pt-BR" dirty="0"/>
              <a:t>Observa-se que a densidade dos pontos ao redor da linha de tendência é maior que os populares, o que evidencia um R2 maior.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5DED435-AF59-6097-6243-7280B6587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059885"/>
            <a:ext cx="5787469" cy="5619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3286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C3A899-BBAF-D803-0481-0DECDD57A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23567"/>
            <a:ext cx="9601200" cy="951271"/>
          </a:xfrm>
        </p:spPr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CONCLUSÕES</a:t>
            </a: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6C0943A2-A461-47CB-3C1C-7F54C4B2F6D0}"/>
              </a:ext>
            </a:extLst>
          </p:cNvPr>
          <p:cNvSpPr txBox="1">
            <a:spLocks/>
          </p:cNvSpPr>
          <p:nvPr/>
        </p:nvSpPr>
        <p:spPr>
          <a:xfrm>
            <a:off x="1219200" y="1474838"/>
            <a:ext cx="10205884" cy="4572001"/>
          </a:xfrm>
          <a:prstGeom prst="rect">
            <a:avLst/>
          </a:prstGeom>
        </p:spPr>
        <p:txBody>
          <a:bodyPr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Observamos que se compararmos os algoritmos Random Forest e KNN com suas respectivas bases (populares e de luxo/performance), o </a:t>
            </a:r>
            <a:r>
              <a:rPr lang="pt-BR" dirty="0" err="1"/>
              <a:t>random</a:t>
            </a:r>
            <a:r>
              <a:rPr lang="pt-BR" dirty="0"/>
              <a:t> </a:t>
            </a:r>
            <a:r>
              <a:rPr lang="pt-BR" dirty="0" err="1"/>
              <a:t>forest</a:t>
            </a:r>
            <a:r>
              <a:rPr lang="pt-BR" dirty="0"/>
              <a:t> tem um score R2 melhor que o KNN, isso se deve ao fato que o algoritmo de </a:t>
            </a:r>
            <a:r>
              <a:rPr lang="pt-BR" dirty="0" err="1"/>
              <a:t>rfr</a:t>
            </a:r>
            <a:r>
              <a:rPr lang="pt-BR" dirty="0"/>
              <a:t> lida melhor com uma maior densidade de dados. </a:t>
            </a:r>
          </a:p>
          <a:p>
            <a:r>
              <a:rPr lang="pt-BR" dirty="0"/>
              <a:t>Foi observado também em testes que quanto maior o número de vizinhos no KNN, menor é o score, provavelmente pela característica de que o KNN usa de referência os valores mais próximos e não lida tão bem com uma grande densidade de valores</a:t>
            </a:r>
          </a:p>
          <a:p>
            <a:r>
              <a:rPr lang="pt-BR" dirty="0"/>
              <a:t>Mesmo com a base de carros de luxo tendo uma densidade de dados quase o dobro dos carros populares.</a:t>
            </a:r>
          </a:p>
          <a:p>
            <a:r>
              <a:rPr lang="pt-BR" dirty="0"/>
              <a:t>Através dos histogramas também percebemos que a faixa de preço de carros populares é até 50k enquanto os de luxo sua maioria se concentra em 20k e 65k e ultrapassando esses valores</a:t>
            </a:r>
          </a:p>
        </p:txBody>
      </p:sp>
    </p:spTree>
    <p:extLst>
      <p:ext uri="{BB962C8B-B14F-4D97-AF65-F5344CB8AC3E}">
        <p14:creationId xmlns:p14="http://schemas.microsoft.com/office/powerpoint/2010/main" val="1877126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C3A899-BBAF-D803-0481-0DECDD57A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51271"/>
          </a:xfrm>
        </p:spPr>
        <p:txBody>
          <a:bodyPr/>
          <a:lstStyle/>
          <a:p>
            <a:r>
              <a:rPr lang="pt-B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ESCOLHA DA BASE</a:t>
            </a: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6C0943A2-A461-47CB-3C1C-7F54C4B2F6D0}"/>
              </a:ext>
            </a:extLst>
          </p:cNvPr>
          <p:cNvSpPr txBox="1">
            <a:spLocks/>
          </p:cNvSpPr>
          <p:nvPr/>
        </p:nvSpPr>
        <p:spPr>
          <a:xfrm>
            <a:off x="1371600" y="1474839"/>
            <a:ext cx="10205884" cy="1519084"/>
          </a:xfrm>
          <a:prstGeom prst="rect">
            <a:avLst/>
          </a:prstGeom>
        </p:spPr>
        <p:txBody>
          <a:bodyPr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Base de dados Carros e suas características e valor sugerido pela fabricante (MSRP)</a:t>
            </a:r>
          </a:p>
          <a:p>
            <a:pPr lvl="1"/>
            <a:r>
              <a:rPr lang="pt-BR" dirty="0"/>
              <a:t>A Base de dados abrange inicialmente cerca de 12 mil itens</a:t>
            </a:r>
          </a:p>
          <a:p>
            <a:pPr lvl="1"/>
            <a:r>
              <a:rPr lang="pt-BR" dirty="0"/>
              <a:t>Entre os itens temos o modelo, marca, tipo de transmissão, categoria de mercado preço e etc.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4759A5BB-F00E-62A9-7F2C-2462D6CED0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043387"/>
              </p:ext>
            </p:extLst>
          </p:nvPr>
        </p:nvGraphicFramePr>
        <p:xfrm>
          <a:off x="2852200" y="2993923"/>
          <a:ext cx="7244684" cy="36650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4633">
                  <a:extLst>
                    <a:ext uri="{9D8B030D-6E8A-4147-A177-3AD203B41FA5}">
                      <a16:colId xmlns:a16="http://schemas.microsoft.com/office/drawing/2014/main" val="2433997304"/>
                    </a:ext>
                  </a:extLst>
                </a:gridCol>
                <a:gridCol w="919543">
                  <a:extLst>
                    <a:ext uri="{9D8B030D-6E8A-4147-A177-3AD203B41FA5}">
                      <a16:colId xmlns:a16="http://schemas.microsoft.com/office/drawing/2014/main" val="4213472886"/>
                    </a:ext>
                  </a:extLst>
                </a:gridCol>
                <a:gridCol w="502465">
                  <a:extLst>
                    <a:ext uri="{9D8B030D-6E8A-4147-A177-3AD203B41FA5}">
                      <a16:colId xmlns:a16="http://schemas.microsoft.com/office/drawing/2014/main" val="3057088042"/>
                    </a:ext>
                  </a:extLst>
                </a:gridCol>
                <a:gridCol w="1221679">
                  <a:extLst>
                    <a:ext uri="{9D8B030D-6E8A-4147-A177-3AD203B41FA5}">
                      <a16:colId xmlns:a16="http://schemas.microsoft.com/office/drawing/2014/main" val="542008506"/>
                    </a:ext>
                  </a:extLst>
                </a:gridCol>
                <a:gridCol w="840725">
                  <a:extLst>
                    <a:ext uri="{9D8B030D-6E8A-4147-A177-3AD203B41FA5}">
                      <a16:colId xmlns:a16="http://schemas.microsoft.com/office/drawing/2014/main" val="3975713985"/>
                    </a:ext>
                  </a:extLst>
                </a:gridCol>
                <a:gridCol w="660099">
                  <a:extLst>
                    <a:ext uri="{9D8B030D-6E8A-4147-A177-3AD203B41FA5}">
                      <a16:colId xmlns:a16="http://schemas.microsoft.com/office/drawing/2014/main" val="3551012638"/>
                    </a:ext>
                  </a:extLst>
                </a:gridCol>
                <a:gridCol w="893271">
                  <a:extLst>
                    <a:ext uri="{9D8B030D-6E8A-4147-A177-3AD203B41FA5}">
                      <a16:colId xmlns:a16="http://schemas.microsoft.com/office/drawing/2014/main" val="3670110598"/>
                    </a:ext>
                  </a:extLst>
                </a:gridCol>
                <a:gridCol w="1182269">
                  <a:extLst>
                    <a:ext uri="{9D8B030D-6E8A-4147-A177-3AD203B41FA5}">
                      <a16:colId xmlns:a16="http://schemas.microsoft.com/office/drawing/2014/main" val="2730519236"/>
                    </a:ext>
                  </a:extLst>
                </a:gridCol>
              </a:tblGrid>
              <a:tr h="275492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  <a:highlight>
                            <a:srgbClr val="70AD47"/>
                          </a:highlight>
                        </a:rPr>
                        <a:t>Make</a:t>
                      </a:r>
                      <a:endParaRPr lang="pt-BR" sz="900" b="1" i="0" u="none" strike="noStrike">
                        <a:solidFill>
                          <a:srgbClr val="FFFFFF"/>
                        </a:solidFill>
                        <a:effectLst/>
                        <a:highlight>
                          <a:srgbClr val="70AD4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10" marR="7610" marT="76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  <a:highlight>
                            <a:srgbClr val="70AD47"/>
                          </a:highlight>
                        </a:rPr>
                        <a:t>Model</a:t>
                      </a:r>
                      <a:endParaRPr lang="pt-BR" sz="900" b="1" i="0" u="none" strike="noStrike">
                        <a:solidFill>
                          <a:srgbClr val="FFFFFF"/>
                        </a:solidFill>
                        <a:effectLst/>
                        <a:highlight>
                          <a:srgbClr val="70AD4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10" marR="7610" marT="76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  <a:highlight>
                            <a:srgbClr val="70AD47"/>
                          </a:highlight>
                        </a:rPr>
                        <a:t>Year</a:t>
                      </a:r>
                      <a:endParaRPr lang="pt-BR" sz="900" b="1" i="0" u="none" strike="noStrike">
                        <a:solidFill>
                          <a:srgbClr val="FFFFFF"/>
                        </a:solidFill>
                        <a:effectLst/>
                        <a:highlight>
                          <a:srgbClr val="70AD4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10" marR="7610" marT="76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  <a:highlight>
                            <a:srgbClr val="70AD47"/>
                          </a:highlight>
                        </a:rPr>
                        <a:t>Engine Fuel Type</a:t>
                      </a:r>
                      <a:endParaRPr lang="pt-BR" sz="900" b="1" i="0" u="none" strike="noStrike">
                        <a:solidFill>
                          <a:srgbClr val="FFFFFF"/>
                        </a:solidFill>
                        <a:effectLst/>
                        <a:highlight>
                          <a:srgbClr val="70AD4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10" marR="7610" marT="76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  <a:highlight>
                            <a:srgbClr val="70AD47"/>
                          </a:highlight>
                        </a:rPr>
                        <a:t>Engine HP</a:t>
                      </a:r>
                      <a:endParaRPr lang="pt-BR" sz="900" b="1" i="0" u="none" strike="noStrike">
                        <a:solidFill>
                          <a:srgbClr val="FFFFFF"/>
                        </a:solidFill>
                        <a:effectLst/>
                        <a:highlight>
                          <a:srgbClr val="70AD4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10" marR="7610" marT="76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  <a:highlight>
                            <a:srgbClr val="70AD47"/>
                          </a:highlight>
                        </a:rPr>
                        <a:t>Engine Cylinders</a:t>
                      </a:r>
                      <a:endParaRPr lang="pt-BR" sz="900" b="1" i="0" u="none" strike="noStrike">
                        <a:solidFill>
                          <a:srgbClr val="FFFFFF"/>
                        </a:solidFill>
                        <a:effectLst/>
                        <a:highlight>
                          <a:srgbClr val="70AD4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10" marR="7610" marT="76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  <a:highlight>
                            <a:srgbClr val="70AD47"/>
                          </a:highlight>
                        </a:rPr>
                        <a:t>Transmission Type</a:t>
                      </a:r>
                      <a:endParaRPr lang="pt-BR" sz="900" b="1" i="0" u="none" strike="noStrike">
                        <a:solidFill>
                          <a:srgbClr val="FFFFFF"/>
                        </a:solidFill>
                        <a:effectLst/>
                        <a:highlight>
                          <a:srgbClr val="70AD4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10" marR="7610" marT="76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  <a:highlight>
                            <a:srgbClr val="70AD47"/>
                          </a:highlight>
                        </a:rPr>
                        <a:t>Driven_Wheels</a:t>
                      </a:r>
                      <a:endParaRPr lang="pt-BR" sz="900" b="1" i="0" u="none" strike="noStrike">
                        <a:solidFill>
                          <a:srgbClr val="FFFFFF"/>
                        </a:solidFill>
                        <a:effectLst/>
                        <a:highlight>
                          <a:srgbClr val="70AD4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10" marR="7610" marT="7610" marB="0" anchor="b"/>
                </a:tc>
                <a:extLst>
                  <a:ext uri="{0D108BD9-81ED-4DB2-BD59-A6C34878D82A}">
                    <a16:rowId xmlns:a16="http://schemas.microsoft.com/office/drawing/2014/main" val="1357150076"/>
                  </a:ext>
                </a:extLst>
              </a:tr>
              <a:tr h="275492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  <a:highlight>
                            <a:srgbClr val="E2EFDA"/>
                          </a:highlight>
                        </a:rPr>
                        <a:t>BMW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2EFDA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10" marR="7610" marT="76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  <a:highlight>
                            <a:srgbClr val="E2EFDA"/>
                          </a:highlight>
                        </a:rPr>
                        <a:t>1 Series M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2EFDA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10" marR="7610" marT="76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  <a:highlight>
                            <a:srgbClr val="E2EFDA"/>
                          </a:highlight>
                        </a:rPr>
                        <a:t>2011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2EFDA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10" marR="7610" marT="76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  <a:highlight>
                            <a:srgbClr val="E2EFDA"/>
                          </a:highlight>
                        </a:rPr>
                        <a:t>premium unleaded (required)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2EFDA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10" marR="7610" marT="76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  <a:highlight>
                            <a:srgbClr val="E2EFDA"/>
                          </a:highlight>
                        </a:rPr>
                        <a:t>335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2EFDA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10" marR="7610" marT="76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  <a:highlight>
                            <a:srgbClr val="E2EFDA"/>
                          </a:highlight>
                        </a:rPr>
                        <a:t>6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2EFDA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10" marR="7610" marT="76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  <a:highlight>
                            <a:srgbClr val="E2EFDA"/>
                          </a:highlight>
                        </a:rPr>
                        <a:t>MANUAL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2EFDA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10" marR="7610" marT="76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  <a:highlight>
                            <a:srgbClr val="E2EFDA"/>
                          </a:highlight>
                        </a:rPr>
                        <a:t>rear wheel drive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2EFDA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10" marR="7610" marT="7610" marB="0" anchor="b"/>
                </a:tc>
                <a:extLst>
                  <a:ext uri="{0D108BD9-81ED-4DB2-BD59-A6C34878D82A}">
                    <a16:rowId xmlns:a16="http://schemas.microsoft.com/office/drawing/2014/main" val="3817575708"/>
                  </a:ext>
                </a:extLst>
              </a:tr>
              <a:tr h="275492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BMW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0" marR="7610" marT="76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1 Series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0" marR="7610" marT="76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2011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0" marR="7610" marT="76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premium unleaded (required)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0" marR="7610" marT="76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300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0" marR="7610" marT="76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6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0" marR="7610" marT="76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MANUAL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0" marR="7610" marT="76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rear wheel drive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0" marR="7610" marT="7610" marB="0" anchor="b"/>
                </a:tc>
                <a:extLst>
                  <a:ext uri="{0D108BD9-81ED-4DB2-BD59-A6C34878D82A}">
                    <a16:rowId xmlns:a16="http://schemas.microsoft.com/office/drawing/2014/main" val="1547878077"/>
                  </a:ext>
                </a:extLst>
              </a:tr>
              <a:tr h="275492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  <a:highlight>
                            <a:srgbClr val="E2EFDA"/>
                          </a:highlight>
                        </a:rPr>
                        <a:t>BMW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2EFDA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10" marR="7610" marT="76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  <a:highlight>
                            <a:srgbClr val="E2EFDA"/>
                          </a:highlight>
                        </a:rPr>
                        <a:t>1 Series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2EFDA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10" marR="7610" marT="76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  <a:highlight>
                            <a:srgbClr val="E2EFDA"/>
                          </a:highlight>
                        </a:rPr>
                        <a:t>2011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2EFDA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10" marR="7610" marT="76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  <a:highlight>
                            <a:srgbClr val="E2EFDA"/>
                          </a:highlight>
                        </a:rPr>
                        <a:t>premium unleaded (required)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2EFDA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10" marR="7610" marT="76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  <a:highlight>
                            <a:srgbClr val="E2EFDA"/>
                          </a:highlight>
                        </a:rPr>
                        <a:t>300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2EFDA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10" marR="7610" marT="76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  <a:highlight>
                            <a:srgbClr val="E2EFDA"/>
                          </a:highlight>
                        </a:rPr>
                        <a:t>6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2EFDA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10" marR="7610" marT="76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  <a:highlight>
                            <a:srgbClr val="E2EFDA"/>
                          </a:highlight>
                        </a:rPr>
                        <a:t>MANUAL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2EFDA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10" marR="7610" marT="76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  <a:highlight>
                            <a:srgbClr val="E2EFDA"/>
                          </a:highlight>
                        </a:rPr>
                        <a:t>rear wheel drive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2EFDA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10" marR="7610" marT="7610" marB="0" anchor="b"/>
                </a:tc>
                <a:extLst>
                  <a:ext uri="{0D108BD9-81ED-4DB2-BD59-A6C34878D82A}">
                    <a16:rowId xmlns:a16="http://schemas.microsoft.com/office/drawing/2014/main" val="1670337871"/>
                  </a:ext>
                </a:extLst>
              </a:tr>
              <a:tr h="275492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BMW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0" marR="7610" marT="76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1 Series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0" marR="7610" marT="76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2011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0" marR="7610" marT="76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premium unleaded (required)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0" marR="7610" marT="76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 dirty="0">
                          <a:effectLst/>
                        </a:rPr>
                        <a:t>230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0" marR="7610" marT="76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6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0" marR="7610" marT="76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MANUAL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0" marR="7610" marT="76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rear wheel drive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0" marR="7610" marT="7610" marB="0" anchor="b"/>
                </a:tc>
                <a:extLst>
                  <a:ext uri="{0D108BD9-81ED-4DB2-BD59-A6C34878D82A}">
                    <a16:rowId xmlns:a16="http://schemas.microsoft.com/office/drawing/2014/main" val="110825224"/>
                  </a:ext>
                </a:extLst>
              </a:tr>
              <a:tr h="275492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  <a:highlight>
                            <a:srgbClr val="E2EFDA"/>
                          </a:highlight>
                        </a:rPr>
                        <a:t>BMW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2EFDA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10" marR="7610" marT="76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  <a:highlight>
                            <a:srgbClr val="E2EFDA"/>
                          </a:highlight>
                        </a:rPr>
                        <a:t>1 Series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2EFDA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10" marR="7610" marT="76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  <a:highlight>
                            <a:srgbClr val="E2EFDA"/>
                          </a:highlight>
                        </a:rPr>
                        <a:t>2011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2EFDA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10" marR="7610" marT="76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  <a:highlight>
                            <a:srgbClr val="E2EFDA"/>
                          </a:highlight>
                        </a:rPr>
                        <a:t>premium unleaded (required)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2EFDA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10" marR="7610" marT="76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  <a:highlight>
                            <a:srgbClr val="E2EFDA"/>
                          </a:highlight>
                        </a:rPr>
                        <a:t>230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2EFDA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10" marR="7610" marT="76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  <a:highlight>
                            <a:srgbClr val="E2EFDA"/>
                          </a:highlight>
                        </a:rPr>
                        <a:t>6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2EFDA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10" marR="7610" marT="76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  <a:highlight>
                            <a:srgbClr val="E2EFDA"/>
                          </a:highlight>
                        </a:rPr>
                        <a:t>MANUAL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2EFDA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10" marR="7610" marT="76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  <a:highlight>
                            <a:srgbClr val="E2EFDA"/>
                          </a:highlight>
                        </a:rPr>
                        <a:t>rear wheel drive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2EFDA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10" marR="7610" marT="7610" marB="0" anchor="b"/>
                </a:tc>
                <a:extLst>
                  <a:ext uri="{0D108BD9-81ED-4DB2-BD59-A6C34878D82A}">
                    <a16:rowId xmlns:a16="http://schemas.microsoft.com/office/drawing/2014/main" val="2782676460"/>
                  </a:ext>
                </a:extLst>
              </a:tr>
              <a:tr h="275492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BMW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0" marR="7610" marT="76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1 Series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0" marR="7610" marT="76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2012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0" marR="7610" marT="76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premium unleaded (required)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0" marR="7610" marT="76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230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0" marR="7610" marT="76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6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0" marR="7610" marT="76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MANUAL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0" marR="7610" marT="76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rear wheel drive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0" marR="7610" marT="7610" marB="0" anchor="b"/>
                </a:tc>
                <a:extLst>
                  <a:ext uri="{0D108BD9-81ED-4DB2-BD59-A6C34878D82A}">
                    <a16:rowId xmlns:a16="http://schemas.microsoft.com/office/drawing/2014/main" val="3593467386"/>
                  </a:ext>
                </a:extLst>
              </a:tr>
              <a:tr h="275492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  <a:highlight>
                            <a:srgbClr val="E2EFDA"/>
                          </a:highlight>
                        </a:rPr>
                        <a:t>BMW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2EFDA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10" marR="7610" marT="76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  <a:highlight>
                            <a:srgbClr val="E2EFDA"/>
                          </a:highlight>
                        </a:rPr>
                        <a:t>1 Series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2EFDA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10" marR="7610" marT="76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  <a:highlight>
                            <a:srgbClr val="E2EFDA"/>
                          </a:highlight>
                        </a:rPr>
                        <a:t>2012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2EFDA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10" marR="7610" marT="76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  <a:highlight>
                            <a:srgbClr val="E2EFDA"/>
                          </a:highlight>
                        </a:rPr>
                        <a:t>premium unleaded (required)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2EFDA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10" marR="7610" marT="76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  <a:highlight>
                            <a:srgbClr val="E2EFDA"/>
                          </a:highlight>
                        </a:rPr>
                        <a:t>300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2EFDA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10" marR="7610" marT="76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  <a:highlight>
                            <a:srgbClr val="E2EFDA"/>
                          </a:highlight>
                        </a:rPr>
                        <a:t>6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2EFDA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10" marR="7610" marT="76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  <a:highlight>
                            <a:srgbClr val="E2EFDA"/>
                          </a:highlight>
                        </a:rPr>
                        <a:t>MANUAL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2EFDA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10" marR="7610" marT="76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  <a:highlight>
                            <a:srgbClr val="E2EFDA"/>
                          </a:highlight>
                        </a:rPr>
                        <a:t>rear wheel drive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2EFDA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10" marR="7610" marT="7610" marB="0" anchor="b"/>
                </a:tc>
                <a:extLst>
                  <a:ext uri="{0D108BD9-81ED-4DB2-BD59-A6C34878D82A}">
                    <a16:rowId xmlns:a16="http://schemas.microsoft.com/office/drawing/2014/main" val="1152499451"/>
                  </a:ext>
                </a:extLst>
              </a:tr>
              <a:tr h="275492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BMW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0" marR="7610" marT="76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1 Series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0" marR="7610" marT="76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2012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0" marR="7610" marT="76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premium unleaded (required)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0" marR="7610" marT="76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300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0" marR="7610" marT="76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6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0" marR="7610" marT="76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MANUAL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0" marR="7610" marT="76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rear wheel drive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0" marR="7610" marT="7610" marB="0" anchor="b"/>
                </a:tc>
                <a:extLst>
                  <a:ext uri="{0D108BD9-81ED-4DB2-BD59-A6C34878D82A}">
                    <a16:rowId xmlns:a16="http://schemas.microsoft.com/office/drawing/2014/main" val="2056690561"/>
                  </a:ext>
                </a:extLst>
              </a:tr>
              <a:tr h="275492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  <a:highlight>
                            <a:srgbClr val="E2EFDA"/>
                          </a:highlight>
                        </a:rPr>
                        <a:t>BMW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2EFDA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10" marR="7610" marT="76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  <a:highlight>
                            <a:srgbClr val="E2EFDA"/>
                          </a:highlight>
                        </a:rPr>
                        <a:t>1 Series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2EFDA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10" marR="7610" marT="76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  <a:highlight>
                            <a:srgbClr val="E2EFDA"/>
                          </a:highlight>
                        </a:rPr>
                        <a:t>2012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2EFDA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10" marR="7610" marT="76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  <a:highlight>
                            <a:srgbClr val="E2EFDA"/>
                          </a:highlight>
                        </a:rPr>
                        <a:t>premium unleaded (required)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2EFDA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10" marR="7610" marT="76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  <a:highlight>
                            <a:srgbClr val="E2EFDA"/>
                          </a:highlight>
                        </a:rPr>
                        <a:t>230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2EFDA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10" marR="7610" marT="76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  <a:highlight>
                            <a:srgbClr val="E2EFDA"/>
                          </a:highlight>
                        </a:rPr>
                        <a:t>6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2EFDA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10" marR="7610" marT="76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  <a:highlight>
                            <a:srgbClr val="E2EFDA"/>
                          </a:highlight>
                        </a:rPr>
                        <a:t>MANUAL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2EFDA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10" marR="7610" marT="76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  <a:highlight>
                            <a:srgbClr val="E2EFDA"/>
                          </a:highlight>
                        </a:rPr>
                        <a:t>rear wheel drive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2EFDA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10" marR="7610" marT="7610" marB="0" anchor="b"/>
                </a:tc>
                <a:extLst>
                  <a:ext uri="{0D108BD9-81ED-4DB2-BD59-A6C34878D82A}">
                    <a16:rowId xmlns:a16="http://schemas.microsoft.com/office/drawing/2014/main" val="1652048548"/>
                  </a:ext>
                </a:extLst>
              </a:tr>
              <a:tr h="275492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BMW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0" marR="7610" marT="76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1 Series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0" marR="7610" marT="76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2013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0" marR="7610" marT="76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premium unleaded (required)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0" marR="7610" marT="76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230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0" marR="7610" marT="76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6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0" marR="7610" marT="76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MANUAL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0" marR="7610" marT="76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rear wheel drive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0" marR="7610" marT="7610" marB="0" anchor="b"/>
                </a:tc>
                <a:extLst>
                  <a:ext uri="{0D108BD9-81ED-4DB2-BD59-A6C34878D82A}">
                    <a16:rowId xmlns:a16="http://schemas.microsoft.com/office/drawing/2014/main" val="3258220658"/>
                  </a:ext>
                </a:extLst>
              </a:tr>
              <a:tr h="275492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  <a:highlight>
                            <a:srgbClr val="E2EFDA"/>
                          </a:highlight>
                        </a:rPr>
                        <a:t>BMW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2EFDA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10" marR="7610" marT="76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  <a:highlight>
                            <a:srgbClr val="E2EFDA"/>
                          </a:highlight>
                        </a:rPr>
                        <a:t>1 Series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2EFDA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10" marR="7610" marT="76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  <a:highlight>
                            <a:srgbClr val="E2EFDA"/>
                          </a:highlight>
                        </a:rPr>
                        <a:t>2013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2EFDA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10" marR="7610" marT="76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  <a:highlight>
                            <a:srgbClr val="E2EFDA"/>
                          </a:highlight>
                        </a:rPr>
                        <a:t>premium unleaded (required)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2EFDA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10" marR="7610" marT="76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  <a:highlight>
                            <a:srgbClr val="E2EFDA"/>
                          </a:highlight>
                        </a:rPr>
                        <a:t>300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2EFDA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10" marR="7610" marT="76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  <a:highlight>
                            <a:srgbClr val="E2EFDA"/>
                          </a:highlight>
                        </a:rPr>
                        <a:t>6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2EFDA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10" marR="7610" marT="76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  <a:highlight>
                            <a:srgbClr val="E2EFDA"/>
                          </a:highlight>
                        </a:rPr>
                        <a:t>MANUAL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2EFDA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10" marR="7610" marT="76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  <a:highlight>
                            <a:srgbClr val="E2EFDA"/>
                          </a:highlight>
                        </a:rPr>
                        <a:t>rear wheel drive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2EFDA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10" marR="7610" marT="7610" marB="0" anchor="b"/>
                </a:tc>
                <a:extLst>
                  <a:ext uri="{0D108BD9-81ED-4DB2-BD59-A6C34878D82A}">
                    <a16:rowId xmlns:a16="http://schemas.microsoft.com/office/drawing/2014/main" val="1406184098"/>
                  </a:ext>
                </a:extLst>
              </a:tr>
              <a:tr h="275492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BMW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0" marR="7610" marT="76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1 Series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0" marR="7610" marT="76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2013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0" marR="7610" marT="76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premium unleaded (required)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0" marR="7610" marT="76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230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0" marR="7610" marT="76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6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0" marR="7610" marT="76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MANUAL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0" marR="7610" marT="76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 err="1">
                          <a:effectLst/>
                        </a:rPr>
                        <a:t>rear</a:t>
                      </a:r>
                      <a:r>
                        <a:rPr lang="pt-BR" sz="900" u="none" strike="noStrike" dirty="0">
                          <a:effectLst/>
                        </a:rPr>
                        <a:t> </a:t>
                      </a:r>
                      <a:r>
                        <a:rPr lang="pt-BR" sz="900" u="none" strike="noStrike" dirty="0" err="1">
                          <a:effectLst/>
                        </a:rPr>
                        <a:t>wheel</a:t>
                      </a:r>
                      <a:r>
                        <a:rPr lang="pt-BR" sz="900" u="none" strike="noStrike" dirty="0">
                          <a:effectLst/>
                        </a:rPr>
                        <a:t> drive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0" marR="7610" marT="7610" marB="0" anchor="b"/>
                </a:tc>
                <a:extLst>
                  <a:ext uri="{0D108BD9-81ED-4DB2-BD59-A6C34878D82A}">
                    <a16:rowId xmlns:a16="http://schemas.microsoft.com/office/drawing/2014/main" val="2494683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9847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C3A899-BBAF-D803-0481-0DECDD57A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51271"/>
          </a:xfrm>
        </p:spPr>
        <p:txBody>
          <a:bodyPr/>
          <a:lstStyle/>
          <a:p>
            <a:r>
              <a:rPr lang="pt-B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 DO PROJETO</a:t>
            </a: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6C0943A2-A461-47CB-3C1C-7F54C4B2F6D0}"/>
              </a:ext>
            </a:extLst>
          </p:cNvPr>
          <p:cNvSpPr txBox="1">
            <a:spLocks/>
          </p:cNvSpPr>
          <p:nvPr/>
        </p:nvSpPr>
        <p:spPr>
          <a:xfrm>
            <a:off x="1371600" y="1474838"/>
            <a:ext cx="10205884" cy="4572001"/>
          </a:xfrm>
          <a:prstGeom prst="rect">
            <a:avLst/>
          </a:prstGeom>
        </p:spPr>
        <p:txBody>
          <a:bodyPr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Escolher  uma base de dados ampla (base atual tem 12 mil itens) e fazer um estudo sobre algoritmos de ML.</a:t>
            </a:r>
          </a:p>
          <a:p>
            <a:r>
              <a:rPr lang="pt-BR" dirty="0"/>
              <a:t>Algoritmos de Machine Learning Escolhidos</a:t>
            </a:r>
          </a:p>
          <a:p>
            <a:pPr lvl="1"/>
            <a:r>
              <a:rPr lang="pt-BR" dirty="0"/>
              <a:t>Random Forest</a:t>
            </a:r>
          </a:p>
          <a:p>
            <a:pPr lvl="1"/>
            <a:r>
              <a:rPr lang="pt-BR" dirty="0"/>
              <a:t>Regressão por KNN</a:t>
            </a:r>
          </a:p>
          <a:p>
            <a:r>
              <a:rPr lang="pt-BR" dirty="0"/>
              <a:t>A base de dados escolhida já tinha um código previamente feito com Random Forest, porém nossa ideia era aprofundar o estudo em cima desse código previamente feito.</a:t>
            </a:r>
          </a:p>
          <a:p>
            <a:r>
              <a:rPr lang="pt-BR" dirty="0"/>
              <a:t>O Random Forest previamente feito </a:t>
            </a:r>
            <a:r>
              <a:rPr lang="pt-BR" dirty="0" err="1"/>
              <a:t>feito</a:t>
            </a:r>
            <a:r>
              <a:rPr lang="pt-BR" dirty="0"/>
              <a:t> utilizando a base toda. Dividimos a base de dados em 2as partes e estudar separadamente.</a:t>
            </a:r>
          </a:p>
          <a:p>
            <a:pPr lvl="1"/>
            <a:r>
              <a:rPr lang="pt-BR" dirty="0"/>
              <a:t>Carros populares</a:t>
            </a:r>
          </a:p>
          <a:p>
            <a:pPr lvl="1"/>
            <a:r>
              <a:rPr lang="pt-BR" dirty="0"/>
              <a:t>Carros que na categoria de mercado tem Luxo, Performance e Alta performance</a:t>
            </a:r>
          </a:p>
        </p:txBody>
      </p:sp>
    </p:spTree>
    <p:extLst>
      <p:ext uri="{BB962C8B-B14F-4D97-AF65-F5344CB8AC3E}">
        <p14:creationId xmlns:p14="http://schemas.microsoft.com/office/powerpoint/2010/main" val="3097265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C3A899-BBAF-D803-0481-0DECDD57A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23567"/>
            <a:ext cx="9601200" cy="951271"/>
          </a:xfrm>
        </p:spPr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TRATAMENTO DA BASE DE DADOS</a:t>
            </a: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6C0943A2-A461-47CB-3C1C-7F54C4B2F6D0}"/>
              </a:ext>
            </a:extLst>
          </p:cNvPr>
          <p:cNvSpPr txBox="1">
            <a:spLocks/>
          </p:cNvSpPr>
          <p:nvPr/>
        </p:nvSpPr>
        <p:spPr>
          <a:xfrm>
            <a:off x="1371600" y="1474838"/>
            <a:ext cx="10205884" cy="2374491"/>
          </a:xfrm>
          <a:prstGeom prst="rect">
            <a:avLst/>
          </a:prstGeom>
        </p:spPr>
        <p:txBody>
          <a:bodyPr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 base de dados original tem aproximadamente 12 mil valores</a:t>
            </a:r>
          </a:p>
          <a:p>
            <a:r>
              <a:rPr lang="pt-BR" dirty="0"/>
              <a:t>Realizamos a limpeza da base excluindo valores duplicados.</a:t>
            </a:r>
          </a:p>
          <a:p>
            <a:r>
              <a:rPr lang="pt-BR" dirty="0"/>
              <a:t>Excluímos ou alteramos os valores nulos ou desconhecidos (“</a:t>
            </a:r>
            <a:r>
              <a:rPr lang="pt-BR" dirty="0" err="1"/>
              <a:t>Unknow</a:t>
            </a:r>
            <a:r>
              <a:rPr lang="pt-BR" dirty="0"/>
              <a:t>”), pois esses valores poderiam interferir nos resultados da análise e do modelo.</a:t>
            </a:r>
          </a:p>
          <a:p>
            <a:r>
              <a:rPr lang="pt-BR" dirty="0"/>
              <a:t>Com essa limpeza inicial começamos a dividir a base de dados em carros populares e carros de luxo/performance/alta-performance.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DA68C82-CFB6-6791-13E1-3446AA3B0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861" y="4572000"/>
            <a:ext cx="10353362" cy="115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247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C3A899-BBAF-D803-0481-0DECDD57A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23567"/>
            <a:ext cx="9601200" cy="951271"/>
          </a:xfrm>
        </p:spPr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OUTLIERS</a:t>
            </a: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6C0943A2-A461-47CB-3C1C-7F54C4B2F6D0}"/>
              </a:ext>
            </a:extLst>
          </p:cNvPr>
          <p:cNvSpPr txBox="1">
            <a:spLocks/>
          </p:cNvSpPr>
          <p:nvPr/>
        </p:nvSpPr>
        <p:spPr>
          <a:xfrm>
            <a:off x="1371600" y="1474839"/>
            <a:ext cx="10205884" cy="1814052"/>
          </a:xfrm>
          <a:prstGeom prst="rect">
            <a:avLst/>
          </a:prstGeom>
        </p:spPr>
        <p:txBody>
          <a:bodyPr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Com a base de dados finalmente dividida, podemos fazer um tratamento adequado de outliers</a:t>
            </a:r>
          </a:p>
          <a:p>
            <a:pPr lvl="1"/>
            <a:r>
              <a:rPr lang="pt-BR" dirty="0"/>
              <a:t>Um Outlier é um valor “muito fora” do padrão, ou seja, um valor que de alguma forma é inconsistente com os demais.</a:t>
            </a:r>
          </a:p>
          <a:p>
            <a:r>
              <a:rPr lang="pt-BR" dirty="0"/>
              <a:t>Ao verificar os outliers, realizamos a remoção deles.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86D5F69-4556-4F6B-3D8C-086975B54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784" y="3288891"/>
            <a:ext cx="6668431" cy="342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288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C3A899-BBAF-D803-0481-0DECDD57A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23567"/>
            <a:ext cx="9601200" cy="951271"/>
          </a:xfrm>
        </p:spPr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DISTRIBUIÇÃO DA BASE</a:t>
            </a: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6C0943A2-A461-47CB-3C1C-7F54C4B2F6D0}"/>
              </a:ext>
            </a:extLst>
          </p:cNvPr>
          <p:cNvSpPr txBox="1">
            <a:spLocks/>
          </p:cNvSpPr>
          <p:nvPr/>
        </p:nvSpPr>
        <p:spPr>
          <a:xfrm>
            <a:off x="1371600" y="1474839"/>
            <a:ext cx="10205884" cy="1474838"/>
          </a:xfrm>
          <a:prstGeom prst="rect">
            <a:avLst/>
          </a:prstGeom>
        </p:spPr>
        <p:txBody>
          <a:bodyPr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Por curiosidade decidimos verificar a distribuição da base após toda a limpeza.</a:t>
            </a:r>
          </a:p>
          <a:p>
            <a:pPr lvl="1"/>
            <a:r>
              <a:rPr lang="pt-BR" dirty="0"/>
              <a:t>Após a limpeza a base caiu de 12 mil valores para 7.5mil</a:t>
            </a:r>
          </a:p>
          <a:p>
            <a:pPr lvl="1"/>
            <a:r>
              <a:rPr lang="pt-BR" dirty="0"/>
              <a:t>A distribuição ficou em cerca de ~40% em carros populares e 60% em carros de luxo/performance/alta-performance.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D0552F43-6ADE-6016-898B-777304F6E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8470" y="2949677"/>
            <a:ext cx="4887007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480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C3A899-BBAF-D803-0481-0DECDD57A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23567"/>
            <a:ext cx="9601200" cy="951271"/>
          </a:xfrm>
        </p:spPr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MODELOS- Random Forest (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rfr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6C0943A2-A461-47CB-3C1C-7F54C4B2F6D0}"/>
              </a:ext>
            </a:extLst>
          </p:cNvPr>
          <p:cNvSpPr txBox="1">
            <a:spLocks/>
          </p:cNvSpPr>
          <p:nvPr/>
        </p:nvSpPr>
        <p:spPr>
          <a:xfrm>
            <a:off x="1371600" y="1474838"/>
            <a:ext cx="10205884" cy="4041059"/>
          </a:xfrm>
          <a:prstGeom prst="rect">
            <a:avLst/>
          </a:prstGeom>
        </p:spPr>
        <p:txBody>
          <a:bodyPr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O Random </a:t>
            </a:r>
            <a:r>
              <a:rPr lang="pt-BR" dirty="0" err="1"/>
              <a:t>forest</a:t>
            </a:r>
            <a:r>
              <a:rPr lang="pt-BR" dirty="0"/>
              <a:t> é basicamente um modelo que busca um dado aleatório de uma base inicial e através dele cria uma árvore, e repete o processo, construindo árvores de dados.</a:t>
            </a:r>
          </a:p>
          <a:p>
            <a:r>
              <a:rPr lang="pt-BR" dirty="0"/>
              <a:t>Quando se trata de regressão ele pega um novo dado e faz uma média com relação às previsões das árvores criadas, essa média é o resultado da regressão.</a:t>
            </a:r>
          </a:p>
          <a:p>
            <a:r>
              <a:rPr lang="pt-BR" dirty="0"/>
              <a:t>Quando se trata de classificação, a cada novo dado, a árvore faz uma previsão da classe do dado (a que possível árvore ele faz parte), a classe mais “votada” entre as </a:t>
            </a:r>
            <a:r>
              <a:rPr lang="pt-BR" dirty="0" err="1"/>
              <a:t>arvorés</a:t>
            </a:r>
            <a:r>
              <a:rPr lang="pt-BR" dirty="0"/>
              <a:t> é o resultado final da classificação.</a:t>
            </a:r>
          </a:p>
          <a:p>
            <a:r>
              <a:rPr lang="pt-BR" dirty="0"/>
              <a:t>O Random Forest consegue lidar bem com uma alta gama de dados, mas ao mesmo tempo pode ter um custo computacional maior (mais memória e poder computacional) devido ao seu formado de criar múltiplas “árvores”, impactando também no tempo de previsão (também devido ao número de dados/árvores”</a:t>
            </a:r>
          </a:p>
        </p:txBody>
      </p:sp>
    </p:spTree>
    <p:extLst>
      <p:ext uri="{BB962C8B-B14F-4D97-AF65-F5344CB8AC3E}">
        <p14:creationId xmlns:p14="http://schemas.microsoft.com/office/powerpoint/2010/main" val="3080100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C3A899-BBAF-D803-0481-0DECDD57A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87594"/>
            <a:ext cx="9601200" cy="951271"/>
          </a:xfrm>
        </p:spPr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 Forest – Carros Populares</a:t>
            </a: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6C0943A2-A461-47CB-3C1C-7F54C4B2F6D0}"/>
              </a:ext>
            </a:extLst>
          </p:cNvPr>
          <p:cNvSpPr txBox="1">
            <a:spLocks/>
          </p:cNvSpPr>
          <p:nvPr/>
        </p:nvSpPr>
        <p:spPr>
          <a:xfrm>
            <a:off x="855406" y="1238866"/>
            <a:ext cx="4689988" cy="5147186"/>
          </a:xfrm>
          <a:prstGeom prst="rect">
            <a:avLst/>
          </a:prstGeom>
        </p:spPr>
        <p:txBody>
          <a:bodyPr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 densidade do algoritmo dos carros populares performou com uma precisão (R2 Score) de 0.85, o que significa que teve uma capacidade de explicar 85% da variabilidade de dados da resposta de acordo com os dados de entrada.</a:t>
            </a:r>
          </a:p>
          <a:p>
            <a:pPr lvl="1"/>
            <a:r>
              <a:rPr lang="pt-BR" dirty="0"/>
              <a:t>É como falar sobre a “Precisão” do algoritmo em relação a entrada e saída</a:t>
            </a:r>
          </a:p>
          <a:p>
            <a:r>
              <a:rPr lang="pt-BR" dirty="0"/>
              <a:t>A linha representa a tendência linear das previsões do modelos, ou seja, valores reais x valores previstos. Quanto mais próximos os pontos estão das linhas, mais performático é o resultado do algoritmo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BC89226-B492-E6F5-F7C8-4D1A46C1D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50374"/>
            <a:ext cx="5715326" cy="5619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329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C3A899-BBAF-D803-0481-0DECDD57A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87594"/>
            <a:ext cx="9601200" cy="951271"/>
          </a:xfrm>
        </p:spPr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 Forest – Luxo/Performance</a:t>
            </a: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6C0943A2-A461-47CB-3C1C-7F54C4B2F6D0}"/>
              </a:ext>
            </a:extLst>
          </p:cNvPr>
          <p:cNvSpPr txBox="1">
            <a:spLocks/>
          </p:cNvSpPr>
          <p:nvPr/>
        </p:nvSpPr>
        <p:spPr>
          <a:xfrm>
            <a:off x="855406" y="1238865"/>
            <a:ext cx="4689988" cy="4984953"/>
          </a:xfrm>
          <a:prstGeom prst="rect">
            <a:avLst/>
          </a:prstGeom>
        </p:spPr>
        <p:txBody>
          <a:bodyPr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 densidade do algoritmo dos carros de luxo performou com uma precisão (R2 Score) de 0.96, o que significa que teve uma capacidade de explicar 96% da variabilidade de dados da resposta de acordo com os dados de entrada.</a:t>
            </a:r>
          </a:p>
          <a:p>
            <a:pPr lvl="1"/>
            <a:r>
              <a:rPr lang="pt-BR" dirty="0"/>
              <a:t>Ele performou melhor que os carros populares, provavelmente porque teve uma quantidade de dados maior que os valores</a:t>
            </a:r>
          </a:p>
          <a:p>
            <a:r>
              <a:rPr lang="pt-BR" dirty="0"/>
              <a:t>Observa-se que a densidade dos pontos ao redor da linha de tendência é maior que os populares, o que evidencia um R2 maior.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54C5EEF2-152E-0A9C-9496-92D265DA0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059885"/>
            <a:ext cx="5787469" cy="5619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217363"/>
      </p:ext>
    </p:extLst>
  </p:cSld>
  <p:clrMapOvr>
    <a:masterClrMapping/>
  </p:clrMapOvr>
</p:sld>
</file>

<file path=ppt/theme/theme1.xml><?xml version="1.0" encoding="utf-8"?>
<a:theme xmlns:a="http://schemas.openxmlformats.org/drawingml/2006/main" name="Cortar">
  <a:themeElements>
    <a:clrScheme name="Cortar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ortar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rtar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Cortar</Template>
  <TotalTime>182</TotalTime>
  <Words>1349</Words>
  <Application>Microsoft Office PowerPoint</Application>
  <PresentationFormat>Widescreen</PresentationFormat>
  <Paragraphs>167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6" baseType="lpstr">
      <vt:lpstr>Calibri</vt:lpstr>
      <vt:lpstr>Franklin Gothic Book</vt:lpstr>
      <vt:lpstr>Cortar</vt:lpstr>
      <vt:lpstr>INTELIGÊNCIA ARTIFICIAL– A3</vt:lpstr>
      <vt:lpstr>ESCOLHA DA BASE</vt:lpstr>
      <vt:lpstr>OBJETIVO DO PROJETO</vt:lpstr>
      <vt:lpstr>TRATAMENTO DA BASE DE DADOS</vt:lpstr>
      <vt:lpstr>OUTLIERS</vt:lpstr>
      <vt:lpstr>DISTRIBUIÇÃO DA BASE</vt:lpstr>
      <vt:lpstr>MODELOS- Random Forest (rfr)</vt:lpstr>
      <vt:lpstr>Random Forest – Carros Populares</vt:lpstr>
      <vt:lpstr>Random Forest – Luxo/Performance</vt:lpstr>
      <vt:lpstr>MODELOS- Regressão por KNN</vt:lpstr>
      <vt:lpstr>KNN– Carros Populares</vt:lpstr>
      <vt:lpstr>KNN– Luxo/Performance</vt:lpstr>
      <vt:lpstr>CONCLUSÕES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Rafael Soares</dc:creator>
  <cp:lastModifiedBy>Rafael Soares</cp:lastModifiedBy>
  <cp:revision>3</cp:revision>
  <dcterms:created xsi:type="dcterms:W3CDTF">2024-06-12T20:14:09Z</dcterms:created>
  <dcterms:modified xsi:type="dcterms:W3CDTF">2024-06-13T02:56:14Z</dcterms:modified>
</cp:coreProperties>
</file>