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4" r:id="rId6"/>
    <p:sldId id="260" r:id="rId7"/>
    <p:sldId id="262" r:id="rId8"/>
    <p:sldId id="263" r:id="rId9"/>
  </p:sldIdLst>
  <p:sldSz cx="12192000" cy="6858000"/>
  <p:notesSz cx="12192000" cy="6858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68"/>
    <p:restoredTop sz="94663"/>
  </p:normalViewPr>
  <p:slideViewPr>
    <p:cSldViewPr>
      <p:cViewPr varScale="1">
        <p:scale>
          <a:sx n="105" d="100"/>
          <a:sy n="105" d="100"/>
        </p:scale>
        <p:origin x="864" y="1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93643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590674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483905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399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7/12/19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 u="sng">
                <a:solidFill>
                  <a:srgbClr val="3F3F3F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7/12/19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 u="sng">
                <a:solidFill>
                  <a:srgbClr val="3F3F3F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84890" y="1895598"/>
            <a:ext cx="5045075" cy="44259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3F3F3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97566" y="1895585"/>
            <a:ext cx="3294379" cy="3810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3F3F3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7/12/19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 u="sng">
                <a:solidFill>
                  <a:srgbClr val="3F3F3F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7/12/19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7/12/19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6400800"/>
            <a:ext cx="12192000" cy="457200"/>
          </a:xfrm>
          <a:custGeom>
            <a:avLst/>
            <a:gdLst/>
            <a:ahLst/>
            <a:cxnLst/>
            <a:rect l="l" t="t" r="r" b="b"/>
            <a:pathLst>
              <a:path w="12192000" h="457200">
                <a:moveTo>
                  <a:pt x="0" y="457199"/>
                </a:moveTo>
                <a:lnTo>
                  <a:pt x="12191999" y="457199"/>
                </a:lnTo>
                <a:lnTo>
                  <a:pt x="12191999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solidFill>
            <a:srgbClr val="BC57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6333744"/>
            <a:ext cx="12192000" cy="67310"/>
          </a:xfrm>
          <a:custGeom>
            <a:avLst/>
            <a:gdLst/>
            <a:ahLst/>
            <a:cxnLst/>
            <a:rect l="l" t="t" r="r" b="b"/>
            <a:pathLst>
              <a:path w="12192000" h="67310">
                <a:moveTo>
                  <a:pt x="0" y="67055"/>
                </a:moveTo>
                <a:lnTo>
                  <a:pt x="12191999" y="67055"/>
                </a:lnTo>
                <a:lnTo>
                  <a:pt x="12191999" y="0"/>
                </a:lnTo>
                <a:lnTo>
                  <a:pt x="0" y="0"/>
                </a:lnTo>
                <a:lnTo>
                  <a:pt x="0" y="67055"/>
                </a:lnTo>
                <a:close/>
              </a:path>
            </a:pathLst>
          </a:custGeom>
          <a:solidFill>
            <a:srgbClr val="E482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83609" y="1066541"/>
            <a:ext cx="10424781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 u="sng">
                <a:solidFill>
                  <a:srgbClr val="3F3F3F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480944" y="1956119"/>
            <a:ext cx="7230110" cy="4225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39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7/12/19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47" y="6400800"/>
            <a:ext cx="12189460" cy="457200"/>
          </a:xfrm>
          <a:custGeom>
            <a:avLst/>
            <a:gdLst/>
            <a:ahLst/>
            <a:cxnLst/>
            <a:rect l="l" t="t" r="r" b="b"/>
            <a:pathLst>
              <a:path w="12189460" h="457200">
                <a:moveTo>
                  <a:pt x="0" y="457199"/>
                </a:moveTo>
                <a:lnTo>
                  <a:pt x="12188951" y="457199"/>
                </a:lnTo>
                <a:lnTo>
                  <a:pt x="12188951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solidFill>
            <a:srgbClr val="BC57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0" y="64007"/>
                </a:moveTo>
                <a:lnTo>
                  <a:pt x="12188951" y="64007"/>
                </a:lnTo>
                <a:lnTo>
                  <a:pt x="12188951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E482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19" y="0"/>
                </a:lnTo>
              </a:path>
            </a:pathLst>
          </a:custGeom>
          <a:ln w="609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79068" y="1555136"/>
            <a:ext cx="10202545" cy="22826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80"/>
              </a:lnSpc>
            </a:pPr>
            <a:r>
              <a:rPr lang="en-US" sz="8000" spc="-85" dirty="0">
                <a:solidFill>
                  <a:srgbClr val="252525"/>
                </a:solidFill>
                <a:latin typeface="Calibri Light"/>
                <a:cs typeface="Calibri Light"/>
              </a:rPr>
              <a:t>Análise de Detecção de Fraudes</a:t>
            </a:r>
            <a:endParaRPr sz="8000" dirty="0">
              <a:latin typeface="Calibri Light"/>
              <a:cs typeface="Calibri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83609" y="1066541"/>
            <a:ext cx="10424781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4800">
              <a:lnSpc>
                <a:spcPct val="100000"/>
              </a:lnSpc>
              <a:tabLst>
                <a:tab pos="10411460" algn="l"/>
              </a:tabLst>
            </a:pPr>
            <a:r>
              <a:rPr lang="en-US" spc="-45" dirty="0"/>
              <a:t>Visão Geral</a:t>
            </a:r>
            <a:r>
              <a:rPr dirty="0">
                <a:latin typeface="Times New Roman"/>
                <a:cs typeface="Times New Roman"/>
              </a:rPr>
              <a:t>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6330" y="1908298"/>
            <a:ext cx="9567870" cy="43088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000" spc="-5" dirty="0">
                <a:solidFill>
                  <a:srgbClr val="3F3F3F"/>
                </a:solidFill>
                <a:cs typeface="Calibri"/>
              </a:rPr>
              <a:t>Dados de pagamentos corporativos com rótulo - fraude / fraude (4000 fraudes)</a:t>
            </a:r>
          </a:p>
          <a:p>
            <a:pPr marL="469900" lvl="1"/>
            <a:r>
              <a:rPr lang="en-US" sz="2000" spc="-5" dirty="0">
                <a:solidFill>
                  <a:srgbClr val="3F3F3F"/>
                </a:solidFill>
                <a:cs typeface="Calibri"/>
              </a:rPr>
              <a:t>Objetivo: Detectar tantas fraudes quanto possível!</a:t>
            </a:r>
          </a:p>
          <a:p>
            <a:pPr marL="12700">
              <a:lnSpc>
                <a:spcPct val="100000"/>
              </a:lnSpc>
            </a:pPr>
            <a:endParaRPr lang="en-US" sz="2000" spc="-5" dirty="0">
              <a:solidFill>
                <a:srgbClr val="3F3F3F"/>
              </a:solidFill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lang="en-US" sz="2000" spc="-5" dirty="0">
                <a:solidFill>
                  <a:srgbClr val="3F3F3F"/>
                </a:solidFill>
                <a:cs typeface="Calibri"/>
              </a:rPr>
              <a:t>Descrição dos Dados </a:t>
            </a:r>
          </a:p>
          <a:p>
            <a:pPr marL="12700">
              <a:lnSpc>
                <a:spcPct val="100000"/>
              </a:lnSpc>
            </a:pPr>
            <a:endParaRPr lang="en-US" sz="2000" spc="-5" dirty="0">
              <a:solidFill>
                <a:srgbClr val="3F3F3F"/>
              </a:solidFill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lang="en-US" sz="2000" spc="-5" dirty="0">
                <a:solidFill>
                  <a:srgbClr val="3F3F3F"/>
                </a:solidFill>
                <a:cs typeface="Calibri"/>
              </a:rPr>
              <a:t>Seleção de Entidades </a:t>
            </a:r>
          </a:p>
          <a:p>
            <a:pPr marL="12700">
              <a:lnSpc>
                <a:spcPct val="100000"/>
              </a:lnSpc>
            </a:pPr>
            <a:endParaRPr lang="en-US" sz="2000" spc="-5" dirty="0">
              <a:solidFill>
                <a:srgbClr val="3F3F3F"/>
              </a:solidFill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lang="en-US" sz="2000" spc="-5" dirty="0">
                <a:solidFill>
                  <a:srgbClr val="3F3F3F"/>
                </a:solidFill>
                <a:cs typeface="Calibri"/>
              </a:rPr>
              <a:t>Construção de Variáveis</a:t>
            </a:r>
          </a:p>
          <a:p>
            <a:pPr marL="12700">
              <a:lnSpc>
                <a:spcPct val="100000"/>
              </a:lnSpc>
            </a:pPr>
            <a:endParaRPr lang="en-US" sz="2000" spc="-5" dirty="0">
              <a:solidFill>
                <a:srgbClr val="3F3F3F"/>
              </a:solidFill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lang="en-US" sz="2000" spc="-5" dirty="0">
                <a:solidFill>
                  <a:srgbClr val="3F3F3F"/>
                </a:solidFill>
                <a:cs typeface="Calibri"/>
              </a:rPr>
              <a:t>Metodologia e Resultados do Modelo</a:t>
            </a:r>
          </a:p>
          <a:p>
            <a:pPr marL="469900" lvl="1"/>
            <a:r>
              <a:rPr lang="en-US" sz="2000" spc="-5" dirty="0">
                <a:solidFill>
                  <a:srgbClr val="3F3F3F"/>
                </a:solidFill>
                <a:cs typeface="Calibri"/>
              </a:rPr>
              <a:t>Treinamento, Teste, Validação</a:t>
            </a:r>
          </a:p>
          <a:p>
            <a:pPr marL="469900" lvl="1"/>
            <a:r>
              <a:rPr lang="en-US" sz="2000" spc="-5" dirty="0">
                <a:solidFill>
                  <a:srgbClr val="3F3F3F"/>
                </a:solidFill>
                <a:cs typeface="Calibri"/>
              </a:rPr>
              <a:t>Modelos Não-Lineares</a:t>
            </a:r>
          </a:p>
          <a:p>
            <a:pPr marL="12700">
              <a:lnSpc>
                <a:spcPct val="100000"/>
              </a:lnSpc>
            </a:pPr>
            <a:endParaRPr lang="en-US" sz="2000" spc="-5" dirty="0">
              <a:solidFill>
                <a:srgbClr val="3F3F3F"/>
              </a:solidFill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lang="en-US" sz="2000" spc="-5" dirty="0">
                <a:solidFill>
                  <a:srgbClr val="3F3F3F"/>
                </a:solidFill>
                <a:cs typeface="Calibri"/>
              </a:rPr>
              <a:t>Nosso melhor modelo baseado em FDR @ 3%: RandomForest</a:t>
            </a:r>
            <a:endParaRPr sz="20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83609" y="1066541"/>
            <a:ext cx="10424781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4800">
              <a:lnSpc>
                <a:spcPct val="100000"/>
              </a:lnSpc>
              <a:tabLst>
                <a:tab pos="10411460" algn="l"/>
              </a:tabLst>
            </a:pPr>
            <a:r>
              <a:rPr lang="en-US" spc="-80" dirty="0"/>
              <a:t>Resumo dos Dados</a:t>
            </a:r>
            <a:r>
              <a:rPr dirty="0">
                <a:latin typeface="Times New Roman"/>
                <a:cs typeface="Times New Roman"/>
              </a:rPr>
              <a:t>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6330" y="1908298"/>
            <a:ext cx="1715135" cy="12311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>
                <a:solidFill>
                  <a:srgbClr val="3F3F3F"/>
                </a:solidFill>
                <a:latin typeface="Calibri"/>
                <a:cs typeface="Calibri"/>
              </a:rPr>
              <a:t>95271</a:t>
            </a:r>
            <a:r>
              <a:rPr sz="2000" spc="-9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lang="en-US" sz="2000" spc="-30">
                <a:solidFill>
                  <a:srgbClr val="3F3F3F"/>
                </a:solidFill>
                <a:latin typeface="Calibri"/>
                <a:cs typeface="Calibri"/>
              </a:rPr>
              <a:t>registros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165"/>
              </a:spcBef>
            </a:pPr>
            <a:r>
              <a:rPr sz="2000">
                <a:solidFill>
                  <a:srgbClr val="3F3F3F"/>
                </a:solidFill>
                <a:latin typeface="Calibri"/>
                <a:cs typeface="Calibri"/>
              </a:rPr>
              <a:t>8</a:t>
            </a:r>
            <a:r>
              <a:rPr sz="2000" spc="-5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lang="en-US" sz="2000" spc="-5">
                <a:solidFill>
                  <a:srgbClr val="3F3F3F"/>
                </a:solidFill>
                <a:latin typeface="Calibri"/>
                <a:cs typeface="Calibri"/>
              </a:rPr>
              <a:t>campos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155"/>
              </a:spcBef>
            </a:pPr>
            <a:r>
              <a:rPr sz="2000" spc="-5">
                <a:solidFill>
                  <a:srgbClr val="3F3F3F"/>
                </a:solidFill>
                <a:latin typeface="Calibri"/>
                <a:cs typeface="Calibri"/>
              </a:rPr>
              <a:t>F</a:t>
            </a:r>
            <a:r>
              <a:rPr sz="2000" spc="-40">
                <a:solidFill>
                  <a:srgbClr val="3F3F3F"/>
                </a:solidFill>
                <a:latin typeface="Calibri"/>
                <a:cs typeface="Calibri"/>
              </a:rPr>
              <a:t>r</a:t>
            </a:r>
            <a:r>
              <a:rPr sz="2000">
                <a:solidFill>
                  <a:srgbClr val="3F3F3F"/>
                </a:solidFill>
                <a:latin typeface="Calibri"/>
                <a:cs typeface="Calibri"/>
              </a:rPr>
              <a:t>aud</a:t>
            </a:r>
            <a:r>
              <a:rPr sz="2000" spc="-55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40">
                <a:solidFill>
                  <a:srgbClr val="3F3F3F"/>
                </a:solidFill>
                <a:latin typeface="Calibri"/>
                <a:cs typeface="Calibri"/>
              </a:rPr>
              <a:t>r</a:t>
            </a:r>
            <a:r>
              <a:rPr sz="2000" spc="-25">
                <a:solidFill>
                  <a:srgbClr val="3F3F3F"/>
                </a:solidFill>
                <a:latin typeface="Calibri"/>
                <a:cs typeface="Calibri"/>
              </a:rPr>
              <a:t>at</a:t>
            </a:r>
            <a:r>
              <a:rPr sz="2000">
                <a:solidFill>
                  <a:srgbClr val="3F3F3F"/>
                </a:solidFill>
                <a:latin typeface="Calibri"/>
                <a:cs typeface="Calibri"/>
              </a:rPr>
              <a:t>e:</a:t>
            </a:r>
            <a:r>
              <a:rPr sz="2000" spc="-5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5">
                <a:solidFill>
                  <a:srgbClr val="3F3F3F"/>
                </a:solidFill>
                <a:latin typeface="Calibri"/>
                <a:cs typeface="Calibri"/>
              </a:rPr>
              <a:t>4</a:t>
            </a:r>
            <a:r>
              <a:rPr sz="2000" spc="-5">
                <a:solidFill>
                  <a:srgbClr val="3F3F3F"/>
                </a:solidFill>
                <a:latin typeface="Calibri"/>
                <a:cs typeface="Calibri"/>
              </a:rPr>
              <a:t>.2%</a:t>
            </a:r>
            <a:endParaRPr lang="en-US" sz="2000" spc="-5">
              <a:solidFill>
                <a:srgbClr val="3F3F3F"/>
              </a:solidFill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00600" y="2362200"/>
            <a:ext cx="5178552" cy="32644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Rectangle 5"/>
          <p:cNvSpPr/>
          <p:nvPr/>
        </p:nvSpPr>
        <p:spPr>
          <a:xfrm>
            <a:off x="4953000" y="2286000"/>
            <a:ext cx="2436876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/>
              <a:t>Variável Dependente</a:t>
            </a:r>
          </a:p>
        </p:txBody>
      </p:sp>
      <p:sp>
        <p:nvSpPr>
          <p:cNvPr id="7" name="Rectangle 6"/>
          <p:cNvSpPr/>
          <p:nvPr/>
        </p:nvSpPr>
        <p:spPr>
          <a:xfrm>
            <a:off x="4953000" y="3429000"/>
            <a:ext cx="2971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/>
              <a:t>Variáveis Independentes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83609" y="1066541"/>
            <a:ext cx="10424781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4800">
              <a:lnSpc>
                <a:spcPct val="100000"/>
              </a:lnSpc>
              <a:tabLst>
                <a:tab pos="10411460" algn="l"/>
              </a:tabLst>
            </a:pPr>
            <a:r>
              <a:rPr lang="en-US" spc="-70" dirty="0"/>
              <a:t>Entidades e Variáveis</a:t>
            </a:r>
            <a:r>
              <a:rPr dirty="0">
                <a:latin typeface="Times New Roman"/>
                <a:cs typeface="Times New Roman"/>
              </a:rPr>
              <a:t>	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81099" y="2209800"/>
            <a:ext cx="9829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Entidades selecionadas:</a:t>
            </a:r>
          </a:p>
          <a:p>
            <a:endParaRPr lang="pt-BR" dirty="0"/>
          </a:p>
          <a:p>
            <a:r>
              <a:rPr lang="pt-BR" dirty="0"/>
              <a:t>CARDNUM</a:t>
            </a:r>
          </a:p>
          <a:p>
            <a:r>
              <a:rPr lang="pt-BR" dirty="0"/>
              <a:t>MERCHNUM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83609" y="1066541"/>
            <a:ext cx="10424781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4800">
              <a:lnSpc>
                <a:spcPct val="100000"/>
              </a:lnSpc>
              <a:tabLst>
                <a:tab pos="10411460" algn="l"/>
              </a:tabLst>
            </a:pPr>
            <a:r>
              <a:rPr lang="en-US" spc="-70" dirty="0"/>
              <a:t>Entidades e Variáveis</a:t>
            </a:r>
            <a:r>
              <a:rPr dirty="0">
                <a:latin typeface="Times New Roman"/>
                <a:cs typeface="Times New Roman"/>
              </a:rPr>
              <a:t>	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81099" y="1905000"/>
            <a:ext cx="98298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 = 1, 2, 3, 7</a:t>
            </a:r>
          </a:p>
          <a:p>
            <a:r>
              <a:rPr lang="pt-BR" b="1" dirty="0"/>
              <a:t>card_scale_trans_N   </a:t>
            </a:r>
            <a:r>
              <a:rPr lang="pt-BR" dirty="0"/>
              <a:t> = (90 / N x número de transações nos últimos N dias no cartão / número de transações nos últimos 90 dias no cartão)</a:t>
            </a:r>
          </a:p>
          <a:p>
            <a:r>
              <a:rPr lang="pt-BR" b="1" dirty="0"/>
              <a:t>card_scale_amount_N</a:t>
            </a:r>
            <a:r>
              <a:rPr lang="pt-BR" dirty="0"/>
              <a:t>   = (90 / N x valor total de transações nos últimos N dias no cartão / número de transações nos últimos 90 dias no cartão)</a:t>
            </a:r>
          </a:p>
          <a:p>
            <a:r>
              <a:rPr lang="pt-BR" b="1" dirty="0"/>
              <a:t>merch_scale_trans_N</a:t>
            </a:r>
            <a:r>
              <a:rPr lang="pt-BR" dirty="0"/>
              <a:t>   = (90 / N x número de transações nos últimos N dias no comerciante / número de transações nos últimos 90 dias no comerciante)</a:t>
            </a:r>
          </a:p>
          <a:p>
            <a:r>
              <a:rPr lang="pt-BR" b="1" dirty="0"/>
              <a:t>merch_scale_amnount_N</a:t>
            </a:r>
            <a:r>
              <a:rPr lang="pt-BR" dirty="0"/>
              <a:t> = (90 / N x valor total de transações nos últimos N dias no comerciante / quantidade total de transações nos últimos 90 dias no comerciante)</a:t>
            </a:r>
          </a:p>
          <a:p>
            <a:r>
              <a:rPr lang="pt-BR" b="1" dirty="0"/>
              <a:t>card_scale_dup_N </a:t>
            </a:r>
            <a:r>
              <a:rPr lang="pt-BR" dirty="0"/>
              <a:t>     = (100 x número de transações de mesma quantidade nos últimos N dias com cartão / número de transações nos últimos N dias no cartão)</a:t>
            </a:r>
          </a:p>
          <a:p>
            <a:r>
              <a:rPr lang="pt-BR" b="1" dirty="0"/>
              <a:t>card_scale_dup_N </a:t>
            </a:r>
            <a:r>
              <a:rPr lang="pt-BR" dirty="0"/>
              <a:t>     = (100 x número de transações de mesma quantidade nos últimos N dias no comerciante / número de transações nos últimos N dias no comerciante)</a:t>
            </a:r>
          </a:p>
          <a:p>
            <a:r>
              <a:rPr lang="pt-BR" b="1" dirty="0"/>
              <a:t>card_scale_state_N</a:t>
            </a:r>
            <a:r>
              <a:rPr lang="pt-BR" dirty="0"/>
              <a:t>    = (100 x número de transações no dia anterior com o mesmo estado / número de transações no dia anterior no cartão)</a:t>
            </a:r>
          </a:p>
        </p:txBody>
      </p:sp>
    </p:spTree>
    <p:extLst>
      <p:ext uri="{BB962C8B-B14F-4D97-AF65-F5344CB8AC3E}">
        <p14:creationId xmlns:p14="http://schemas.microsoft.com/office/powerpoint/2010/main" val="436943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83609" y="1066541"/>
            <a:ext cx="10424781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4800">
              <a:lnSpc>
                <a:spcPct val="100000"/>
              </a:lnSpc>
              <a:tabLst>
                <a:tab pos="10411460" algn="l"/>
              </a:tabLst>
            </a:pPr>
            <a:r>
              <a:rPr lang="en-US" spc="-95" dirty="0"/>
              <a:t>Metodologia</a:t>
            </a:r>
            <a:r>
              <a:rPr dirty="0">
                <a:latin typeface="Times New Roman"/>
                <a:cs typeface="Times New Roman"/>
              </a:rPr>
              <a:t>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47800" y="2312894"/>
            <a:ext cx="3395670" cy="9387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000" spc="-5" dirty="0">
                <a:solidFill>
                  <a:srgbClr val="3F3F3F"/>
                </a:solidFill>
                <a:latin typeface="Calibri"/>
                <a:cs typeface="Calibri"/>
              </a:rPr>
              <a:t>Modelo</a:t>
            </a:r>
            <a:r>
              <a:rPr sz="2000" spc="-5" dirty="0">
                <a:solidFill>
                  <a:srgbClr val="3F3F3F"/>
                </a:solidFill>
                <a:latin typeface="Calibri"/>
                <a:cs typeface="Calibri"/>
              </a:rPr>
              <a:t>s</a:t>
            </a:r>
            <a:r>
              <a:rPr lang="en-US" sz="2000" spc="-5" dirty="0">
                <a:solidFill>
                  <a:srgbClr val="3F3F3F"/>
                </a:solidFill>
                <a:latin typeface="Calibri"/>
                <a:cs typeface="Calibri"/>
              </a:rPr>
              <a:t> Não-Lineares</a:t>
            </a:r>
            <a:r>
              <a:rPr sz="2000" spc="-5" dirty="0">
                <a:solidFill>
                  <a:srgbClr val="3F3F3F"/>
                </a:solidFill>
                <a:latin typeface="Calibri"/>
                <a:cs typeface="Calibri"/>
              </a:rPr>
              <a:t>:</a:t>
            </a:r>
            <a:endParaRPr sz="2000" dirty="0">
              <a:latin typeface="Calibri"/>
              <a:cs typeface="Calibri"/>
            </a:endParaRPr>
          </a:p>
          <a:p>
            <a:pPr marL="304800" indent="-182880">
              <a:lnSpc>
                <a:spcPct val="100000"/>
              </a:lnSpc>
              <a:spcBef>
                <a:spcPts val="185"/>
              </a:spcBef>
              <a:buClr>
                <a:srgbClr val="E48211"/>
              </a:buClr>
              <a:buFont typeface="Calibri"/>
              <a:buChar char="◦"/>
              <a:tabLst>
                <a:tab pos="305435" algn="l"/>
              </a:tabLst>
            </a:pPr>
            <a:r>
              <a:rPr sz="1800">
                <a:solidFill>
                  <a:srgbClr val="3F3F3F"/>
                </a:solidFill>
                <a:latin typeface="Calibri"/>
                <a:cs typeface="Calibri"/>
              </a:rPr>
              <a:t>Random</a:t>
            </a:r>
            <a:r>
              <a:rPr sz="1800" spc="-35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spc="-35">
                <a:solidFill>
                  <a:srgbClr val="3F3F3F"/>
                </a:solidFill>
                <a:latin typeface="Calibri"/>
                <a:cs typeface="Calibri"/>
              </a:rPr>
              <a:t>f</a:t>
            </a:r>
            <a:r>
              <a:rPr sz="1800" spc="-15">
                <a:solidFill>
                  <a:srgbClr val="3F3F3F"/>
                </a:solidFill>
                <a:latin typeface="Calibri"/>
                <a:cs typeface="Calibri"/>
              </a:rPr>
              <a:t>o</a:t>
            </a:r>
            <a:r>
              <a:rPr sz="1800" spc="-40">
                <a:solidFill>
                  <a:srgbClr val="3F3F3F"/>
                </a:solidFill>
                <a:latin typeface="Calibri"/>
                <a:cs typeface="Calibri"/>
              </a:rPr>
              <a:t>r</a:t>
            </a:r>
            <a:r>
              <a:rPr sz="1800" spc="-10">
                <a:solidFill>
                  <a:srgbClr val="3F3F3F"/>
                </a:solidFill>
                <a:latin typeface="Calibri"/>
                <a:cs typeface="Calibri"/>
              </a:rPr>
              <a:t>e</a:t>
            </a:r>
            <a:r>
              <a:rPr sz="1800" spc="-30">
                <a:solidFill>
                  <a:srgbClr val="3F3F3F"/>
                </a:solidFill>
                <a:latin typeface="Calibri"/>
                <a:cs typeface="Calibri"/>
              </a:rPr>
              <a:t>s</a:t>
            </a:r>
            <a:r>
              <a:rPr sz="1800" spc="-10">
                <a:solidFill>
                  <a:srgbClr val="3F3F3F"/>
                </a:solidFill>
                <a:latin typeface="Calibri"/>
                <a:cs typeface="Calibri"/>
              </a:rPr>
              <a:t>t</a:t>
            </a:r>
            <a:endParaRPr sz="1800">
              <a:latin typeface="Calibri"/>
              <a:cs typeface="Calibri"/>
            </a:endParaRPr>
          </a:p>
          <a:p>
            <a:pPr marL="304800" indent="-182880">
              <a:lnSpc>
                <a:spcPct val="100000"/>
              </a:lnSpc>
              <a:spcBef>
                <a:spcPts val="385"/>
              </a:spcBef>
              <a:buClr>
                <a:srgbClr val="E48211"/>
              </a:buClr>
              <a:buFont typeface="Calibri"/>
              <a:buChar char="◦"/>
              <a:tabLst>
                <a:tab pos="305435" algn="l"/>
              </a:tabLst>
            </a:pPr>
            <a:r>
              <a:rPr sz="1800" spc="-10">
                <a:solidFill>
                  <a:srgbClr val="3F3F3F"/>
                </a:solidFill>
                <a:latin typeface="Calibri"/>
                <a:cs typeface="Calibri"/>
              </a:rPr>
              <a:t>Neu</a:t>
            </a:r>
            <a:r>
              <a:rPr sz="1800" spc="-50">
                <a:solidFill>
                  <a:srgbClr val="3F3F3F"/>
                </a:solidFill>
                <a:latin typeface="Calibri"/>
                <a:cs typeface="Calibri"/>
              </a:rPr>
              <a:t>r</a:t>
            </a:r>
            <a:r>
              <a:rPr sz="1800">
                <a:solidFill>
                  <a:srgbClr val="3F3F3F"/>
                </a:solidFill>
                <a:latin typeface="Calibri"/>
                <a:cs typeface="Calibri"/>
              </a:rPr>
              <a:t>al</a:t>
            </a:r>
            <a:r>
              <a:rPr sz="1800" spc="-35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spc="-15">
                <a:solidFill>
                  <a:srgbClr val="3F3F3F"/>
                </a:solidFill>
                <a:latin typeface="Calibri"/>
                <a:cs typeface="Calibri"/>
              </a:rPr>
              <a:t>ne</a:t>
            </a:r>
            <a:r>
              <a:rPr sz="1800" spc="-10">
                <a:solidFill>
                  <a:srgbClr val="3F3F3F"/>
                </a:solidFill>
                <a:latin typeface="Calibri"/>
                <a:cs typeface="Calibri"/>
              </a:rPr>
              <a:t>t</a:t>
            </a:r>
            <a:r>
              <a:rPr sz="1800" spc="-35">
                <a:solidFill>
                  <a:srgbClr val="3F3F3F"/>
                </a:solidFill>
                <a:latin typeface="Calibri"/>
                <a:cs typeface="Calibri"/>
              </a:rPr>
              <a:t>w</a:t>
            </a:r>
            <a:r>
              <a:rPr sz="1800" spc="-15">
                <a:solidFill>
                  <a:srgbClr val="3F3F3F"/>
                </a:solidFill>
                <a:latin typeface="Calibri"/>
                <a:cs typeface="Calibri"/>
              </a:rPr>
              <a:t>ork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sz="half" idx="3"/>
          </p:nvPr>
        </p:nvSpPr>
        <p:spPr>
          <a:xfrm>
            <a:off x="5410200" y="2286000"/>
            <a:ext cx="5334000" cy="31299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125" dirty="0"/>
              <a:t>Dados de Treino</a:t>
            </a:r>
            <a:r>
              <a:rPr dirty="0"/>
              <a:t>:</a:t>
            </a:r>
          </a:p>
          <a:p>
            <a:pPr marL="121920">
              <a:lnSpc>
                <a:spcPct val="100000"/>
              </a:lnSpc>
              <a:spcBef>
                <a:spcPts val="200"/>
              </a:spcBef>
              <a:buClr>
                <a:srgbClr val="E48211"/>
              </a:buClr>
              <a:buFont typeface="Calibri"/>
              <a:buChar char="◦"/>
              <a:tabLst>
                <a:tab pos="305435" algn="l"/>
              </a:tabLst>
            </a:pPr>
            <a:r>
              <a:rPr sz="1800" spc="-10" dirty="0"/>
              <a:t>80:20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lang="en-US" sz="1800" dirty="0"/>
              <a:t>com </a:t>
            </a:r>
            <a:r>
              <a:rPr sz="1800" spc="-10" dirty="0"/>
              <a:t>25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lang="en-US" sz="1800" spc="-35" dirty="0"/>
              <a:t>variáveis</a:t>
            </a:r>
            <a:endParaRPr sz="1800" dirty="0">
              <a:latin typeface="Times New Roman"/>
              <a:cs typeface="Times New Roman"/>
            </a:endParaRPr>
          </a:p>
          <a:p>
            <a:pPr marL="304800" indent="-182880">
              <a:lnSpc>
                <a:spcPct val="100000"/>
              </a:lnSpc>
              <a:spcBef>
                <a:spcPts val="384"/>
              </a:spcBef>
              <a:buClr>
                <a:srgbClr val="E48211"/>
              </a:buClr>
              <a:buFont typeface="Calibri"/>
              <a:buChar char="◦"/>
              <a:tabLst>
                <a:tab pos="305435" algn="l"/>
              </a:tabLst>
            </a:pPr>
            <a:r>
              <a:rPr sz="1800" dirty="0"/>
              <a:t>80</a:t>
            </a:r>
            <a:r>
              <a:rPr sz="1800" spc="-10" dirty="0"/>
              <a:t>:</a:t>
            </a:r>
            <a:r>
              <a:rPr sz="1800" dirty="0"/>
              <a:t>20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lang="en-US" sz="1800" dirty="0"/>
              <a:t>com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/>
              <a:t>16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lang="en-US" sz="1800" spc="-25" dirty="0"/>
              <a:t>variáveis</a:t>
            </a:r>
            <a:endParaRPr sz="1800" dirty="0">
              <a:latin typeface="Times New Roman"/>
              <a:cs typeface="Times New Roman"/>
            </a:endParaRPr>
          </a:p>
          <a:p>
            <a:pPr marL="121920">
              <a:lnSpc>
                <a:spcPct val="100000"/>
              </a:lnSpc>
              <a:spcBef>
                <a:spcPts val="200"/>
              </a:spcBef>
              <a:buClr>
                <a:srgbClr val="E48211"/>
              </a:buClr>
              <a:buFont typeface="Calibri"/>
              <a:buChar char="◦"/>
              <a:tabLst>
                <a:tab pos="305435" algn="l"/>
              </a:tabLst>
            </a:pPr>
            <a:r>
              <a:rPr lang="en-US" sz="1800" spc="-5" dirty="0"/>
              <a:t> Amostra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10" dirty="0"/>
              <a:t>1:1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lang="en-US" sz="1800" dirty="0"/>
              <a:t>com </a:t>
            </a:r>
            <a:r>
              <a:rPr lang="en-US" sz="1800" spc="-10" dirty="0"/>
              <a:t>25</a:t>
            </a:r>
            <a:r>
              <a:rPr lang="en-US" sz="1800" spc="-35" dirty="0">
                <a:latin typeface="Times New Roman"/>
                <a:cs typeface="Times New Roman"/>
              </a:rPr>
              <a:t> </a:t>
            </a:r>
            <a:r>
              <a:rPr lang="en-US" sz="1800" spc="-35" dirty="0"/>
              <a:t>variáveis</a:t>
            </a:r>
            <a:endParaRPr lang="en-US" sz="1800" dirty="0">
              <a:latin typeface="Times New Roman"/>
              <a:cs typeface="Times New Roman"/>
            </a:endParaRPr>
          </a:p>
          <a:p>
            <a:pPr marL="121920">
              <a:lnSpc>
                <a:spcPct val="100000"/>
              </a:lnSpc>
              <a:spcBef>
                <a:spcPts val="200"/>
              </a:spcBef>
              <a:buClr>
                <a:srgbClr val="E48211"/>
              </a:buClr>
              <a:buFont typeface="Calibri"/>
              <a:buChar char="◦"/>
              <a:tabLst>
                <a:tab pos="305435" algn="l"/>
              </a:tabLst>
            </a:pPr>
            <a:r>
              <a:rPr lang="en-US" sz="1800" spc="-5" dirty="0"/>
              <a:t> Amostra</a:t>
            </a:r>
            <a:r>
              <a:rPr lang="en-US" sz="1800" spc="-20" dirty="0">
                <a:latin typeface="Times New Roman"/>
                <a:cs typeface="Times New Roman"/>
              </a:rPr>
              <a:t> </a:t>
            </a:r>
            <a:r>
              <a:rPr sz="1800" spc="-10" dirty="0"/>
              <a:t>3:1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lang="en-US" sz="1800" dirty="0"/>
              <a:t>com </a:t>
            </a:r>
            <a:r>
              <a:rPr lang="en-US" sz="1800" spc="-10" dirty="0"/>
              <a:t>25</a:t>
            </a:r>
            <a:r>
              <a:rPr lang="en-US" sz="1800" spc="-35" dirty="0">
                <a:latin typeface="Times New Roman"/>
                <a:cs typeface="Times New Roman"/>
              </a:rPr>
              <a:t> </a:t>
            </a:r>
            <a:r>
              <a:rPr lang="en-US" sz="1800" spc="-35" dirty="0"/>
              <a:t>variáveis</a:t>
            </a:r>
            <a:endParaRPr lang="en-US" sz="1800" dirty="0">
              <a:latin typeface="Times New Roman"/>
              <a:cs typeface="Times New Roman"/>
            </a:endParaRPr>
          </a:p>
          <a:p>
            <a:pPr marL="121920">
              <a:lnSpc>
                <a:spcPct val="100000"/>
              </a:lnSpc>
              <a:spcBef>
                <a:spcPts val="200"/>
              </a:spcBef>
              <a:buClr>
                <a:srgbClr val="E48211"/>
              </a:buClr>
              <a:buFont typeface="Calibri"/>
              <a:buChar char="◦"/>
              <a:tabLst>
                <a:tab pos="305435" algn="l"/>
              </a:tabLst>
            </a:pPr>
            <a:r>
              <a:rPr lang="en-US" sz="1800" spc="-5" dirty="0"/>
              <a:t> Amostra</a:t>
            </a:r>
            <a:r>
              <a:rPr lang="en-US" sz="1800" spc="-20" dirty="0">
                <a:latin typeface="Times New Roman"/>
                <a:cs typeface="Times New Roman"/>
              </a:rPr>
              <a:t> </a:t>
            </a:r>
            <a:r>
              <a:rPr sz="1800" spc="-10" dirty="0"/>
              <a:t>5:1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lang="en-US" sz="1800" dirty="0"/>
              <a:t>com </a:t>
            </a:r>
            <a:r>
              <a:rPr lang="en-US" sz="1800" spc="-10" dirty="0"/>
              <a:t>25</a:t>
            </a:r>
            <a:r>
              <a:rPr lang="en-US" sz="1800" spc="-35" dirty="0">
                <a:latin typeface="Times New Roman"/>
                <a:cs typeface="Times New Roman"/>
              </a:rPr>
              <a:t> </a:t>
            </a:r>
            <a:r>
              <a:rPr lang="en-US" sz="1800" spc="-35" dirty="0"/>
              <a:t>variáveis</a:t>
            </a:r>
            <a:endParaRPr lang="en-US" sz="1800" dirty="0">
              <a:latin typeface="Times New Roman"/>
              <a:cs typeface="Times New Roman"/>
            </a:endParaRPr>
          </a:p>
          <a:p>
            <a:pPr marL="121920">
              <a:lnSpc>
                <a:spcPct val="100000"/>
              </a:lnSpc>
              <a:spcBef>
                <a:spcPts val="200"/>
              </a:spcBef>
              <a:buClr>
                <a:srgbClr val="E48211"/>
              </a:buClr>
              <a:buFont typeface="Calibri"/>
              <a:buChar char="◦"/>
              <a:tabLst>
                <a:tab pos="305435" algn="l"/>
              </a:tabLst>
            </a:pPr>
            <a:r>
              <a:rPr lang="en-US" sz="1800" spc="-5" dirty="0"/>
              <a:t> Amostra</a:t>
            </a:r>
            <a:r>
              <a:rPr lang="en-US" sz="1800" spc="-20" dirty="0">
                <a:latin typeface="Times New Roman"/>
                <a:cs typeface="Times New Roman"/>
              </a:rPr>
              <a:t> </a:t>
            </a:r>
            <a:r>
              <a:rPr sz="1800" dirty="0"/>
              <a:t>7:1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lang="en-US" sz="1800" dirty="0"/>
              <a:t>com </a:t>
            </a:r>
            <a:r>
              <a:rPr lang="en-US" sz="1800" spc="-10" dirty="0"/>
              <a:t>25</a:t>
            </a:r>
            <a:r>
              <a:rPr lang="en-US" sz="1800" spc="-35" dirty="0">
                <a:latin typeface="Times New Roman"/>
                <a:cs typeface="Times New Roman"/>
              </a:rPr>
              <a:t> </a:t>
            </a:r>
            <a:r>
              <a:rPr lang="en-US" sz="1800" spc="-35" dirty="0"/>
              <a:t>variáveis</a:t>
            </a:r>
            <a:endParaRPr lang="en-US" sz="1800" dirty="0">
              <a:latin typeface="Times New Roman"/>
              <a:cs typeface="Times New Roman"/>
            </a:endParaRPr>
          </a:p>
          <a:p>
            <a:pPr marL="121920" marR="5080">
              <a:lnSpc>
                <a:spcPct val="117800"/>
              </a:lnSpc>
              <a:buClr>
                <a:srgbClr val="E48211"/>
              </a:buClr>
              <a:buFont typeface="Calibri"/>
              <a:buChar char="◦"/>
              <a:tabLst>
                <a:tab pos="305435" algn="l"/>
              </a:tabLst>
            </a:pPr>
            <a:r>
              <a:rPr lang="en-US" sz="1800" spc="-5" dirty="0"/>
              <a:t> Amostra</a:t>
            </a:r>
            <a:r>
              <a:rPr lang="en-US" sz="1800" spc="-20" dirty="0">
                <a:latin typeface="Times New Roman"/>
                <a:cs typeface="Times New Roman"/>
              </a:rPr>
              <a:t> </a:t>
            </a:r>
            <a:r>
              <a:rPr sz="1800" spc="-10" dirty="0"/>
              <a:t>10:1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lang="en-US" sz="1800" dirty="0"/>
              <a:t>com </a:t>
            </a:r>
            <a:r>
              <a:rPr lang="en-US" sz="1800" spc="-10" dirty="0"/>
              <a:t>25</a:t>
            </a:r>
            <a:r>
              <a:rPr lang="en-US" sz="1800" spc="-35" dirty="0">
                <a:latin typeface="Times New Roman"/>
                <a:cs typeface="Times New Roman"/>
              </a:rPr>
              <a:t> </a:t>
            </a:r>
            <a:r>
              <a:rPr lang="en-US" sz="1800" spc="-35" dirty="0"/>
              <a:t>variáveis</a:t>
            </a:r>
            <a:endParaRPr lang="en-US" sz="1800" dirty="0">
              <a:latin typeface="Times New Roman"/>
              <a:cs typeface="Times New Roman"/>
            </a:endParaRPr>
          </a:p>
          <a:p>
            <a:pPr marL="12700" marR="918210">
              <a:buClr>
                <a:srgbClr val="E48211"/>
              </a:buClr>
              <a:tabLst>
                <a:tab pos="305435" algn="l"/>
              </a:tabLst>
            </a:pPr>
            <a:r>
              <a:rPr lang="en-US" spc="-125" dirty="0"/>
              <a:t>Dados de Teste/Validação:</a:t>
            </a:r>
          </a:p>
          <a:p>
            <a:pPr marL="121920" marR="918210">
              <a:lnSpc>
                <a:spcPct val="117800"/>
              </a:lnSpc>
              <a:buClr>
                <a:srgbClr val="E48211"/>
              </a:buClr>
              <a:buFont typeface="Calibri"/>
              <a:buChar char="◦"/>
              <a:tabLst>
                <a:tab pos="305435" algn="l"/>
              </a:tabLst>
            </a:pPr>
            <a:r>
              <a:rPr lang="en-US" sz="1800" spc="-15" dirty="0"/>
              <a:t> </a:t>
            </a:r>
            <a:r>
              <a:rPr sz="1800" spc="-15" dirty="0"/>
              <a:t>20%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lang="en-US" sz="1800" spc="-50" dirty="0"/>
              <a:t>de seleção randômica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83609" y="1066541"/>
            <a:ext cx="10424781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4800">
              <a:lnSpc>
                <a:spcPct val="100000"/>
              </a:lnSpc>
              <a:tabLst>
                <a:tab pos="10411460" algn="l"/>
              </a:tabLst>
            </a:pPr>
            <a:r>
              <a:rPr lang="en-US" spc="-95" dirty="0"/>
              <a:t>Resultados do Modelo</a:t>
            </a:r>
            <a:r>
              <a:rPr dirty="0">
                <a:latin typeface="Times New Roman"/>
                <a:cs typeface="Times New Roman"/>
              </a:rPr>
              <a:t>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239000" y="2753692"/>
            <a:ext cx="3646170" cy="11531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lang="en-US" spc="-10" dirty="0">
                <a:latin typeface="Calibri"/>
                <a:cs typeface="Calibri"/>
              </a:rPr>
              <a:t>Melhor Modelo</a:t>
            </a:r>
            <a:r>
              <a:rPr sz="1800" spc="-5" dirty="0">
                <a:latin typeface="Calibri"/>
                <a:cs typeface="Calibri"/>
              </a:rPr>
              <a:t>: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lang="en-US" sz="1800" spc="-15" dirty="0">
                <a:latin typeface="Calibri"/>
                <a:cs typeface="Calibri"/>
              </a:rPr>
              <a:t>Random Forest</a:t>
            </a:r>
            <a:endParaRPr sz="1800" dirty="0">
              <a:latin typeface="Calibri"/>
              <a:cs typeface="Calibri"/>
            </a:endParaRPr>
          </a:p>
          <a:p>
            <a:pPr marL="241300" marR="237490" indent="-228600">
              <a:lnSpc>
                <a:spcPct val="90100"/>
              </a:lnSpc>
              <a:spcBef>
                <a:spcPts val="1005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dirty="0">
                <a:latin typeface="Calibri"/>
                <a:cs typeface="Calibri"/>
              </a:rPr>
              <a:t>Random Forest apresentou o melhor resultado em todos os conjuntos de dados</a:t>
            </a:r>
            <a:endParaRPr sz="1800" dirty="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9717500"/>
              </p:ext>
            </p:extLst>
          </p:nvPr>
        </p:nvGraphicFramePr>
        <p:xfrm>
          <a:off x="1219200" y="2753692"/>
          <a:ext cx="5633899" cy="16636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6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40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66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766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7850">
                <a:tc>
                  <a:txBody>
                    <a:bodyPr/>
                    <a:lstStyle/>
                    <a:p>
                      <a:pPr marL="537845">
                        <a:lnSpc>
                          <a:spcPct val="100000"/>
                        </a:lnSpc>
                      </a:pPr>
                      <a:r>
                        <a:rPr sz="2000" spc="-5">
                          <a:latin typeface="Calibri"/>
                          <a:cs typeface="Calibri"/>
                        </a:rPr>
                        <a:t>F</a:t>
                      </a:r>
                      <a:r>
                        <a:rPr sz="2000" spc="5">
                          <a:latin typeface="Calibri"/>
                          <a:cs typeface="Calibri"/>
                        </a:rPr>
                        <a:t>D</a:t>
                      </a:r>
                      <a:r>
                        <a:rPr sz="2000">
                          <a:latin typeface="Calibri"/>
                          <a:cs typeface="Calibri"/>
                        </a:rPr>
                        <a:t>R@3%</a:t>
                      </a: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CCCCCC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9245">
                        <a:lnSpc>
                          <a:spcPct val="100000"/>
                        </a:lnSpc>
                      </a:pPr>
                      <a:r>
                        <a:rPr lang="en-US" sz="2000" spc="-125" dirty="0">
                          <a:latin typeface="Calibri"/>
                          <a:cs typeface="Calibri"/>
                        </a:rPr>
                        <a:t>Treino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4">
                      <a:solidFill>
                        <a:srgbClr val="CCCCCC"/>
                      </a:solidFill>
                      <a:prstDash val="solid"/>
                    </a:lnL>
                    <a:lnR w="9524">
                      <a:solidFill>
                        <a:srgbClr val="CCCCCC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4175">
                        <a:lnSpc>
                          <a:spcPct val="100000"/>
                        </a:lnSpc>
                      </a:pPr>
                      <a:r>
                        <a:rPr sz="2000" spc="-185">
                          <a:latin typeface="Calibri"/>
                          <a:cs typeface="Calibri"/>
                        </a:rPr>
                        <a:t>T</a:t>
                      </a:r>
                      <a:r>
                        <a:rPr sz="2000">
                          <a:latin typeface="Calibri"/>
                          <a:cs typeface="Calibri"/>
                        </a:rPr>
                        <a:t>e</a:t>
                      </a:r>
                      <a:r>
                        <a:rPr sz="2000" spc="-35">
                          <a:latin typeface="Calibri"/>
                          <a:cs typeface="Calibri"/>
                        </a:rPr>
                        <a:t>s</a:t>
                      </a:r>
                      <a:r>
                        <a:rPr sz="2000">
                          <a:latin typeface="Calibri"/>
                          <a:cs typeface="Calibri"/>
                        </a:rPr>
                        <a:t>t</a:t>
                      </a:r>
                      <a:r>
                        <a:rPr lang="en-US" sz="2000">
                          <a:latin typeface="Calibri"/>
                          <a:cs typeface="Calibri"/>
                        </a:rPr>
                        <a:t>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4">
                      <a:solidFill>
                        <a:srgbClr val="CCCCCC"/>
                      </a:solidFill>
                      <a:prstDash val="solid"/>
                    </a:lnL>
                    <a:lnR w="9524">
                      <a:solidFill>
                        <a:srgbClr val="CCCCCC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7804">
                        <a:lnSpc>
                          <a:spcPct val="100000"/>
                        </a:lnSpc>
                      </a:pPr>
                      <a:r>
                        <a:rPr sz="2000" spc="-105">
                          <a:latin typeface="Calibri"/>
                          <a:cs typeface="Calibri"/>
                        </a:rPr>
                        <a:t>V</a:t>
                      </a:r>
                      <a:r>
                        <a:rPr sz="2000">
                          <a:latin typeface="Calibri"/>
                          <a:cs typeface="Calibri"/>
                        </a:rPr>
                        <a:t>al</a:t>
                      </a:r>
                      <a:r>
                        <a:rPr sz="2000" spc="-10">
                          <a:latin typeface="Calibri"/>
                          <a:cs typeface="Calibri"/>
                        </a:rPr>
                        <a:t>i</a:t>
                      </a:r>
                      <a:r>
                        <a:rPr sz="2000" spc="-5">
                          <a:latin typeface="Calibri"/>
                          <a:cs typeface="Calibri"/>
                        </a:rPr>
                        <a:t>d</a:t>
                      </a:r>
                      <a:r>
                        <a:rPr sz="2000" spc="-20">
                          <a:latin typeface="Calibri"/>
                          <a:cs typeface="Calibri"/>
                        </a:rPr>
                        <a:t>a</a:t>
                      </a:r>
                      <a:r>
                        <a:rPr lang="en-US" sz="2000" spc="-25">
                          <a:latin typeface="Calibri"/>
                          <a:cs typeface="Calibri"/>
                        </a:rPr>
                        <a:t>ção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4">
                      <a:solidFill>
                        <a:srgbClr val="CCCCCC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CCCCC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04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1" dirty="0">
                          <a:latin typeface="Calibri"/>
                          <a:cs typeface="Calibri"/>
                        </a:rPr>
                        <a:t>Random Forest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CCCCCC"/>
                      </a:solidFill>
                      <a:prstDash val="solid"/>
                    </a:lnR>
                    <a:lnT w="9524">
                      <a:solidFill>
                        <a:srgbClr val="CCCCCC"/>
                      </a:solidFill>
                      <a:prstDash val="solid"/>
                    </a:lnT>
                    <a:lnB w="9524">
                      <a:solidFill>
                        <a:srgbClr val="CCCCCC"/>
                      </a:solidFill>
                      <a:prstDash val="solid"/>
                    </a:lnB>
                    <a:solidFill>
                      <a:srgbClr val="EAB9A4"/>
                    </a:solidFill>
                  </a:tcPr>
                </a:tc>
                <a:tc>
                  <a:txBody>
                    <a:bodyPr/>
                    <a:lstStyle/>
                    <a:p>
                      <a:pPr marL="179705" algn="ctr">
                        <a:lnSpc>
                          <a:spcPct val="100000"/>
                        </a:lnSpc>
                      </a:pPr>
                      <a:r>
                        <a:rPr lang="en-US" sz="2000" dirty="0">
                          <a:latin typeface="Calibri"/>
                          <a:cs typeface="Calibri"/>
                        </a:rPr>
                        <a:t>43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%</a:t>
                      </a:r>
                    </a:p>
                  </a:txBody>
                  <a:tcPr marL="0" marR="0" marT="0" marB="0">
                    <a:lnL w="9524">
                      <a:solidFill>
                        <a:srgbClr val="CCCCCC"/>
                      </a:solidFill>
                      <a:prstDash val="solid"/>
                    </a:lnL>
                    <a:lnR w="9524">
                      <a:solidFill>
                        <a:srgbClr val="CCCCCC"/>
                      </a:solidFill>
                      <a:prstDash val="solid"/>
                    </a:lnR>
                    <a:lnT w="9524">
                      <a:solidFill>
                        <a:srgbClr val="CCCCCC"/>
                      </a:solidFill>
                      <a:prstDash val="solid"/>
                    </a:lnT>
                    <a:lnB w="9524">
                      <a:solidFill>
                        <a:srgbClr val="CCCCCC"/>
                      </a:solidFill>
                      <a:prstDash val="solid"/>
                    </a:lnB>
                    <a:solidFill>
                      <a:srgbClr val="F5DDD2"/>
                    </a:solidFill>
                  </a:tcPr>
                </a:tc>
                <a:tc>
                  <a:txBody>
                    <a:bodyPr/>
                    <a:lstStyle/>
                    <a:p>
                      <a:pPr marL="207645" algn="ctr">
                        <a:lnSpc>
                          <a:spcPct val="100000"/>
                        </a:lnSpc>
                      </a:pPr>
                      <a:r>
                        <a:rPr lang="en-US" sz="2000" dirty="0">
                          <a:latin typeface="Calibri"/>
                          <a:cs typeface="Calibri"/>
                        </a:rPr>
                        <a:t>43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%</a:t>
                      </a:r>
                    </a:p>
                  </a:txBody>
                  <a:tcPr marL="0" marR="0" marT="0" marB="0">
                    <a:lnL w="9524">
                      <a:solidFill>
                        <a:srgbClr val="CCCCCC"/>
                      </a:solidFill>
                      <a:prstDash val="solid"/>
                    </a:lnL>
                    <a:lnR w="9524">
                      <a:solidFill>
                        <a:srgbClr val="CCCCCC"/>
                      </a:solidFill>
                      <a:prstDash val="solid"/>
                    </a:lnR>
                    <a:lnT w="9524">
                      <a:solidFill>
                        <a:srgbClr val="CCCCCC"/>
                      </a:solidFill>
                      <a:prstDash val="solid"/>
                    </a:lnT>
                    <a:lnB w="9524">
                      <a:solidFill>
                        <a:srgbClr val="CCCCCC"/>
                      </a:solidFill>
                      <a:prstDash val="solid"/>
                    </a:lnB>
                    <a:solidFill>
                      <a:srgbClr val="F5DDD2"/>
                    </a:solidFill>
                  </a:tcPr>
                </a:tc>
                <a:tc>
                  <a:txBody>
                    <a:bodyPr/>
                    <a:lstStyle/>
                    <a:p>
                      <a:pPr marL="251460" algn="ctr">
                        <a:lnSpc>
                          <a:spcPct val="100000"/>
                        </a:lnSpc>
                      </a:pPr>
                      <a:r>
                        <a:rPr lang="en-US" sz="2000" dirty="0">
                          <a:latin typeface="Calibri"/>
                          <a:cs typeface="Calibri"/>
                        </a:rPr>
                        <a:t>27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%</a:t>
                      </a:r>
                    </a:p>
                  </a:txBody>
                  <a:tcPr marL="0" marR="0" marT="0" marB="0">
                    <a:lnL w="9524">
                      <a:solidFill>
                        <a:srgbClr val="CCCCCC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CCCCCC"/>
                      </a:solidFill>
                      <a:prstDash val="solid"/>
                    </a:lnT>
                    <a:lnB w="9524">
                      <a:solidFill>
                        <a:srgbClr val="CCCCCC"/>
                      </a:solidFill>
                      <a:prstDash val="solid"/>
                    </a:lnB>
                    <a:solidFill>
                      <a:srgbClr val="F5DD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5345">
                <a:tc>
                  <a:txBody>
                    <a:bodyPr/>
                    <a:lstStyle/>
                    <a:p>
                      <a:pPr marL="441959">
                        <a:lnSpc>
                          <a:spcPct val="100000"/>
                        </a:lnSpc>
                      </a:pPr>
                      <a:r>
                        <a:rPr sz="2000" b="1">
                          <a:latin typeface="Calibri"/>
                          <a:cs typeface="Calibri"/>
                        </a:rPr>
                        <a:t>Neu</a:t>
                      </a:r>
                      <a:r>
                        <a:rPr sz="2000" b="1" spc="-55">
                          <a:latin typeface="Calibri"/>
                          <a:cs typeface="Calibri"/>
                        </a:rPr>
                        <a:t>r</a:t>
                      </a:r>
                      <a:r>
                        <a:rPr sz="2000" b="1">
                          <a:latin typeface="Calibri"/>
                          <a:cs typeface="Calibri"/>
                        </a:rPr>
                        <a:t>al</a:t>
                      </a:r>
                      <a:r>
                        <a:rPr sz="2000" b="1" spc="-6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>
                          <a:latin typeface="Calibri"/>
                          <a:cs typeface="Calibri"/>
                        </a:rPr>
                        <a:t>N</a:t>
                      </a:r>
                      <a:r>
                        <a:rPr sz="2000" b="1" spc="-15">
                          <a:latin typeface="Calibri"/>
                          <a:cs typeface="Calibri"/>
                        </a:rPr>
                        <a:t>e</a:t>
                      </a:r>
                      <a:r>
                        <a:rPr sz="2000" b="1">
                          <a:latin typeface="Calibri"/>
                          <a:cs typeface="Calibri"/>
                        </a:rPr>
                        <a:t>t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CCCCCC"/>
                      </a:solidFill>
                      <a:prstDash val="solid"/>
                    </a:lnR>
                    <a:lnT w="9524">
                      <a:solidFill>
                        <a:srgbClr val="CCCCCC"/>
                      </a:solidFill>
                      <a:prstDash val="solid"/>
                    </a:lnT>
                    <a:lnB w="9524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9705" algn="ctr">
                        <a:lnSpc>
                          <a:spcPct val="100000"/>
                        </a:lnSpc>
                      </a:pPr>
                      <a:r>
                        <a:rPr lang="en-US" sz="2000" dirty="0">
                          <a:latin typeface="Calibri"/>
                          <a:cs typeface="Calibri"/>
                        </a:rPr>
                        <a:t>28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%</a:t>
                      </a:r>
                    </a:p>
                  </a:txBody>
                  <a:tcPr marL="0" marR="0" marT="0" marB="0">
                    <a:lnL w="9524">
                      <a:solidFill>
                        <a:srgbClr val="CCCCCC"/>
                      </a:solidFill>
                      <a:prstDash val="solid"/>
                    </a:lnL>
                    <a:lnR w="9524">
                      <a:solidFill>
                        <a:srgbClr val="CCCCCC"/>
                      </a:solidFill>
                      <a:prstDash val="solid"/>
                    </a:lnR>
                    <a:lnT w="9524">
                      <a:solidFill>
                        <a:srgbClr val="CCCCCC"/>
                      </a:solidFill>
                      <a:prstDash val="solid"/>
                    </a:lnT>
                    <a:lnB w="9524">
                      <a:solidFill>
                        <a:srgbClr val="CCCCCC"/>
                      </a:solidFill>
                      <a:prstDash val="solid"/>
                    </a:lnB>
                    <a:solidFill>
                      <a:srgbClr val="CCDDEA"/>
                    </a:solidFill>
                  </a:tcPr>
                </a:tc>
                <a:tc>
                  <a:txBody>
                    <a:bodyPr/>
                    <a:lstStyle/>
                    <a:p>
                      <a:pPr marL="207645" algn="ctr">
                        <a:lnSpc>
                          <a:spcPct val="100000"/>
                        </a:lnSpc>
                      </a:pPr>
                      <a:r>
                        <a:rPr lang="en-US" sz="2000" dirty="0">
                          <a:latin typeface="Calibri"/>
                          <a:cs typeface="Calibri"/>
                        </a:rPr>
                        <a:t>24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%</a:t>
                      </a:r>
                    </a:p>
                  </a:txBody>
                  <a:tcPr marL="0" marR="0" marT="0" marB="0">
                    <a:lnL w="9524">
                      <a:solidFill>
                        <a:srgbClr val="CCCCCC"/>
                      </a:solidFill>
                      <a:prstDash val="solid"/>
                    </a:lnL>
                    <a:lnR w="9524">
                      <a:solidFill>
                        <a:srgbClr val="CCCCCC"/>
                      </a:solidFill>
                      <a:prstDash val="solid"/>
                    </a:lnR>
                    <a:lnT w="9524">
                      <a:solidFill>
                        <a:srgbClr val="CCCCCC"/>
                      </a:solidFill>
                      <a:prstDash val="solid"/>
                    </a:lnT>
                    <a:lnB w="9524">
                      <a:solidFill>
                        <a:srgbClr val="CCCCCC"/>
                      </a:solidFill>
                      <a:prstDash val="solid"/>
                    </a:lnB>
                    <a:solidFill>
                      <a:srgbClr val="CCDDEA"/>
                    </a:solidFill>
                  </a:tcPr>
                </a:tc>
                <a:tc>
                  <a:txBody>
                    <a:bodyPr/>
                    <a:lstStyle/>
                    <a:p>
                      <a:pPr marL="251460" algn="ctr">
                        <a:lnSpc>
                          <a:spcPct val="100000"/>
                        </a:lnSpc>
                      </a:pPr>
                      <a:r>
                        <a:rPr lang="en-US" sz="2000" dirty="0">
                          <a:latin typeface="Calibri"/>
                          <a:cs typeface="Calibri"/>
                        </a:rPr>
                        <a:t>12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%</a:t>
                      </a:r>
                    </a:p>
                  </a:txBody>
                  <a:tcPr marL="0" marR="0" marT="0" marB="0">
                    <a:lnL w="9524">
                      <a:solidFill>
                        <a:srgbClr val="CCCCCC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CCCCCC"/>
                      </a:solidFill>
                      <a:prstDash val="solid"/>
                    </a:lnT>
                    <a:lnB w="9524">
                      <a:solidFill>
                        <a:srgbClr val="CCCCCC"/>
                      </a:solidFill>
                      <a:prstDash val="solid"/>
                    </a:lnB>
                    <a:solidFill>
                      <a:srgbClr val="CCDD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83609" y="1066541"/>
            <a:ext cx="10424781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4800">
              <a:lnSpc>
                <a:spcPct val="100000"/>
              </a:lnSpc>
              <a:tabLst>
                <a:tab pos="10411460" algn="l"/>
              </a:tabLst>
            </a:pPr>
            <a:r>
              <a:rPr lang="en-US" spc="-95" dirty="0"/>
              <a:t>Solução Proposta</a:t>
            </a:r>
            <a:r>
              <a:rPr dirty="0">
                <a:latin typeface="Times New Roman"/>
                <a:cs typeface="Times New Roman"/>
              </a:rPr>
              <a:t>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24000" y="2667000"/>
            <a:ext cx="8534400" cy="25627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lang="en-US" spc="-10" dirty="0">
                <a:latin typeface="Calibri"/>
                <a:cs typeface="Calibri"/>
              </a:rPr>
              <a:t>Aplicar o Modelo Random Forest a novos conjuntos de dados e realizar as previsões de fraude, permitindo a tomada de decisões a partir do resultado gerado pelo modelo.</a:t>
            </a:r>
            <a:endParaRPr lang="en-US" sz="1800" dirty="0">
              <a:latin typeface="Calibri"/>
              <a:cs typeface="Calibri"/>
            </a:endParaRPr>
          </a:p>
          <a:p>
            <a:pPr marL="241300" marR="237490" indent="-228600">
              <a:lnSpc>
                <a:spcPct val="90100"/>
              </a:lnSpc>
              <a:spcBef>
                <a:spcPts val="1005"/>
              </a:spcBef>
              <a:buFont typeface="Arial"/>
              <a:buChar char="•"/>
              <a:tabLst>
                <a:tab pos="241300" algn="l"/>
              </a:tabLst>
            </a:pPr>
            <a:endParaRPr lang="en-US" dirty="0">
              <a:latin typeface="Calibri"/>
              <a:cs typeface="Calibri"/>
            </a:endParaRPr>
          </a:p>
          <a:p>
            <a:pPr marL="241300" marR="237490" indent="-228600">
              <a:lnSpc>
                <a:spcPct val="90100"/>
              </a:lnSpc>
              <a:spcBef>
                <a:spcPts val="1005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dirty="0">
                <a:latin typeface="Calibri"/>
                <a:cs typeface="Calibri"/>
              </a:rPr>
              <a:t>Usando FDR @3% conseguimos obter uma alta taxa de registros com alta probabilidade de serem fraudes verdadeiras e não falsos-positivos.</a:t>
            </a:r>
          </a:p>
          <a:p>
            <a:pPr marL="241300" marR="237490" indent="-228600">
              <a:lnSpc>
                <a:spcPct val="90100"/>
              </a:lnSpc>
              <a:spcBef>
                <a:spcPts val="1005"/>
              </a:spcBef>
              <a:buFont typeface="Arial"/>
              <a:buChar char="•"/>
              <a:tabLst>
                <a:tab pos="241300" algn="l"/>
              </a:tabLst>
            </a:pPr>
            <a:endParaRPr lang="en-US" sz="1800" dirty="0">
              <a:latin typeface="Calibri"/>
              <a:cs typeface="Calibri"/>
            </a:endParaRPr>
          </a:p>
          <a:p>
            <a:pPr marL="241300" marR="237490" indent="-228600">
              <a:lnSpc>
                <a:spcPct val="90100"/>
              </a:lnSpc>
              <a:spcBef>
                <a:spcPts val="1005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dirty="0">
                <a:latin typeface="Calibri"/>
                <a:cs typeface="Calibri"/>
              </a:rPr>
              <a:t>Usar o resultado do modelo para suportar os analistas na decisão de classificação de transações como fraude/não-fraude.</a:t>
            </a:r>
            <a:endParaRPr sz="1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625431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</TotalTime>
  <Words>513</Words>
  <Application>Microsoft Macintosh PowerPoint</Application>
  <PresentationFormat>Widescreen</PresentationFormat>
  <Paragraphs>71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PowerPoint Presentation</vt:lpstr>
      <vt:lpstr>Visão Geral </vt:lpstr>
      <vt:lpstr>Resumo dos Dados </vt:lpstr>
      <vt:lpstr>Entidades e Variáveis </vt:lpstr>
      <vt:lpstr>Entidades e Variáveis </vt:lpstr>
      <vt:lpstr>Metodologia </vt:lpstr>
      <vt:lpstr>Resultados do Modelo </vt:lpstr>
      <vt:lpstr>Solução Proposta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Online2PDF.com</dc:creator>
  <cp:lastModifiedBy>Rodrigo De Lima Oliveira</cp:lastModifiedBy>
  <cp:revision>12</cp:revision>
  <dcterms:created xsi:type="dcterms:W3CDTF">2017-03-22T05:29:53Z</dcterms:created>
  <dcterms:modified xsi:type="dcterms:W3CDTF">2019-07-12T12:08:39Z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2017-03-22T00:00:00Z</vt:filetime>
  </property>
  <property fmtid="{D5CDD505-2E9C-101B-9397-08002B2CF9AE}" pid="3" name="LastSaved">
    <vt:filetime>2017-03-22T00:00:00Z</vt:filetime>
  </property>
</Properties>
</file>