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308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9F55E-36C2-4BE3-85A6-4E2240507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0E9308-C082-467A-A241-0E7150CD5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630B8-B9CC-487D-8B5A-8F4803FD6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D284-3FCE-4F94-BDAF-568FBCC46916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B4ACB-6B99-486B-8776-B2B84E212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FC12B-4E3A-4839-AA0C-0936075C6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3FBBB-41CD-4F03-B171-B18A2C8C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43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3CC5E-A629-4AB3-9340-45A1020EC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386244-F9F3-4B98-B7BE-42343C0D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199F8-F337-4A26-98B4-0BE02F816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D284-3FCE-4F94-BDAF-568FBCC46916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DE56C-86B6-4A48-B254-95CFD7042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402E3-025D-4976-B863-280835170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3FBBB-41CD-4F03-B171-B18A2C8C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9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28CCBB-F7CE-461C-A0F9-3F5929A1DD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69191-5417-451B-931D-156F99DBB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165BE-A3A6-4B1C-94E5-BB4A76058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D284-3FCE-4F94-BDAF-568FBCC46916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F4D1D-8C3B-4ABD-99C5-DA238E436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E6913-99FD-4237-801C-3BB4BEAF1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3FBBB-41CD-4F03-B171-B18A2C8C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56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460A1-68E9-4C9A-A8A7-99301FF40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3993A-4D7F-4272-9D2C-0364E6394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88863-B942-4C33-AF00-D8F7632FF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D284-3FCE-4F94-BDAF-568FBCC46916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8F8E2-7B57-4A01-A4C9-2079BAFDB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E9422-0B0B-4353-B5C2-B9807F696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3FBBB-41CD-4F03-B171-B18A2C8C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38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270DB-0727-488B-AFA7-EFE9DFDE9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D2EC5-71D0-4C4E-9159-91868E349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55305-A977-49DC-9F9D-D06D73BF6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D284-3FCE-4F94-BDAF-568FBCC46916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8FE1D-33EF-436A-948C-EE74F40C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301CC-553C-4ED7-9F09-EDB7C43D7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3FBBB-41CD-4F03-B171-B18A2C8C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3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29F79-7EF9-4850-B149-12613E30F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6E4FB-B7B1-489F-83F0-5A0920D0CD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E37359-7E75-4582-85F6-1DED34032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EAC68-24E7-49B7-B688-A73DC8117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D284-3FCE-4F94-BDAF-568FBCC46916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2527C-533F-4656-AF07-20508F062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785FA-C432-4C95-9AD5-25A62A165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3FBBB-41CD-4F03-B171-B18A2C8C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37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7E5E1-55CF-43BF-AEFA-777916C7E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499AB-2436-4FC4-B998-CD6F7DD94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6BEE1-A53D-4D31-9538-F3BBDFFDE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3A22C3-19A2-4F9B-9BA7-DCABFA80D2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69171-E3F3-4041-80CB-F52F5ECD03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363BFD-B2AD-4838-97C8-BC181F64D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D284-3FCE-4F94-BDAF-568FBCC46916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CB22A0-3EFD-41F4-864F-B87E62106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30CC1-D8AD-476F-AB22-CFEC40CC5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3FBBB-41CD-4F03-B171-B18A2C8C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02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A0952-2F4C-418F-AC6F-A2D7A9FDB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F9ADA-7E75-4636-908A-9C5AC412A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D284-3FCE-4F94-BDAF-568FBCC46916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A57DBE-F6FA-40A4-BF8B-745E914E3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70803-086E-4BD3-89C9-6FC1E4D37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3FBBB-41CD-4F03-B171-B18A2C8C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85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321AE8-855A-4E15-BB55-942A35CF4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D284-3FCE-4F94-BDAF-568FBCC46916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F5A76D-7C07-45A6-B67E-FAC4C48EF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781E4-4512-4ABE-AD82-D193F9FDB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3FBBB-41CD-4F03-B171-B18A2C8C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4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E0F7F-AD7D-44B6-BD1C-BF54CB377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1E0E4-B935-49AA-8ABD-C5BCFDC61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12EB98-A991-4643-8976-935CAA9F3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4F71E-75A5-4B3D-B725-D708D89E3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D284-3FCE-4F94-BDAF-568FBCC46916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2315B-73E5-4DB2-8579-0FE31C660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88F45-0FAE-4B18-A0C3-EB631D0BB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3FBBB-41CD-4F03-B171-B18A2C8C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1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2DAA-8918-481A-9D78-D54DEF8A1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862FDB-13DD-4D49-A722-AC3937C304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948A6-68AD-4964-AC76-EA8B0EC47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BF78F-D544-4F47-B539-A461819D4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D284-3FCE-4F94-BDAF-568FBCC46916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9D72E-A987-4E91-9399-D30D9CE10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11B67-9D4B-4055-930A-D4D16C37A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3FBBB-41CD-4F03-B171-B18A2C8C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22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ED7834-AA96-47F2-8A06-4E7DC0946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87F6C-5678-43A9-A4D1-063397AEF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9A02E-27A8-4624-90B3-FD1FCA32D2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0D284-3FCE-4F94-BDAF-568FBCC46916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19B49-8C55-49AA-AD1D-CF79C2679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8E735-8363-4CD1-88F7-8DA5CC8994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3FBBB-41CD-4F03-B171-B18A2C8C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2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ro.mouser.com/ProductDetail/TE-Connectivity-Holsworthy/SC30R12KT?qs=ip69W3eHERUfifiaUaDU1A%3D%3D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o.mouser.com/ProductDetail/TE-Connectivity-Holsworthy/SC30R12KT?qs=ip69W3eHERUfifiaUaDU1A%3D%3D" TargetMode="External"/><Relationship Id="rId2" Type="http://schemas.openxmlformats.org/officeDocument/2006/relationships/hyperlink" Target="https://ro.mouser.com/datasheet/2/418/4/NG_DS_1773282_D-725007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u.mouser.com/ProductDetail/onsemi/1N4001?qs=y2kkmE52mdO9hE9WqLHrvA%3D%3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D71D65-93ED-49AC-BC2B-D55ACA6C8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962246"/>
            <a:ext cx="7348728" cy="2611967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Redresor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Transformator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231EF-5165-4F1E-8730-ED9276DD8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719618"/>
            <a:ext cx="4167376" cy="1155525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Vanca Rafael Marian</a:t>
            </a:r>
          </a:p>
          <a:p>
            <a:pPr algn="l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Anul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IV</a:t>
            </a:r>
          </a:p>
        </p:txBody>
      </p:sp>
    </p:spTree>
    <p:extLst>
      <p:ext uri="{BB962C8B-B14F-4D97-AF65-F5344CB8AC3E}">
        <p14:creationId xmlns:p14="http://schemas.microsoft.com/office/powerpoint/2010/main" val="39742618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B30C1-43F8-47B1-91CD-1302C4A1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 bloc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12564-29FB-40E3-B57D-245733EC6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A45EDB-8522-4C89-ACB6-B80BBDAB25DD}"/>
              </a:ext>
            </a:extLst>
          </p:cNvPr>
          <p:cNvSpPr/>
          <p:nvPr/>
        </p:nvSpPr>
        <p:spPr>
          <a:xfrm>
            <a:off x="838200" y="2967789"/>
            <a:ext cx="2245895" cy="16042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89D062-9026-4DCB-82DC-742522ED4115}"/>
              </a:ext>
            </a:extLst>
          </p:cNvPr>
          <p:cNvSpPr/>
          <p:nvPr/>
        </p:nvSpPr>
        <p:spPr>
          <a:xfrm>
            <a:off x="4411579" y="2967789"/>
            <a:ext cx="2374231" cy="16042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CB0324-9CA6-43DA-A9DA-062E45E42984}"/>
              </a:ext>
            </a:extLst>
          </p:cNvPr>
          <p:cNvSpPr/>
          <p:nvPr/>
        </p:nvSpPr>
        <p:spPr>
          <a:xfrm>
            <a:off x="8590546" y="834856"/>
            <a:ext cx="2374231" cy="16042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EABFAC-25DC-4EC2-9DE1-3F32AB370056}"/>
              </a:ext>
            </a:extLst>
          </p:cNvPr>
          <p:cNvSpPr/>
          <p:nvPr/>
        </p:nvSpPr>
        <p:spPr>
          <a:xfrm>
            <a:off x="8590546" y="2967789"/>
            <a:ext cx="2374231" cy="16042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6D6C4D-B644-468E-BDA4-A78C35FA35F8}"/>
              </a:ext>
            </a:extLst>
          </p:cNvPr>
          <p:cNvSpPr/>
          <p:nvPr/>
        </p:nvSpPr>
        <p:spPr>
          <a:xfrm>
            <a:off x="8590547" y="5099844"/>
            <a:ext cx="2374231" cy="16042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12D9748-2A70-4B10-9AED-32C9EB83BCEB}"/>
              </a:ext>
            </a:extLst>
          </p:cNvPr>
          <p:cNvSpPr/>
          <p:nvPr/>
        </p:nvSpPr>
        <p:spPr>
          <a:xfrm>
            <a:off x="2759242" y="3176337"/>
            <a:ext cx="1989221" cy="12192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ED4F3D7-EC77-4BB2-9E18-AA980E26C6C5}"/>
              </a:ext>
            </a:extLst>
          </p:cNvPr>
          <p:cNvSpPr/>
          <p:nvPr/>
        </p:nvSpPr>
        <p:spPr>
          <a:xfrm>
            <a:off x="6785810" y="3132265"/>
            <a:ext cx="1989221" cy="12192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E1D5F70-46FA-45A5-AE80-BB5FACB43AC8}"/>
              </a:ext>
            </a:extLst>
          </p:cNvPr>
          <p:cNvSpPr/>
          <p:nvPr/>
        </p:nvSpPr>
        <p:spPr>
          <a:xfrm rot="16200000">
            <a:off x="5360283" y="1766626"/>
            <a:ext cx="2029769" cy="111004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6E34B94-D6C7-426B-B5DE-7DCF86DA7530}"/>
              </a:ext>
            </a:extLst>
          </p:cNvPr>
          <p:cNvSpPr/>
          <p:nvPr/>
        </p:nvSpPr>
        <p:spPr>
          <a:xfrm>
            <a:off x="6375167" y="1000210"/>
            <a:ext cx="2399864" cy="12192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7D08201-5ED4-4986-ABF8-0AB153ECDD82}"/>
              </a:ext>
            </a:extLst>
          </p:cNvPr>
          <p:cNvSpPr/>
          <p:nvPr/>
        </p:nvSpPr>
        <p:spPr>
          <a:xfrm>
            <a:off x="6375168" y="5413544"/>
            <a:ext cx="2399864" cy="12192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5391441-751C-460E-BFEC-A74064CE1FDE}"/>
              </a:ext>
            </a:extLst>
          </p:cNvPr>
          <p:cNvSpPr/>
          <p:nvPr/>
        </p:nvSpPr>
        <p:spPr>
          <a:xfrm rot="5400000">
            <a:off x="5394155" y="4780548"/>
            <a:ext cx="1989221" cy="12192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BDA540-B563-4460-9EBF-7BFBBAD4E080}"/>
              </a:ext>
            </a:extLst>
          </p:cNvPr>
          <p:cNvSpPr txBox="1"/>
          <p:nvPr/>
        </p:nvSpPr>
        <p:spPr>
          <a:xfrm>
            <a:off x="838200" y="3336535"/>
            <a:ext cx="1708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Transformator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4814C4-3109-4C02-BE31-97FA7455FB37}"/>
              </a:ext>
            </a:extLst>
          </p:cNvPr>
          <p:cNvSpPr txBox="1"/>
          <p:nvPr/>
        </p:nvSpPr>
        <p:spPr>
          <a:xfrm>
            <a:off x="4596064" y="3128739"/>
            <a:ext cx="1957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Redresor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575DAA-62A9-49C0-AFD5-2FB9D4021CEB}"/>
              </a:ext>
            </a:extLst>
          </p:cNvPr>
          <p:cNvSpPr txBox="1"/>
          <p:nvPr/>
        </p:nvSpPr>
        <p:spPr>
          <a:xfrm>
            <a:off x="8775031" y="1077246"/>
            <a:ext cx="2037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Stabilizator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tranzistoare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2525E5-12DC-4732-B633-1586A29BA46D}"/>
              </a:ext>
            </a:extLst>
          </p:cNvPr>
          <p:cNvSpPr txBox="1"/>
          <p:nvPr/>
        </p:nvSpPr>
        <p:spPr>
          <a:xfrm>
            <a:off x="8622633" y="3176337"/>
            <a:ext cx="2342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Stabilizator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 IC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39AD57-4F4E-4007-853B-20E9A208B1BD}"/>
              </a:ext>
            </a:extLst>
          </p:cNvPr>
          <p:cNvSpPr txBox="1"/>
          <p:nvPr/>
        </p:nvSpPr>
        <p:spPr>
          <a:xfrm>
            <a:off x="8622633" y="5369472"/>
            <a:ext cx="2189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Buck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052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1C26593-9A51-48FE-9FA2-A9052E57F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12192000" cy="68584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5">
            <a:extLst>
              <a:ext uri="{FF2B5EF4-FFF2-40B4-BE49-F238E27FC236}">
                <a16:creationId xmlns:a16="http://schemas.microsoft.com/office/drawing/2014/main" id="{B9D473B1-934D-4F2D-AC4B-5BFB4BAC5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42603" cy="6858000"/>
          </a:xfrm>
          <a:custGeom>
            <a:avLst/>
            <a:gdLst>
              <a:gd name="connsiteX0" fmla="*/ 0 w 9742603"/>
              <a:gd name="connsiteY0" fmla="*/ 0 h 6858000"/>
              <a:gd name="connsiteX1" fmla="*/ 152400 w 9742603"/>
              <a:gd name="connsiteY1" fmla="*/ 0 h 6858000"/>
              <a:gd name="connsiteX2" fmla="*/ 6566449 w 9742603"/>
              <a:gd name="connsiteY2" fmla="*/ 0 h 6858000"/>
              <a:gd name="connsiteX3" fmla="*/ 9742603 w 9742603"/>
              <a:gd name="connsiteY3" fmla="*/ 6858000 h 6858000"/>
              <a:gd name="connsiteX4" fmla="*/ 152400 w 9742603"/>
              <a:gd name="connsiteY4" fmla="*/ 6858000 h 6858000"/>
              <a:gd name="connsiteX5" fmla="*/ 0 w 974260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42603" h="6858000">
                <a:moveTo>
                  <a:pt x="0" y="0"/>
                </a:moveTo>
                <a:lnTo>
                  <a:pt x="152400" y="0"/>
                </a:lnTo>
                <a:lnTo>
                  <a:pt x="6566449" y="0"/>
                </a:lnTo>
                <a:lnTo>
                  <a:pt x="9742603" y="6858000"/>
                </a:lnTo>
                <a:lnTo>
                  <a:pt x="152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CDE3C03E-D949-4F50-AAFA-3278B22121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380336" cy="6858000"/>
          </a:xfrm>
          <a:custGeom>
            <a:avLst/>
            <a:gdLst>
              <a:gd name="connsiteX0" fmla="*/ 0 w 9380336"/>
              <a:gd name="connsiteY0" fmla="*/ 0 h 6858000"/>
              <a:gd name="connsiteX1" fmla="*/ 6204182 w 9380336"/>
              <a:gd name="connsiteY1" fmla="*/ 0 h 6858000"/>
              <a:gd name="connsiteX2" fmla="*/ 9380336 w 9380336"/>
              <a:gd name="connsiteY2" fmla="*/ 6858000 h 6858000"/>
              <a:gd name="connsiteX3" fmla="*/ 0 w 93803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0336" h="6858000">
                <a:moveTo>
                  <a:pt x="0" y="0"/>
                </a:moveTo>
                <a:lnTo>
                  <a:pt x="6204182" y="0"/>
                </a:lnTo>
                <a:lnTo>
                  <a:pt x="938033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479BFB-E6AF-4245-B32C-130B30315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91125" cy="1325563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Cerinte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proiect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8B5530-A474-4A34-A250-204D859FF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856" y="393369"/>
            <a:ext cx="4336412" cy="124471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FDD83-E0E9-435A-B492-0281B8284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5707565" cy="4155713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 se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proiecteze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redresor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punte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cu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filtru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capacitiv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care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indeplineasca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următoarele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condiții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Vin = 230VAC</a:t>
            </a:r>
          </a:p>
          <a:p>
            <a:pPr marL="742950" marR="0" lvl="1" indent="-28575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Vout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18VDC</a:t>
            </a:r>
          </a:p>
          <a:p>
            <a:pPr marL="742950" marR="0" lvl="1" indent="-28575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Iout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1A</a:t>
            </a:r>
          </a:p>
          <a:p>
            <a:pPr marL="742950" marR="0" lvl="1" indent="-28575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Riplul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tensiunii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iesire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500mV</a:t>
            </a:r>
          </a:p>
          <a:p>
            <a:pPr marL="742950" marR="0" lvl="1" indent="-28575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Randament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min 70%</a:t>
            </a:r>
          </a:p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BD224E-E276-44A8-AC3E-45F24F122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3834" y="2013959"/>
            <a:ext cx="3508448" cy="11012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973C69-0A6F-4B4E-820E-43CD7EF39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3392" y="3579483"/>
            <a:ext cx="2936876" cy="1067955"/>
          </a:xfrm>
          <a:prstGeom prst="rect">
            <a:avLst/>
          </a:prstGeom>
        </p:spPr>
      </p:pic>
      <p:pic>
        <p:nvPicPr>
          <p:cNvPr id="4" name="Picture 3" descr="untitled">
            <a:extLst>
              <a:ext uri="{FF2B5EF4-FFF2-40B4-BE49-F238E27FC236}">
                <a16:creationId xmlns:a16="http://schemas.microsoft.com/office/drawing/2014/main" id="{FD57AF1D-6AF6-4ABA-B9A9-4CDDF1374C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99623" y="4647438"/>
            <a:ext cx="4641231" cy="20295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498339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56B837-4EE2-489B-A70F-D18E6EEAB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640080"/>
            <a:ext cx="3683637" cy="5257800"/>
          </a:xfrm>
        </p:spPr>
        <p:txBody>
          <a:bodyPr>
            <a:normAutofit/>
          </a:bodyPr>
          <a:lstStyle/>
          <a:p>
            <a:r>
              <a:rPr lang="en-US" sz="4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 </a:t>
            </a:r>
            <a:r>
              <a:rPr lang="en-US" sz="4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Ltspice</a:t>
            </a:r>
            <a:br>
              <a:rPr lang="en-US" sz="4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Bobina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folosita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SC30R12KT</a:t>
            </a:r>
            <a:br>
              <a:rPr lang="en-US" sz="200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(130m)</a:t>
            </a:r>
            <a:br>
              <a:rPr lang="en-US" sz="200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Dioda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folosita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D1n4001rl (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curentul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mediu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1A/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Tensiune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inversa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maxima 50V)</a:t>
            </a:r>
            <a:endParaRPr lang="en-US" sz="4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54C107B-0881-4F0A-80D6-B9792FA82D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90516" y="204501"/>
            <a:ext cx="7044810" cy="3163304"/>
          </a:xfrm>
          <a:prstGeom prst="rect">
            <a:avLst/>
          </a:prstGeom>
        </p:spPr>
      </p:pic>
      <p:pic>
        <p:nvPicPr>
          <p:cNvPr id="9" name="Picture 8" descr="R s equals fraction numerator V o u t over denominator I o u t end fraction equals 18&#10;gamma equals fraction numerator fraction numerator increment U s over denominator 2 end fraction over denominator V o u t end fraction equals 0.014&#10;C equals fraction numerator p i over denominator 2 w R s gamma end fraction equals 20 m F&#10;I d equals I o u t square root of p i w C R s end root equals 18.8 A" title="{&quot;mathml&quot;:&quot;&lt;math style=\&quot;font-family:stix;font-size:16px;\&quot; xmlns=\&quot;http://www.w3.org/1998/Math/MathML\&quot;&gt;&lt;mstyle mathsize=\&quot;16px\&quot;&gt;&lt;mi&gt;R&lt;/mi&gt;&lt;mi&gt;s&lt;/mi&gt;&lt;mo&gt;=&lt;/mo&gt;&lt;mfrac&gt;&lt;mrow&gt;&lt;mi&gt;V&lt;/mi&gt;&lt;mi&gt;o&lt;/mi&gt;&lt;mi&gt;u&lt;/mi&gt;&lt;mi&gt;t&lt;/mi&gt;&lt;/mrow&gt;&lt;mrow&gt;&lt;mi&gt;I&lt;/mi&gt;&lt;mi&gt;o&lt;/mi&gt;&lt;mi&gt;u&lt;/mi&gt;&lt;mi&gt;t&lt;/mi&gt;&lt;/mrow&gt;&lt;/mfrac&gt;&lt;mo&gt;=&lt;/mo&gt;&lt;mn&gt;18&lt;/mn&gt;&lt;mspace linebreak=\&quot;newline\&quot;/&gt;&lt;mi&gt;&amp;#x3B3;&lt;/mi&gt;&lt;mo&gt;=&lt;/mo&gt;&lt;mfrac&gt;&lt;mstyle displaystyle=\&quot;true\&quot;&gt;&lt;mfrac&gt;&lt;mrow&gt;&lt;mo&gt;&amp;#x2206;&lt;/mo&gt;&lt;mi&gt;U&lt;/mi&gt;&lt;mi&gt;s&lt;/mi&gt;&lt;/mrow&gt;&lt;mn&gt;2&lt;/mn&gt;&lt;/mfrac&gt;&lt;/mstyle&gt;&lt;mrow&gt;&lt;mi&gt;V&lt;/mi&gt;&lt;mi&gt;o&lt;/mi&gt;&lt;mi&gt;u&lt;/mi&gt;&lt;mi&gt;t&lt;/mi&gt;&lt;/mrow&gt;&lt;/mfrac&gt;&lt;mo&gt;=&lt;/mo&gt;&lt;mn&gt;0&lt;/mn&gt;&lt;mo&gt;.&lt;/mo&gt;&lt;mn&gt;014&lt;/mn&gt;&lt;mspace linebreak=\&quot;newline\&quot;/&gt;&lt;mi&gt;C&lt;/mi&gt;&lt;mo&gt;=&lt;/mo&gt;&lt;mfrac&gt;&lt;mrow&gt;&lt;mi&gt;p&lt;/mi&gt;&lt;mi&gt;i&lt;/mi&gt;&lt;/mrow&gt;&lt;mrow&gt;&lt;mn&gt;2&lt;/mn&gt;&lt;mi&gt;w&lt;/mi&gt;&lt;mi&gt;R&lt;/mi&gt;&lt;mi&gt;s&lt;/mi&gt;&lt;mi&gt;&amp;#x3B3;&lt;/mi&gt;&lt;/mrow&gt;&lt;/mfrac&gt;&lt;mo&gt;=&lt;/mo&gt;&lt;mn&gt;20&lt;/mn&gt;&lt;mi&gt;m&lt;/mi&gt;&lt;mi&gt;F&lt;/mi&gt;&lt;mspace linebreak=\&quot;newline\&quot;/&gt;&lt;mi&gt;I&lt;/mi&gt;&lt;mi&gt;d&lt;/mi&gt;&lt;mo&gt;=&lt;/mo&gt;&lt;mi&gt;I&lt;/mi&gt;&lt;mi&gt;o&lt;/mi&gt;&lt;mi&gt;u&lt;/mi&gt;&lt;mi&gt;t&lt;/mi&gt;&lt;msqrt&gt;&lt;mi&gt;p&lt;/mi&gt;&lt;mi&gt;i&lt;/mi&gt;&lt;mi&gt;w&lt;/mi&gt;&lt;mi&gt;C&lt;/mi&gt;&lt;mi&gt;R&lt;/mi&gt;&lt;mi&gt;s&lt;/mi&gt;&lt;/msqrt&gt;&lt;mo&gt;=&lt;/mo&gt;&lt;mn&gt;18&lt;/mn&gt;&lt;mo&gt;.&lt;/mo&gt;&lt;mn&gt;8&lt;/mn&gt;&lt;mi&gt;A&lt;/mi&gt;&lt;/mstyle&gt;&lt;/math&gt;&quot;}">
            <a:extLst>
              <a:ext uri="{FF2B5EF4-FFF2-40B4-BE49-F238E27FC236}">
                <a16:creationId xmlns:a16="http://schemas.microsoft.com/office/drawing/2014/main" id="{8B6467AA-CB8E-4B25-AC0F-7D92F4AA21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457" y="3647132"/>
            <a:ext cx="2191385" cy="2333625"/>
          </a:xfrm>
          <a:prstGeom prst="rect">
            <a:avLst/>
          </a:prstGeom>
        </p:spPr>
      </p:pic>
      <p:pic>
        <p:nvPicPr>
          <p:cNvPr id="11" name="Picture 10" descr="V i n 2 equals V o u t plus 2 V d&#10;V p r i m a r equals fraction numerator V i n over denominator V i n 2 end fraction equals 11.97 V&#10;L 1 times L 2 equals V p r i m a r times V 2 squared" title="{&quot;mathml&quot;:&quot;&lt;math style=\&quot;font-family:stix;font-size:16px;\&quot; xmlns=\&quot;http://www.w3.org/1998/Math/MathML\&quot;&gt;&lt;mstyle mathsize=\&quot;16px\&quot;&gt;&lt;mi&gt;V&lt;/mi&gt;&lt;mi&gt;i&lt;/mi&gt;&lt;mi&gt;n&lt;/mi&gt;&lt;mn&gt;2&lt;/mn&gt;&lt;mo&gt;=&lt;/mo&gt;&lt;mi&gt;V&lt;/mi&gt;&lt;mi&gt;o&lt;/mi&gt;&lt;mi&gt;u&lt;/mi&gt;&lt;mi&gt;t&lt;/mi&gt;&lt;mo&gt;+&lt;/mo&gt;&lt;mn&gt;2&lt;/mn&gt;&lt;mi&gt;V&lt;/mi&gt;&lt;mi&gt;d&lt;/mi&gt;&lt;mspace linebreak=\&quot;newline\&quot;/&gt;&lt;mi&gt;V&lt;/mi&gt;&lt;mi&gt;p&lt;/mi&gt;&lt;mi&gt;r&lt;/mi&gt;&lt;mi&gt;i&lt;/mi&gt;&lt;mi&gt;m&lt;/mi&gt;&lt;mi&gt;a&lt;/mi&gt;&lt;mi&gt;r&lt;/mi&gt;&lt;mo&gt;=&lt;/mo&gt;&lt;mfrac&gt;&lt;mrow&gt;&lt;mi&gt;V&lt;/mi&gt;&lt;mi&gt;i&lt;/mi&gt;&lt;mi&gt;n&lt;/mi&gt;&lt;/mrow&gt;&lt;mrow&gt;&lt;mi&gt;V&lt;/mi&gt;&lt;mi&gt;i&lt;/mi&gt;&lt;mi&gt;n&lt;/mi&gt;&lt;mn&gt;2&lt;/mn&gt;&lt;/mrow&gt;&lt;/mfrac&gt;&lt;mo&gt;=&lt;/mo&gt;&lt;mn&gt;11&lt;/mn&gt;&lt;mo&gt;.&lt;/mo&gt;&lt;mn&gt;97&lt;/mn&gt;&lt;mi&gt;V&lt;/mi&gt;&lt;mspace linebreak=\&quot;newline\&quot;/&gt;&lt;mi&gt;L&lt;/mi&gt;&lt;mn&gt;1&lt;/mn&gt;&lt;mo&gt;&amp;#xB7;&lt;/mo&gt;&lt;mi&gt;L&lt;/mi&gt;&lt;mn&gt;2&lt;/mn&gt;&lt;mo&gt;=&lt;/mo&gt;&lt;mi&gt;V&lt;/mi&gt;&lt;mi&gt;p&lt;/mi&gt;&lt;mi&gt;r&lt;/mi&gt;&lt;mi&gt;i&lt;/mi&gt;&lt;mi&gt;m&lt;/mi&gt;&lt;mi&gt;a&lt;/mi&gt;&lt;mi&gt;r&lt;/mi&gt;&lt;mo&gt;&amp;#xB7;&lt;/mo&gt;&lt;mi&gt;V&lt;/mi&gt;&lt;msup&gt;&lt;mn&gt;2&lt;/mn&gt;&lt;mn&gt;2&lt;/mn&gt;&lt;/msup&gt;&lt;/mstyle&gt;&lt;/math&gt;&quot;}">
            <a:extLst>
              <a:ext uri="{FF2B5EF4-FFF2-40B4-BE49-F238E27FC236}">
                <a16:creationId xmlns:a16="http://schemas.microsoft.com/office/drawing/2014/main" id="{64F3EE07-AF8E-426C-8276-44952CC78AA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138" y="4554855"/>
            <a:ext cx="253619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275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AADD2-0A33-479D-8EF6-0C21CA15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Rezultate</a:t>
            </a:r>
            <a:r>
              <a:rPr lang="en-US" sz="4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experimentale</a:t>
            </a:r>
            <a:br>
              <a:rPr lang="en-US" sz="41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Vout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=17,5V</a:t>
            </a:r>
            <a:b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Iout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=0.9A</a:t>
            </a:r>
            <a:b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Ripple=374m</a:t>
            </a:r>
            <a:b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DE40652-506D-4B2C-B967-6196FD373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2766" y="640080"/>
            <a:ext cx="6024562" cy="13771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5A6520-A7D7-4DB5-AB64-26DE35050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247" y="2748915"/>
            <a:ext cx="5943600" cy="13601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330C1D-B545-4471-A3D5-81FB7883A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5347" y="4540567"/>
            <a:ext cx="28194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458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2D9C67-E18D-4343-9046-4C371E4C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Bibliografie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5984C-E4B7-4F31-A718-E362D1E6F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pPr marL="0" marR="0" indent="457200">
              <a:spcBef>
                <a:spcPts val="0"/>
              </a:spcBef>
              <a:spcAft>
                <a:spcPts val="800"/>
              </a:spcAft>
            </a:pPr>
            <a:r>
              <a:rPr lang="en-US" sz="20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https://ro.mouser.com/datasheet/2/418/4/NG_DS_1773282_D-725007.pdf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>
              <a:spcBef>
                <a:spcPts val="0"/>
              </a:spcBef>
              <a:spcAft>
                <a:spcPts val="800"/>
              </a:spcAft>
            </a:pPr>
            <a:r>
              <a:rPr lang="en-US" sz="20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https://ro.mouser.com/ProductDetail/TE-Connectivity-Holsworthy/SC30R12KT?qs=ip69W3eHERUfifiaUaDU1A%3D%3D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>
              <a:spcBef>
                <a:spcPts val="0"/>
              </a:spcBef>
              <a:spcAft>
                <a:spcPts val="800"/>
              </a:spcAft>
            </a:pPr>
            <a:r>
              <a:rPr lang="en-US" sz="20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https://eu.mouser.com/ProductDetail/onsemi/1N4001?qs=y2kkmE52mdO9hE9WqLHrvA%3D%3D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https://pdf1.alldatasheet.com/datasheet-pdf/view/14618/PANJIT/1N4001.html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6914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</TotalTime>
  <Words>184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Redresor/Transformator</vt:lpstr>
      <vt:lpstr>Schema bloc</vt:lpstr>
      <vt:lpstr>Cerinte proiect</vt:lpstr>
      <vt:lpstr>Schema Ltspice   Bobina folosita este SC30R12KT (130m)  Dioda folosita este D1n4001rl (curentul mediu 1A/ Tensiune inversa maxima 50V)</vt:lpstr>
      <vt:lpstr>Rezultate experimentale  Vout=17,5V Iout=0.9A Ripple=374m </vt:lpstr>
      <vt:lpstr>Bibliografie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Redresor</dc:title>
  <dc:creator>Rafael Marian Vanca</dc:creator>
  <cp:lastModifiedBy>Rafael Marian Vanca</cp:lastModifiedBy>
  <cp:revision>5</cp:revision>
  <dcterms:created xsi:type="dcterms:W3CDTF">2022-10-23T20:08:41Z</dcterms:created>
  <dcterms:modified xsi:type="dcterms:W3CDTF">2022-10-24T15:46:25Z</dcterms:modified>
</cp:coreProperties>
</file>