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F711-C522-4C59-A25C-DF8ED69E4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522F-98F8-438C-B4D7-601CCCA1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C639-332A-476D-A024-66C7C30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33F0-2377-4FAF-B969-8AAF6E1A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8181-3011-4C29-89AE-7F8C1A6F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7BA3-32C9-4390-BAD6-5E07B081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AD194-46AC-4530-BBB7-3F4DAFAB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388E-3624-40F6-BB38-68830649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AC8D-57B1-48BA-A0BD-82ED4D8E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224E-9134-4167-ACB4-B58C8E9C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BFE4F-A906-4AAC-9C28-A9EF340EF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584C-83C3-45FE-9836-01318928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AFA2-C681-40FD-8014-32B699EF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9A2E-ED10-44DC-BCBC-8C8BA1D5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BB44-3F4E-4D41-927C-69FDAFF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3BD3-9F6B-4374-8C1C-67AD437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4A7D-9437-4069-9825-35E31B98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85CD-9867-447D-9CB2-1430FE8B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0DC1-480C-4EE4-8CC2-8C8C3935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0A9A-F25B-47C0-B079-C4D40E51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BEFE-8A67-46AA-B1DF-B553E64B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F2D8-0622-49BA-A185-326EF55D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649F8-FFFC-4C58-8500-343D5A1F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00BB-0E4A-459D-A468-D2F8B12D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42FC-D130-48FD-AD7D-73A7029D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F82-7E52-477E-8A08-6F13914E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0411-06CB-4739-B6D1-ED6ACE69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AE8D9-424C-4231-B6B9-857DCEE0F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442F-EE96-4E4B-B7BB-D85E7878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92E68-4B26-4027-A549-54F4D80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3E29-AD7E-498F-9E8B-E51DECDF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655A-DAEE-480C-BD69-EE37758B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1136E-20FF-472B-A9C7-D030CB6A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FD5B-819C-4A66-9A84-AA547C1EE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DD192-2AED-42D3-9D71-600CDD7D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A0D5C-B291-4EAE-9DBC-3A1E563B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2E294-C302-4779-9170-62CC9E48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AD604-44B9-45F7-9F9E-79D9BFB3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A45FF-A99B-4A8C-9B8D-6620A99D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6015-DEA5-410F-B3C6-C24C5C99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14418-901B-4D07-887E-34DB8CB9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FF4A0-75AD-410F-8677-B96C9F84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0B27C-8B68-4C47-8C8F-59C27B21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DDCFD-477B-4DE7-90B0-17AF6B61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01E1B-509E-4E28-B8EC-3A50953A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0569-83DF-46F9-82A6-F8F5C72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5F72-B6FA-4A68-B36D-8B05F42F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DAD3-F8FD-4D0B-A279-7BA407BC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6E632-4BFB-439B-B0B4-53165D75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74D9F-245D-48C2-AD89-9D8879C9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C7D31-0FC5-4C98-9C54-138F8FD7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50BF-D4CA-47FD-9296-68E7985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B9B5-1F9D-4B00-8E65-AFB65A37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1B984-AADE-4567-9E88-F5FE4083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32A65-1B4D-47C7-BD6A-2EE41335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A66E-932E-44C5-ADF0-C32C0A6E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CDA0F-6F0C-48C8-9999-923A418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5B27-3992-4ED4-9D9E-C34A8158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99E54-64D7-446D-91AA-D7DD0C85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6BCB-79F1-4C9B-B8B6-09D7A2F6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FC6C-B1A8-4E5E-8A36-6B50333C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276-39DA-4BD3-8A57-D059E450090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8BED-3398-43DF-B764-A52888E95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F3DF-AE0C-435F-8992-947F63830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A489-EB2D-4F7B-92B0-C3E83D2CC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Tensiune_electric%C4%83" TargetMode="External"/><Relationship Id="rId2" Type="http://schemas.openxmlformats.org/officeDocument/2006/relationships/hyperlink" Target="https://ro.wikipedia.org/wiki/Electronic%C4%8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4F8D-0541-43D6-AB13-084EDA9CE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Stabilizator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CF9C4-4BBA-4773-BF6D-54994030C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/</a:t>
            </a:r>
            <a:r>
              <a:rPr lang="en-US" dirty="0" err="1"/>
              <a:t>Prenume</a:t>
            </a:r>
            <a:r>
              <a:rPr lang="en-US" dirty="0"/>
              <a:t>: Vanca Rafael Marian</a:t>
            </a:r>
          </a:p>
          <a:p>
            <a:r>
              <a:rPr lang="en-US" dirty="0"/>
              <a:t>Grupa:2142</a:t>
            </a:r>
          </a:p>
        </p:txBody>
      </p:sp>
    </p:spTree>
    <p:extLst>
      <p:ext uri="{BB962C8B-B14F-4D97-AF65-F5344CB8AC3E}">
        <p14:creationId xmlns:p14="http://schemas.microsoft.com/office/powerpoint/2010/main" val="28852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73A0-9107-465F-88C5-B1537970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 err="1"/>
              <a:t>Definitie</a:t>
            </a:r>
            <a:r>
              <a:rPr lang="en-US" dirty="0"/>
              <a:t> </a:t>
            </a:r>
            <a:r>
              <a:rPr lang="en-US" dirty="0" err="1"/>
              <a:t>stabilizator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4048-47DE-4D60-BBBB-ED302FFB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 </a:t>
            </a:r>
            <a:r>
              <a:rPr lang="en-US" sz="200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electronică</a:t>
            </a:r>
            <a:r>
              <a:rPr 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 stabilizator de tensiune liniar este un sistem stabilizat utilizat pentru a menține o </a:t>
            </a:r>
            <a:r>
              <a:rPr lang="en-US" sz="200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Tensiune electrică"/>
              </a:rPr>
              <a:t>tensiune</a:t>
            </a:r>
            <a:r>
              <a:rPr 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constantă.</a:t>
            </a:r>
            <a:endParaRPr lang="en-US" sz="20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37B92-B9F6-4A7E-84E2-6A1EC5586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88" y="2538523"/>
            <a:ext cx="5170711" cy="327320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07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6BE2-D839-4ECF-968F-9E79E92B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Cerinte</a:t>
            </a:r>
            <a:r>
              <a:rPr lang="en-US" dirty="0"/>
              <a:t> </a:t>
            </a:r>
            <a:r>
              <a:rPr lang="en-US" dirty="0" err="1"/>
              <a:t>proiectare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AB52-5D72-4570-9077-A12B50A6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=17.5V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=18V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=12V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=0.5A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=150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=0.4ohm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1826-B1D6-47A3-8D50-BD3F9AE8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efectuate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59A9-79BA-4347-ACE3-8A3CFDAE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6705" cy="5032375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Calcule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Curent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Beta = 1000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 = 0.5A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=Io/(Beta+1) = 4.99*10^-4A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Beta*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0.49A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current de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=5mA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Iz+Ib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=5mA+0.49mA = 5.49mA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Ube=0.7V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=12V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Vbe+Vout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=12.7V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5CF8-112D-49D9-8DCA-2B5A49A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5EE7-B2C4-4A98-9250-D8C7F4C8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Termica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Ro=0.4Ohm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Ut=Ro/Io=0.8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rezistenta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Vin.minim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=17.5V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Vin.maxim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=18V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Vmin-Vz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=(17.5-12.7)/5.49mA = 872Ohm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Vimax-Vz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=(18-12.7)/5.49mA=963Ohm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Coeficientul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stabilitate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Rz=7Ohm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/Rz=124.5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/Rz=137.5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3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9449C-21AB-4512-BAD5-B91577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Alegerea tranzistorului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1BFFE-3DA7-444C-9887-1CE1BFCFFC02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Am ales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tranzistoare</a:t>
            </a:r>
            <a:r>
              <a:rPr lang="en-US" sz="2000" dirty="0"/>
              <a:t> </a:t>
            </a:r>
            <a:r>
              <a:rPr lang="en-US" sz="2000" dirty="0" err="1"/>
              <a:t>datorita</a:t>
            </a:r>
            <a:r>
              <a:rPr lang="en-US" sz="2000" dirty="0"/>
              <a:t> </a:t>
            </a:r>
            <a:r>
              <a:rPr lang="en-US" sz="2000" dirty="0" err="1"/>
              <a:t>curentului</a:t>
            </a:r>
            <a:r>
              <a:rPr lang="en-US" sz="2000" dirty="0"/>
              <a:t> </a:t>
            </a:r>
            <a:r>
              <a:rPr lang="en-US" sz="2000" dirty="0" err="1"/>
              <a:t>Ic</a:t>
            </a:r>
            <a:r>
              <a:rPr lang="en-US" sz="2000" dirty="0"/>
              <a:t> de 0.5 </a:t>
            </a:r>
            <a:r>
              <a:rPr lang="en-US" sz="2000" dirty="0" err="1"/>
              <a:t>si</a:t>
            </a:r>
            <a:r>
              <a:rPr lang="en-US" sz="2000" dirty="0"/>
              <a:t> Beta = 1000</a:t>
            </a:r>
          </a:p>
        </p:txBody>
      </p:sp>
      <p:pic>
        <p:nvPicPr>
          <p:cNvPr id="7" name="Picture 6" descr="DC Components BC817-25 Transistor NPN SOT23 | Rapid Online">
            <a:extLst>
              <a:ext uri="{FF2B5EF4-FFF2-40B4-BE49-F238E27FC236}">
                <a16:creationId xmlns:a16="http://schemas.microsoft.com/office/drawing/2014/main" id="{71B393DF-2047-4068-8A21-2091D1B6A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217" y="2421924"/>
            <a:ext cx="3711146" cy="3711146"/>
          </a:xfrm>
          <a:prstGeom prst="rect">
            <a:avLst/>
          </a:prstGeom>
          <a:noFill/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3EFE8-F47B-4B1F-82FC-B07186297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189458"/>
              </p:ext>
            </p:extLst>
          </p:nvPr>
        </p:nvGraphicFramePr>
        <p:xfrm>
          <a:off x="6198394" y="3021182"/>
          <a:ext cx="5167186" cy="251263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180119">
                  <a:extLst>
                    <a:ext uri="{9D8B030D-6E8A-4147-A177-3AD203B41FA5}">
                      <a16:colId xmlns:a16="http://schemas.microsoft.com/office/drawing/2014/main" val="1238107862"/>
                    </a:ext>
                  </a:extLst>
                </a:gridCol>
                <a:gridCol w="1341471">
                  <a:extLst>
                    <a:ext uri="{9D8B030D-6E8A-4147-A177-3AD203B41FA5}">
                      <a16:colId xmlns:a16="http://schemas.microsoft.com/office/drawing/2014/main" val="3775785078"/>
                    </a:ext>
                  </a:extLst>
                </a:gridCol>
                <a:gridCol w="1645596">
                  <a:extLst>
                    <a:ext uri="{9D8B030D-6E8A-4147-A177-3AD203B41FA5}">
                      <a16:colId xmlns:a16="http://schemas.microsoft.com/office/drawing/2014/main" val="815716465"/>
                    </a:ext>
                  </a:extLst>
                </a:gridCol>
              </a:tblGrid>
              <a:tr h="837544">
                <a:tc>
                  <a:txBody>
                    <a:bodyPr/>
                    <a:lstStyle/>
                    <a:p>
                      <a:r>
                        <a:rPr lang="en-US" sz="2700" b="0" cap="none" spc="0" err="1">
                          <a:solidFill>
                            <a:schemeClr val="bg1"/>
                          </a:solidFill>
                        </a:rPr>
                        <a:t>Tranzistor</a:t>
                      </a:r>
                      <a:endParaRPr lang="en-US" sz="27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30029" marR="176946" marT="176946" marB="176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 err="1">
                          <a:solidFill>
                            <a:schemeClr val="bg1"/>
                          </a:solidFill>
                        </a:rPr>
                        <a:t>Ic</a:t>
                      </a:r>
                      <a:endParaRPr lang="en-US" sz="27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30029" marR="176946" marT="176946" marB="1769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 err="1">
                          <a:solidFill>
                            <a:schemeClr val="bg1"/>
                          </a:solidFill>
                        </a:rPr>
                        <a:t>Pret</a:t>
                      </a:r>
                      <a:endParaRPr lang="en-US" sz="27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30029" marR="176946" marT="176946" marB="1769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79673"/>
                  </a:ext>
                </a:extLst>
              </a:tr>
              <a:tr h="83754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BCX19</a:t>
                      </a:r>
                    </a:p>
                  </a:txBody>
                  <a:tcPr marL="230029" marR="176946" marT="176946" marB="176946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0.5A</a:t>
                      </a:r>
                    </a:p>
                  </a:txBody>
                  <a:tcPr marL="230029" marR="176946" marT="176946" marB="17694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8.10lei</a:t>
                      </a:r>
                    </a:p>
                  </a:txBody>
                  <a:tcPr marL="230029" marR="176946" marT="176946" marB="17694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71282"/>
                  </a:ext>
                </a:extLst>
              </a:tr>
              <a:tr h="837544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BC817-25</a:t>
                      </a:r>
                    </a:p>
                  </a:txBody>
                  <a:tcPr marL="230029" marR="176946" marT="176946" marB="17694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0.5A</a:t>
                      </a:r>
                    </a:p>
                  </a:txBody>
                  <a:tcPr marL="230029" marR="176946" marT="176946" marB="17694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5lei</a:t>
                      </a:r>
                    </a:p>
                  </a:txBody>
                  <a:tcPr marL="230029" marR="176946" marT="176946" marB="17694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0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1FDC8-9857-4211-B89C-CA8C263B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Alegerea diodei Zener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FB37D-9C39-477B-B239-23EA03E2B01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Am ales diode 1SMB5929B datorita curentul de 5mA si a pretului scazut.</a:t>
            </a:r>
          </a:p>
        </p:txBody>
      </p:sp>
      <p:pic>
        <p:nvPicPr>
          <p:cNvPr id="7" name="Picture 6" descr="50PCS 1SMB5926B 1SMB5927B 1SMB5928B 1SMB5929B 1SMB5930B 1SMB5931B 1SMB5932B  1SMB5933B DO 214AA(SMB) Patch Zener Diode|Diodes| - AliExpress">
            <a:extLst>
              <a:ext uri="{FF2B5EF4-FFF2-40B4-BE49-F238E27FC236}">
                <a16:creationId xmlns:a16="http://schemas.microsoft.com/office/drawing/2014/main" id="{3784E8DE-C25A-4493-BAF8-13DACF0A8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217" y="2421924"/>
            <a:ext cx="3711146" cy="3711146"/>
          </a:xfrm>
          <a:prstGeom prst="rect">
            <a:avLst/>
          </a:prstGeom>
          <a:noFill/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AB2AB-5FB1-4BF1-B29B-A8B48B7EB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91616"/>
              </p:ext>
            </p:extLst>
          </p:nvPr>
        </p:nvGraphicFramePr>
        <p:xfrm>
          <a:off x="6198394" y="3658074"/>
          <a:ext cx="5167187" cy="123884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  <a:tableStyleId>{5C22544A-7EE6-4342-B048-85BDC9FD1C3A}</a:tableStyleId>
              </a:tblPr>
              <a:tblGrid>
                <a:gridCol w="1431647">
                  <a:extLst>
                    <a:ext uri="{9D8B030D-6E8A-4147-A177-3AD203B41FA5}">
                      <a16:colId xmlns:a16="http://schemas.microsoft.com/office/drawing/2014/main" val="1050773479"/>
                    </a:ext>
                  </a:extLst>
                </a:gridCol>
                <a:gridCol w="781974">
                  <a:extLst>
                    <a:ext uri="{9D8B030D-6E8A-4147-A177-3AD203B41FA5}">
                      <a16:colId xmlns:a16="http://schemas.microsoft.com/office/drawing/2014/main" val="2772296802"/>
                    </a:ext>
                  </a:extLst>
                </a:gridCol>
                <a:gridCol w="781974">
                  <a:extLst>
                    <a:ext uri="{9D8B030D-6E8A-4147-A177-3AD203B41FA5}">
                      <a16:colId xmlns:a16="http://schemas.microsoft.com/office/drawing/2014/main" val="4139652379"/>
                    </a:ext>
                  </a:extLst>
                </a:gridCol>
                <a:gridCol w="1274186">
                  <a:extLst>
                    <a:ext uri="{9D8B030D-6E8A-4147-A177-3AD203B41FA5}">
                      <a16:colId xmlns:a16="http://schemas.microsoft.com/office/drawing/2014/main" val="2507614661"/>
                    </a:ext>
                  </a:extLst>
                </a:gridCol>
                <a:gridCol w="897406">
                  <a:extLst>
                    <a:ext uri="{9D8B030D-6E8A-4147-A177-3AD203B41FA5}">
                      <a16:colId xmlns:a16="http://schemas.microsoft.com/office/drawing/2014/main" val="2042406017"/>
                    </a:ext>
                  </a:extLst>
                </a:gridCol>
              </a:tblGrid>
              <a:tr h="460305">
                <a:tc>
                  <a:txBody>
                    <a:bodyPr/>
                    <a:lstStyle/>
                    <a:p>
                      <a:r>
                        <a:rPr lang="en-US" sz="1100" b="1" cap="all" spc="60" err="1">
                          <a:solidFill>
                            <a:schemeClr val="tx1"/>
                          </a:solidFill>
                        </a:rPr>
                        <a:t>Dioda</a:t>
                      </a:r>
                      <a:endParaRPr lang="en-US" sz="11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27862" marR="127862" marT="127862" marB="1278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all" spc="60" err="1">
                          <a:solidFill>
                            <a:schemeClr val="tx1"/>
                          </a:solidFill>
                        </a:rPr>
                        <a:t>Vz</a:t>
                      </a:r>
                      <a:endParaRPr lang="en-US" sz="11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27862" marR="127862" marT="127862" marB="1278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all" spc="60" err="1">
                          <a:solidFill>
                            <a:schemeClr val="tx1"/>
                          </a:solidFill>
                        </a:rPr>
                        <a:t>Iz</a:t>
                      </a:r>
                      <a:endParaRPr lang="en-US" sz="11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27862" marR="127862" marT="127862" marB="1278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all" spc="60" err="1">
                          <a:solidFill>
                            <a:schemeClr val="tx1"/>
                          </a:solidFill>
                        </a:rPr>
                        <a:t>Impedanta</a:t>
                      </a:r>
                      <a:endParaRPr lang="en-US" sz="11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27862" marR="127862" marT="127862" marB="1278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all" spc="60" err="1">
                          <a:solidFill>
                            <a:schemeClr val="tx1"/>
                          </a:solidFill>
                        </a:rPr>
                        <a:t>Pret</a:t>
                      </a:r>
                      <a:endParaRPr lang="en-US" sz="11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27862" marR="127862" marT="127862" marB="1278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620377"/>
                  </a:ext>
                </a:extLst>
              </a:tr>
              <a:tr h="38927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1SMB5929B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13V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5mA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7Ohm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1.7Ron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90781"/>
                  </a:ext>
                </a:extLst>
              </a:tr>
              <a:tr h="38927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PTZTE2513B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13.8V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20mA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7Ohm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1Ron</a:t>
                      </a:r>
                    </a:p>
                  </a:txBody>
                  <a:tcPr marL="85242" marR="85242" marT="42621" marB="85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8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1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6756D8A9-C06B-423A-9569-C206902F5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9350"/>
            <a:ext cx="7186613" cy="29035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324D38-9639-4AC7-BB9E-B86F73B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110038"/>
            <a:ext cx="7186613" cy="1592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DE214-09A1-4DAC-902B-1372DF0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Circuit LtSpice si Rezultate</a:t>
            </a:r>
          </a:p>
        </p:txBody>
      </p:sp>
    </p:spTree>
    <p:extLst>
      <p:ext uri="{BB962C8B-B14F-4D97-AF65-F5344CB8AC3E}">
        <p14:creationId xmlns:p14="http://schemas.microsoft.com/office/powerpoint/2010/main" val="206994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Stabilizator</vt:lpstr>
      <vt:lpstr>Definitie stabilizator</vt:lpstr>
      <vt:lpstr>Cerinte proiectare</vt:lpstr>
      <vt:lpstr>Calcule efectuate</vt:lpstr>
      <vt:lpstr>PowerPoint Presentation</vt:lpstr>
      <vt:lpstr>Alegerea tranzistorului</vt:lpstr>
      <vt:lpstr>Alegerea diodei Zener</vt:lpstr>
      <vt:lpstr>Circuit LtSpice si 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Stabilizator</dc:title>
  <dc:creator>Rafael Marian Vanca</dc:creator>
  <cp:lastModifiedBy>Rafael Marian Vanca</cp:lastModifiedBy>
  <cp:revision>3</cp:revision>
  <dcterms:created xsi:type="dcterms:W3CDTF">2022-11-06T21:06:06Z</dcterms:created>
  <dcterms:modified xsi:type="dcterms:W3CDTF">2022-11-06T22:14:05Z</dcterms:modified>
</cp:coreProperties>
</file>