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Medium" charset="1" panose="00000600000000000000"/>
      <p:regular r:id="rId14"/>
    </p:embeddedFont>
    <p:embeddedFont>
      <p:font typeface="HK Grotesk Medium Bold" charset="1" panose="00000700000000000000"/>
      <p:regular r:id="rId15"/>
    </p:embeddedFont>
    <p:embeddedFont>
      <p:font typeface="HK Grotesk Medium Italics" charset="1" panose="00000600000000000000"/>
      <p:regular r:id="rId16"/>
    </p:embeddedFont>
    <p:embeddedFont>
      <p:font typeface="HK Grotesk Medium Bold Italics" charset="1" panose="00000700000000000000"/>
      <p:regular r:id="rId17"/>
    </p:embeddedFont>
    <p:embeddedFont>
      <p:font typeface="Open Sans Light" charset="1" panose="020B0306030504020204"/>
      <p:regular r:id="rId18"/>
    </p:embeddedFont>
    <p:embeddedFont>
      <p:font typeface="Open Sans Light Bold" charset="1" panose="020B08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Light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967853" y="-269698"/>
            <a:ext cx="1320147" cy="10726946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0">
            <a:off x="-338123" y="9248775"/>
            <a:ext cx="17305975" cy="9525"/>
          </a:xfrm>
          <a:prstGeom prst="rect">
            <a:avLst/>
          </a:prstGeom>
          <a:solidFill>
            <a:srgbClr val="FFFFFF">
              <a:alpha val="19608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6967853" y="9248775"/>
            <a:ext cx="1320147" cy="9525"/>
          </a:xfrm>
          <a:prstGeom prst="rect">
            <a:avLst/>
          </a:prstGeom>
          <a:solidFill>
            <a:srgbClr val="202020">
              <a:alpha val="19608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7347818" y="9689294"/>
            <a:ext cx="560217" cy="196047"/>
            <a:chOff x="0" y="0"/>
            <a:chExt cx="1226641" cy="429260"/>
          </a:xfrm>
        </p:grpSpPr>
        <p:sp>
          <p:nvSpPr>
            <p:cNvPr name="Freeform 6" id="6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20202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68989" y="1028700"/>
            <a:ext cx="11811944" cy="3100942"/>
            <a:chOff x="0" y="0"/>
            <a:chExt cx="15749258" cy="413459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043956"/>
              <a:ext cx="15749258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 Medium"/>
                </a:rPr>
                <a:t>WebSockets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963610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200505"/>
              <a:ext cx="13180705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8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722861" y="7445894"/>
            <a:ext cx="5793059" cy="2103983"/>
            <a:chOff x="0" y="0"/>
            <a:chExt cx="7724079" cy="280531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507145"/>
              <a:ext cx="7724079" cy="1584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08"/>
                </a:lnSpc>
              </a:pPr>
              <a:r>
                <a:rPr lang="en-US" sz="3923">
                  <a:solidFill>
                    <a:srgbClr val="FFFFFF"/>
                  </a:solidFill>
                  <a:latin typeface="HK Grotesk Medium"/>
                </a:rPr>
                <a:t>Rafael Marinho</a:t>
              </a:r>
            </a:p>
            <a:p>
              <a:pPr algn="ctr">
                <a:lnSpc>
                  <a:spcPts val="4708"/>
                </a:lnSpc>
              </a:pPr>
              <a:r>
                <a:rPr lang="en-US" sz="3923">
                  <a:solidFill>
                    <a:srgbClr val="FFFFFF"/>
                  </a:solidFill>
                  <a:latin typeface="HK Grotesk Medium"/>
                </a:rPr>
                <a:t>Joseph Adrian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4725937" cy="262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47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351141"/>
              <a:ext cx="6464355" cy="454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83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218" y="1286655"/>
            <a:ext cx="16859082" cy="2071760"/>
            <a:chOff x="0" y="0"/>
            <a:chExt cx="22478776" cy="276234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1510342" cy="1927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1384"/>
                </a:lnSpc>
                <a:spcBef>
                  <a:spcPct val="0"/>
                </a:spcBef>
              </a:pPr>
              <a:r>
                <a:rPr lang="en-US" sz="9487">
                  <a:solidFill>
                    <a:srgbClr val="FFFFFF"/>
                  </a:solidFill>
                  <a:latin typeface="HK Grotesk Medium Bold"/>
                </a:rPr>
                <a:t>AJAX - Porque WebSocket?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37201"/>
              <a:ext cx="22478776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2340" y="3622039"/>
            <a:ext cx="16303320" cy="401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39"/>
              </a:lnSpc>
            </a:pPr>
          </a:p>
          <a:p>
            <a:pPr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Open Sans Light"/>
              </a:rPr>
              <a:t>Quando a solicitação-resposta tradicional é necessária, o Ajax pode ser utilizado, mas, quando há comunicação em tempo real envolvida e resultados rápidos são necessários, os web sockets tem melhor desempenho.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7" id="7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218" y="1294218"/>
            <a:ext cx="14170082" cy="2064197"/>
            <a:chOff x="0" y="0"/>
            <a:chExt cx="18893442" cy="275226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8079472" cy="191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1384"/>
                </a:lnSpc>
                <a:spcBef>
                  <a:spcPct val="0"/>
                </a:spcBef>
              </a:pPr>
              <a:r>
                <a:rPr lang="en-US" sz="9487">
                  <a:solidFill>
                    <a:srgbClr val="202020"/>
                  </a:solidFill>
                  <a:latin typeface="HK Grotesk Medium Bold"/>
                </a:rPr>
                <a:t>Server-sent Events(SSE)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27118"/>
              <a:ext cx="1889344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92616" y="3656462"/>
            <a:ext cx="16566684" cy="7159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53"/>
              </a:lnSpc>
            </a:pPr>
            <a:r>
              <a:rPr lang="en-US" sz="4538">
                <a:solidFill>
                  <a:srgbClr val="202020"/>
                </a:solidFill>
                <a:latin typeface="Open Sans Light"/>
              </a:rPr>
              <a:t>Mecanismo que permite que o servidor envie os dados de forma assíncrona para o cliente ass</a:t>
            </a:r>
            <a:r>
              <a:rPr lang="en-US" sz="4538">
                <a:solidFill>
                  <a:srgbClr val="202020"/>
                </a:solidFill>
                <a:latin typeface="Open Sans Light"/>
              </a:rPr>
              <a:t>im que a conexão cliente-servidor for estabelecida. </a:t>
            </a:r>
          </a:p>
          <a:p>
            <a:pPr>
              <a:lnSpc>
                <a:spcPts val="6353"/>
              </a:lnSpc>
            </a:pPr>
            <a:r>
              <a:rPr lang="en-US" sz="4538">
                <a:solidFill>
                  <a:srgbClr val="202020"/>
                </a:solidFill>
                <a:latin typeface="Open Sans Light"/>
              </a:rPr>
              <a:t>O servidor pode então decidir enviar dados sempre que uma nova parte dos dados estiver disponível. </a:t>
            </a:r>
          </a:p>
          <a:p>
            <a:pPr>
              <a:lnSpc>
                <a:spcPts val="6353"/>
              </a:lnSpc>
            </a:pPr>
            <a:r>
              <a:rPr lang="en-US" sz="4538">
                <a:solidFill>
                  <a:srgbClr val="202020"/>
                </a:solidFill>
                <a:latin typeface="Open Sans Light"/>
              </a:rPr>
              <a:t>Ele pode ser considerado um modelo de publicação-assinatura unilateral.</a:t>
            </a:r>
          </a:p>
          <a:p>
            <a:pPr algn="ctr">
              <a:lnSpc>
                <a:spcPts val="6353"/>
              </a:lnSpc>
            </a:pPr>
          </a:p>
          <a:p>
            <a:pPr algn="ctr">
              <a:lnSpc>
                <a:spcPts val="6353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-281974" y="9258300"/>
            <a:ext cx="19260397" cy="1166707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8" id="8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72215" y="-463092"/>
            <a:ext cx="11343569" cy="1164606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4" id="4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218" y="1286655"/>
            <a:ext cx="16859082" cy="2071760"/>
            <a:chOff x="0" y="0"/>
            <a:chExt cx="22478776" cy="276234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21510342" cy="1927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1384"/>
                </a:lnSpc>
                <a:spcBef>
                  <a:spcPct val="0"/>
                </a:spcBef>
              </a:pPr>
              <a:r>
                <a:rPr lang="en-US" sz="9487">
                  <a:solidFill>
                    <a:srgbClr val="FFFFFF"/>
                  </a:solidFill>
                  <a:latin typeface="HK Grotesk Medium Bold"/>
                </a:rPr>
                <a:t>SSE - Porque WebSocket?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37201"/>
              <a:ext cx="22478776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2340" y="4330059"/>
            <a:ext cx="16303320" cy="239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Open Sans Light"/>
              </a:rPr>
              <a:t>Quando necessita-se de uma comunicação bidirecional em tempo real, o WebSocket passa a ser a alternativa mais adequada.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7" id="7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218" y="1294218"/>
            <a:ext cx="14170082" cy="2064197"/>
            <a:chOff x="0" y="0"/>
            <a:chExt cx="18893442" cy="275226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8079472" cy="191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1384"/>
                </a:lnSpc>
                <a:spcBef>
                  <a:spcPct val="0"/>
                </a:spcBef>
              </a:pPr>
              <a:r>
                <a:rPr lang="en-US" sz="9487">
                  <a:solidFill>
                    <a:srgbClr val="202020"/>
                  </a:solidFill>
                  <a:latin typeface="HK Grotesk Medium Bold"/>
                </a:rPr>
                <a:t>Mão na massa!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27118"/>
              <a:ext cx="1889344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-281974" y="9258300"/>
            <a:ext cx="19260397" cy="1166707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7" id="7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827302" y="1028700"/>
            <a:ext cx="19942603" cy="9525"/>
          </a:xfrm>
          <a:prstGeom prst="rect">
            <a:avLst/>
          </a:prstGeom>
          <a:solidFill>
            <a:srgbClr val="202020">
              <a:alpha val="19608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486370" y="1038225"/>
            <a:ext cx="15102468" cy="2660391"/>
            <a:chOff x="0" y="0"/>
            <a:chExt cx="20136624" cy="354718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20136624" cy="1816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710"/>
                </a:lnSpc>
              </a:pPr>
              <a:r>
                <a:rPr lang="en-US" sz="8925">
                  <a:solidFill>
                    <a:srgbClr val="202020"/>
                  </a:solidFill>
                  <a:latin typeface="HK Grotesk Medium Bold"/>
                </a:rPr>
                <a:t>Apresentação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682276"/>
              <a:ext cx="20136624" cy="8649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66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-281974" y="9258300"/>
            <a:ext cx="19260397" cy="1166707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8" id="8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0" y="4200842"/>
            <a:ext cx="17808800" cy="239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202020"/>
                </a:solidFill>
                <a:latin typeface="Open Sans Light"/>
              </a:rPr>
              <a:t>O W</a:t>
            </a:r>
            <a:r>
              <a:rPr lang="en-US" sz="4599">
                <a:solidFill>
                  <a:srgbClr val="202020"/>
                </a:solidFill>
                <a:latin typeface="Open Sans Light"/>
              </a:rPr>
              <a:t>ebSocket é um protocolo de comunicação. É útil para abrir conexões persistentes de duas vias entre o cliente da web e o servidor.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775843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399">
                <a:solidFill>
                  <a:srgbClr val="FFFFFF"/>
                </a:solidFill>
                <a:latin typeface="HK Grotesk Medium Bold"/>
              </a:rPr>
              <a:t>Q</a:t>
            </a:r>
            <a:r>
              <a:rPr lang="en-US" sz="6400">
                <a:solidFill>
                  <a:srgbClr val="FFFFFF"/>
                </a:solidFill>
                <a:latin typeface="HK Grotesk Medium Bold"/>
              </a:rPr>
              <a:t>ual problema a tecnologia resolve?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36989" y="5057775"/>
            <a:ext cx="12814021" cy="239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Open Sans Light"/>
              </a:rPr>
              <a:t>No HTTP tradicional, a cada solicitação, o cliente abre uma nova conexão até que o servidor envie uma resposta.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5" id="5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8836" y="4324536"/>
            <a:ext cx="19165672" cy="9525"/>
          </a:xfrm>
          <a:prstGeom prst="rect">
            <a:avLst/>
          </a:prstGeom>
          <a:solidFill>
            <a:srgbClr val="202020">
              <a:alpha val="19608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9139238" y="4324536"/>
            <a:ext cx="9525" cy="4943289"/>
          </a:xfrm>
          <a:prstGeom prst="rect">
            <a:avLst/>
          </a:prstGeom>
          <a:solidFill>
            <a:srgbClr val="202020">
              <a:alpha val="19608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-281974" y="9258300"/>
            <a:ext cx="19260397" cy="1166707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6" id="6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5806146"/>
            <a:ext cx="7155354" cy="1791710"/>
            <a:chOff x="0" y="0"/>
            <a:chExt cx="9540472" cy="238894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9540472" cy="1139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2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66223"/>
              <a:ext cx="9540472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904875"/>
            <a:ext cx="1109452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202020"/>
                </a:solidFill>
                <a:latin typeface="HK Grotesk Medium"/>
              </a:rPr>
              <a:t>Como ela Resolve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3632418"/>
            <a:ext cx="13293179" cy="401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93133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202020"/>
                </a:solidFill>
                <a:latin typeface="Open Sans Light"/>
              </a:rPr>
              <a:t>Handshake</a:t>
            </a:r>
          </a:p>
          <a:p>
            <a:pPr marL="993133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202020"/>
                </a:solidFill>
                <a:latin typeface="Open Sans Light"/>
              </a:rPr>
              <a:t>Canal Bidirecional </a:t>
            </a:r>
          </a:p>
          <a:p>
            <a:pPr marL="993133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202020"/>
                </a:solidFill>
                <a:latin typeface="Open Sans Light"/>
              </a:rPr>
              <a:t>Subprotocolo para formatação das mensagens</a:t>
            </a:r>
          </a:p>
          <a:p>
            <a:pPr>
              <a:lnSpc>
                <a:spcPts val="6439"/>
              </a:lnSpc>
            </a:pPr>
          </a:p>
          <a:p>
            <a:pPr>
              <a:lnSpc>
                <a:spcPts val="643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887" t="3314" r="2887" b="2854"/>
          <a:stretch>
            <a:fillRect/>
          </a:stretch>
        </p:blipFill>
        <p:spPr>
          <a:xfrm flipH="false" flipV="false" rot="0">
            <a:off x="4050722" y="222721"/>
            <a:ext cx="10635990" cy="98721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218" y="1286655"/>
            <a:ext cx="8480665" cy="2071760"/>
            <a:chOff x="0" y="0"/>
            <a:chExt cx="11307554" cy="276234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0820400" cy="1927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1384"/>
                </a:lnSpc>
                <a:spcBef>
                  <a:spcPct val="0"/>
                </a:spcBef>
              </a:pPr>
              <a:r>
                <a:rPr lang="en-US" sz="9487">
                  <a:solidFill>
                    <a:srgbClr val="FFFFFF"/>
                  </a:solidFill>
                  <a:latin typeface="HK Grotesk Medium Bold"/>
                </a:rPr>
                <a:t>Alternativas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37201"/>
              <a:ext cx="1130755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2340" y="3622039"/>
            <a:ext cx="16303320" cy="401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</a:p>
          <a:p>
            <a:pPr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Open Sans Light"/>
              </a:rPr>
              <a:t>Ajax</a:t>
            </a:r>
          </a:p>
          <a:p>
            <a:pPr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Open Sans Light"/>
              </a:rPr>
              <a:t>Server-sent Events(SSE)</a:t>
            </a:r>
          </a:p>
          <a:p>
            <a:pPr algn="ctr">
              <a:lnSpc>
                <a:spcPts val="6439"/>
              </a:lnSpc>
            </a:pPr>
          </a:p>
          <a:p>
            <a:pPr algn="ctr">
              <a:lnSpc>
                <a:spcPts val="643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7" id="7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218" y="1294218"/>
            <a:ext cx="8480665" cy="2064197"/>
            <a:chOff x="0" y="0"/>
            <a:chExt cx="11307554" cy="275226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0820400" cy="191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1384"/>
                </a:lnSpc>
                <a:spcBef>
                  <a:spcPct val="0"/>
                </a:spcBef>
              </a:pPr>
              <a:r>
                <a:rPr lang="en-US" sz="9487">
                  <a:solidFill>
                    <a:srgbClr val="202020"/>
                  </a:solidFill>
                  <a:latin typeface="HK Grotesk Medium Bold"/>
                </a:rPr>
                <a:t>AJAX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27118"/>
              <a:ext cx="1130755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3064" y="3272690"/>
            <a:ext cx="16526236" cy="806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39"/>
              </a:lnSpc>
            </a:pPr>
          </a:p>
          <a:p>
            <a:pPr>
              <a:lnSpc>
                <a:spcPts val="6439"/>
              </a:lnSpc>
            </a:pPr>
            <a:r>
              <a:rPr lang="en-US" sz="4599">
                <a:solidFill>
                  <a:srgbClr val="202020"/>
                </a:solidFill>
                <a:latin typeface="Open Sans Light"/>
              </a:rPr>
              <a:t>Asynchronous JavaScript and XML. </a:t>
            </a:r>
          </a:p>
          <a:p>
            <a:pPr>
              <a:lnSpc>
                <a:spcPts val="6439"/>
              </a:lnSpc>
            </a:pPr>
            <a:r>
              <a:rPr lang="en-US" sz="4599">
                <a:solidFill>
                  <a:srgbClr val="202020"/>
                </a:solidFill>
                <a:latin typeface="Open Sans Light"/>
              </a:rPr>
              <a:t>É</a:t>
            </a:r>
            <a:r>
              <a:rPr lang="en-US" sz="4599">
                <a:solidFill>
                  <a:srgbClr val="202020"/>
                </a:solidFill>
                <a:latin typeface="Open Sans Light"/>
              </a:rPr>
              <a:t> uma técnica de desenvolvimento Web que permite a criação de aplicações mais interativas.</a:t>
            </a:r>
          </a:p>
          <a:p>
            <a:pPr>
              <a:lnSpc>
                <a:spcPts val="6439"/>
              </a:lnSpc>
            </a:pPr>
            <a:r>
              <a:rPr lang="en-US" sz="4599">
                <a:solidFill>
                  <a:srgbClr val="202020"/>
                </a:solidFill>
                <a:latin typeface="Open Sans Light"/>
              </a:rPr>
              <a:t>Evita que a página Web inteira tenha que ser recarregada cada vez que alguma nova informação precisa ser consultada no servidor.</a:t>
            </a:r>
          </a:p>
          <a:p>
            <a:pPr algn="just">
              <a:lnSpc>
                <a:spcPts val="6439"/>
              </a:lnSpc>
            </a:pPr>
          </a:p>
          <a:p>
            <a:pPr algn="ctr">
              <a:lnSpc>
                <a:spcPts val="6439"/>
              </a:lnSpc>
            </a:pPr>
          </a:p>
          <a:p>
            <a:pPr algn="ctr">
              <a:lnSpc>
                <a:spcPts val="6439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-281974" y="9258300"/>
            <a:ext cx="19260397" cy="1166707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8" id="8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60171" y="0"/>
            <a:ext cx="10739176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00218" y="2952650"/>
            <a:ext cx="1685908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5" id="5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218" y="1294218"/>
            <a:ext cx="8480665" cy="2064197"/>
            <a:chOff x="0" y="0"/>
            <a:chExt cx="11307554" cy="275226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0820400" cy="191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11384"/>
                </a:lnSpc>
                <a:spcBef>
                  <a:spcPct val="0"/>
                </a:spcBef>
              </a:pPr>
              <a:r>
                <a:rPr lang="en-US" sz="9487">
                  <a:solidFill>
                    <a:srgbClr val="202020"/>
                  </a:solidFill>
                  <a:latin typeface="HK Grotesk Medium Bold"/>
                </a:rPr>
                <a:t>AJAX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27118"/>
              <a:ext cx="1130755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33064" y="3272690"/>
            <a:ext cx="16526236" cy="401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93133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202020"/>
                </a:solidFill>
                <a:latin typeface="Open Sans Light"/>
              </a:rPr>
              <a:t>Short Polling</a:t>
            </a:r>
          </a:p>
          <a:p>
            <a:pPr algn="just" marL="993133" indent="-496566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202020"/>
                </a:solidFill>
                <a:latin typeface="Open Sans Light"/>
              </a:rPr>
              <a:t>Long Polling</a:t>
            </a:r>
          </a:p>
          <a:p>
            <a:pPr algn="just">
              <a:lnSpc>
                <a:spcPts val="6439"/>
              </a:lnSpc>
            </a:pPr>
          </a:p>
          <a:p>
            <a:pPr algn="ctr">
              <a:lnSpc>
                <a:spcPts val="6439"/>
              </a:lnSpc>
            </a:pPr>
          </a:p>
          <a:p>
            <a:pPr algn="ctr">
              <a:lnSpc>
                <a:spcPts val="6439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-281974" y="9258300"/>
            <a:ext cx="19260397" cy="1166707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7259300" y="9645607"/>
            <a:ext cx="560217" cy="196047"/>
            <a:chOff x="0" y="0"/>
            <a:chExt cx="1226641" cy="429260"/>
          </a:xfrm>
        </p:grpSpPr>
        <p:sp>
          <p:nvSpPr>
            <p:cNvPr name="Freeform 8" id="8"/>
            <p:cNvSpPr/>
            <p:nvPr/>
          </p:nvSpPr>
          <p:spPr>
            <a:xfrm>
              <a:off x="0" y="-5080"/>
              <a:ext cx="1226641" cy="434340"/>
            </a:xfrm>
            <a:custGeom>
              <a:avLst/>
              <a:gdLst/>
              <a:ahLst/>
              <a:cxnLst/>
              <a:rect r="r" b="b" t="t" l="l"/>
              <a:pathLst>
                <a:path h="434340" w="1226641">
                  <a:moveTo>
                    <a:pt x="1208861" y="187960"/>
                  </a:moveTo>
                  <a:lnTo>
                    <a:pt x="947241" y="11430"/>
                  </a:lnTo>
                  <a:cubicBezTo>
                    <a:pt x="929461" y="0"/>
                    <a:pt x="906601" y="3810"/>
                    <a:pt x="893901" y="21590"/>
                  </a:cubicBezTo>
                  <a:cubicBezTo>
                    <a:pt x="882471" y="39370"/>
                    <a:pt x="886281" y="62230"/>
                    <a:pt x="904061" y="74930"/>
                  </a:cubicBezTo>
                  <a:lnTo>
                    <a:pt x="106281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62811" y="257810"/>
                  </a:lnTo>
                  <a:lnTo>
                    <a:pt x="904061" y="364490"/>
                  </a:lnTo>
                  <a:cubicBezTo>
                    <a:pt x="886281" y="375920"/>
                    <a:pt x="882471" y="400050"/>
                    <a:pt x="893901" y="417830"/>
                  </a:cubicBezTo>
                  <a:cubicBezTo>
                    <a:pt x="901521" y="429260"/>
                    <a:pt x="912951" y="434340"/>
                    <a:pt x="925651" y="434340"/>
                  </a:cubicBezTo>
                  <a:cubicBezTo>
                    <a:pt x="933271" y="434340"/>
                    <a:pt x="940891" y="431800"/>
                    <a:pt x="947241" y="427990"/>
                  </a:cubicBezTo>
                  <a:lnTo>
                    <a:pt x="1210131" y="251460"/>
                  </a:lnTo>
                  <a:cubicBezTo>
                    <a:pt x="1220291" y="243840"/>
                    <a:pt x="1226641" y="232410"/>
                    <a:pt x="1226641" y="219710"/>
                  </a:cubicBezTo>
                  <a:cubicBezTo>
                    <a:pt x="1226641" y="207010"/>
                    <a:pt x="1220291" y="195580"/>
                    <a:pt x="1208861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DAEqrtA1LVo</dc:identifier>
  <dcterms:modified xsi:type="dcterms:W3CDTF">2011-08-01T06:04:30Z</dcterms:modified>
  <cp:revision>1</cp:revision>
  <dc:title>WebSockets</dc:title>
</cp:coreProperties>
</file>