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80" d="100"/>
          <a:sy n="80" d="100"/>
        </p:scale>
        <p:origin x="-1086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33751-AFD6-468E-9F46-7A716C323E0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BD113-B6D0-47FB-A4A9-B7F0DC3AA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2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Desenho de Arquitetura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D113-B6D0-47FB-A4A9-B7F0DC3AA1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0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D113-B6D0-47FB-A4A9-B7F0DC3AA1F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6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9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67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31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0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79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65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735C-A4FA-45BF-A784-F34C2FB84BDB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22A3-6B0F-4ECA-A281-F2F1F79F2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6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79512" y="116631"/>
            <a:ext cx="8784976" cy="6552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3528" y="332656"/>
            <a:ext cx="1656184" cy="61206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Fonte de Dados Externas / Ingestão</a:t>
            </a:r>
            <a:endParaRPr lang="pt-BR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23728" y="340624"/>
            <a:ext cx="4896544" cy="5680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160250" y="320903"/>
            <a:ext cx="1656184" cy="612067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00738" y="4725144"/>
            <a:ext cx="4896544" cy="7920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fontAlgn="t"/>
            <a:r>
              <a:rPr lang="pt-B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Scheduling e </a:t>
            </a:r>
            <a:r>
              <a:rPr lang="pt-BR" sz="1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Orquestração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23728" y="1052735"/>
            <a:ext cx="1512168" cy="35679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Lake</a:t>
            </a:r>
            <a:endParaRPr lang="pt-BR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14002" y="1064990"/>
            <a:ext cx="1512000" cy="35557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ETL</a:t>
            </a:r>
            <a:endParaRPr lang="pt-BR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60354" y="1093401"/>
            <a:ext cx="1447200" cy="35273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pt-BR" sz="1500" b="1" dirty="0"/>
              <a:t> </a:t>
            </a:r>
            <a:r>
              <a:rPr lang="pt-B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Warehouse</a:t>
            </a:r>
            <a:endParaRPr lang="pt-BR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10" y="464563"/>
            <a:ext cx="1725301" cy="2658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70" y="5805264"/>
            <a:ext cx="1305144" cy="495697"/>
          </a:xfrm>
          <a:prstGeom prst="rect">
            <a:avLst/>
          </a:prstGeom>
        </p:spPr>
      </p:pic>
      <p:sp>
        <p:nvSpPr>
          <p:cNvPr id="18" name="Cilindro 17"/>
          <p:cNvSpPr/>
          <p:nvPr/>
        </p:nvSpPr>
        <p:spPr>
          <a:xfrm>
            <a:off x="791580" y="2453503"/>
            <a:ext cx="720080" cy="864096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27" y="2604133"/>
            <a:ext cx="1154969" cy="82002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958" y="2621697"/>
            <a:ext cx="1055415" cy="527708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4045637" y="3028818"/>
            <a:ext cx="863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Dataproc</a:t>
            </a:r>
            <a:endParaRPr lang="pt-B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Conector angulado 32"/>
          <p:cNvCxnSpPr>
            <a:stCxn id="19" idx="2"/>
            <a:endCxn id="26" idx="2"/>
          </p:cNvCxnSpPr>
          <p:nvPr/>
        </p:nvCxnSpPr>
        <p:spPr>
          <a:xfrm rot="5400000" flipH="1" flipV="1">
            <a:off x="3634834" y="2581573"/>
            <a:ext cx="87566" cy="1597610"/>
          </a:xfrm>
          <a:prstGeom prst="bentConnector3">
            <a:avLst>
              <a:gd name="adj1" fmla="val -261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5" y="2707470"/>
            <a:ext cx="1252217" cy="531464"/>
          </a:xfrm>
          <a:prstGeom prst="rect">
            <a:avLst/>
          </a:prstGeom>
        </p:spPr>
      </p:pic>
      <p:cxnSp>
        <p:nvCxnSpPr>
          <p:cNvPr id="35" name="Conector angulado 34"/>
          <p:cNvCxnSpPr>
            <a:stCxn id="24" idx="0"/>
            <a:endCxn id="34" idx="0"/>
          </p:cNvCxnSpPr>
          <p:nvPr/>
        </p:nvCxnSpPr>
        <p:spPr>
          <a:xfrm rot="16200000" flipH="1">
            <a:off x="5410923" y="1834439"/>
            <a:ext cx="85773" cy="1660288"/>
          </a:xfrm>
          <a:prstGeom prst="bentConnector3">
            <a:avLst>
              <a:gd name="adj1" fmla="val -266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2" y="2356260"/>
            <a:ext cx="1364684" cy="729017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7335770" y="453718"/>
            <a:ext cx="130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 </a:t>
            </a:r>
            <a:r>
              <a:rPr lang="pt-B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70933" y="3317599"/>
            <a:ext cx="5613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SFTP</a:t>
            </a:r>
          </a:p>
        </p:txBody>
      </p:sp>
      <p:cxnSp>
        <p:nvCxnSpPr>
          <p:cNvPr id="59" name="Conector angulado 58"/>
          <p:cNvCxnSpPr>
            <a:stCxn id="18" idx="1"/>
            <a:endCxn id="19" idx="0"/>
          </p:cNvCxnSpPr>
          <p:nvPr/>
        </p:nvCxnSpPr>
        <p:spPr>
          <a:xfrm rot="16200000" flipH="1">
            <a:off x="1940401" y="1664722"/>
            <a:ext cx="150630" cy="1728192"/>
          </a:xfrm>
          <a:prstGeom prst="bentConnector3">
            <a:avLst>
              <a:gd name="adj1" fmla="val -151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54" y="4823901"/>
            <a:ext cx="927713" cy="57818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958" y="4842937"/>
            <a:ext cx="1137816" cy="556502"/>
          </a:xfrm>
          <a:prstGeom prst="rect">
            <a:avLst/>
          </a:prstGeom>
        </p:spPr>
      </p:pic>
      <p:sp>
        <p:nvSpPr>
          <p:cNvPr id="72" name="Retângulo de cantos arredondados 71"/>
          <p:cNvSpPr/>
          <p:nvPr/>
        </p:nvSpPr>
        <p:spPr>
          <a:xfrm>
            <a:off x="2100738" y="5649494"/>
            <a:ext cx="4896544" cy="7920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fontAlgn="t"/>
            <a:r>
              <a:rPr lang="pt-B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</a:t>
            </a:r>
            <a:endParaRPr lang="pt-BR" sz="1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73" name="Conector angulado 72"/>
          <p:cNvCxnSpPr>
            <a:stCxn id="34" idx="2"/>
            <a:endCxn id="38" idx="2"/>
          </p:cNvCxnSpPr>
          <p:nvPr/>
        </p:nvCxnSpPr>
        <p:spPr>
          <a:xfrm rot="5400000" flipH="1" flipV="1">
            <a:off x="7082970" y="2286261"/>
            <a:ext cx="153657" cy="1751690"/>
          </a:xfrm>
          <a:prstGeom prst="bentConnector3">
            <a:avLst>
              <a:gd name="adj1" fmla="val -1487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69" y="5760793"/>
            <a:ext cx="839192" cy="5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500" b="1" dirty="0" smtClean="0"/>
              <a:t>Premissas Ambiente </a:t>
            </a:r>
            <a:endParaRPr lang="pt-BR" sz="25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</a:rPr>
              <a:t>Acesso ao Cloud Storage</a:t>
            </a:r>
          </a:p>
          <a:p>
            <a:pPr>
              <a:buFontTx/>
              <a:buChar char="-"/>
            </a:pPr>
            <a:r>
              <a:rPr lang="pt-BR" sz="1000" b="1" dirty="0" smtClean="0"/>
              <a:t>storage.objects.create</a:t>
            </a:r>
            <a:r>
              <a:rPr lang="pt-BR" sz="1000" dirty="0" smtClean="0"/>
              <a:t>  </a:t>
            </a:r>
            <a:r>
              <a:rPr lang="pt-BR" sz="1000" dirty="0"/>
              <a:t>| Adicionar novos objetos a um </a:t>
            </a:r>
            <a:r>
              <a:rPr lang="pt-BR" sz="1000" dirty="0" smtClean="0"/>
              <a:t>bucket</a:t>
            </a:r>
          </a:p>
          <a:p>
            <a:pPr>
              <a:buFontTx/>
              <a:buChar char="-"/>
            </a:pPr>
            <a:r>
              <a:rPr lang="pt-BR" sz="1000" b="1" dirty="0" smtClean="0"/>
              <a:t>storage.objects.delete</a:t>
            </a:r>
            <a:r>
              <a:rPr lang="pt-BR" sz="1000" dirty="0" smtClean="0"/>
              <a:t>  | Excluir objetos</a:t>
            </a:r>
          </a:p>
          <a:p>
            <a:pPr>
              <a:buFontTx/>
              <a:buChar char="-"/>
            </a:pPr>
            <a:r>
              <a:rPr lang="pt-BR" sz="1000" b="1" dirty="0" smtClean="0"/>
              <a:t>storage.buckets.create</a:t>
            </a:r>
            <a:r>
              <a:rPr lang="pt-BR" sz="1000" dirty="0" smtClean="0"/>
              <a:t> | Criar </a:t>
            </a:r>
            <a:r>
              <a:rPr lang="pt-BR" sz="1000" dirty="0"/>
              <a:t>novos buckets em um </a:t>
            </a:r>
            <a:r>
              <a:rPr lang="pt-BR" sz="1000" dirty="0" smtClean="0"/>
              <a:t>projeto</a:t>
            </a:r>
          </a:p>
          <a:p>
            <a:pPr>
              <a:buFontTx/>
              <a:buChar char="-"/>
            </a:pPr>
            <a:r>
              <a:rPr lang="pt-BR" sz="1000" b="1" dirty="0" smtClean="0"/>
              <a:t>storage.buckets.delete</a:t>
            </a:r>
            <a:r>
              <a:rPr lang="pt-BR" sz="1000" dirty="0" smtClean="0"/>
              <a:t> | Excluir buckets</a:t>
            </a:r>
          </a:p>
          <a:p>
            <a:pPr>
              <a:buFontTx/>
              <a:buChar char="-"/>
            </a:pPr>
            <a:endParaRPr lang="pt-BR" sz="1000" dirty="0" smtClean="0"/>
          </a:p>
          <a:p>
            <a:pPr marL="0" indent="0">
              <a:buNone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Acesso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ao Cloud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Dataproc</a:t>
            </a:r>
          </a:p>
          <a:p>
            <a:pPr>
              <a:buFontTx/>
              <a:buChar char="-"/>
            </a:pPr>
            <a:r>
              <a:rPr lang="pt-BR" sz="1000" b="1" dirty="0" smtClean="0"/>
              <a:t>roles/dataproc.editor</a:t>
            </a:r>
            <a:r>
              <a:rPr lang="pt-BR" sz="1000" dirty="0" smtClean="0"/>
              <a:t> </a:t>
            </a:r>
            <a:r>
              <a:rPr lang="pt-BR" sz="1000" dirty="0"/>
              <a:t>| Criar e editar jobs no </a:t>
            </a:r>
            <a:r>
              <a:rPr lang="pt-BR" sz="1000" dirty="0" smtClean="0"/>
              <a:t>Dataproc</a:t>
            </a:r>
          </a:p>
          <a:p>
            <a:pPr>
              <a:buFontTx/>
              <a:buChar char="-"/>
            </a:pPr>
            <a:endParaRPr lang="pt-BR" sz="1000" dirty="0" smtClean="0"/>
          </a:p>
          <a:p>
            <a:pPr marL="0" indent="0">
              <a:buNone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Acesso ao Cloud </a:t>
            </a: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</a:rPr>
              <a:t>Composer </a:t>
            </a:r>
            <a:endParaRPr lang="pt-B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pt-BR" sz="1000" b="1" dirty="0" smtClean="0"/>
              <a:t>roles/composer.environmentAndStorageObjectAdmin</a:t>
            </a:r>
            <a:r>
              <a:rPr lang="pt-BR" sz="1000" dirty="0" smtClean="0"/>
              <a:t> | </a:t>
            </a:r>
            <a:r>
              <a:rPr lang="pt-BR" sz="1000" dirty="0"/>
              <a:t>Concede controle total dos recursos do Cloud Composer e dos objetos em todos os buckets do </a:t>
            </a:r>
            <a:r>
              <a:rPr lang="pt-BR" sz="1000" dirty="0" smtClean="0"/>
              <a:t>projeto</a:t>
            </a:r>
          </a:p>
          <a:p>
            <a:pPr>
              <a:buFontTx/>
              <a:buChar char="-"/>
            </a:pPr>
            <a:r>
              <a:rPr lang="pt-BR" sz="1000" b="1" dirty="0" smtClean="0"/>
              <a:t>roles/editor</a:t>
            </a:r>
            <a:r>
              <a:rPr lang="pt-BR" sz="1000" dirty="0" smtClean="0"/>
              <a:t> </a:t>
            </a:r>
            <a:r>
              <a:rPr lang="pt-BR" sz="1000" dirty="0"/>
              <a:t>| Papel básico que permite o controle total dos recursos do Cloud </a:t>
            </a:r>
            <a:r>
              <a:rPr lang="pt-BR" sz="1000" dirty="0" smtClean="0"/>
              <a:t>Composer</a:t>
            </a:r>
          </a:p>
          <a:p>
            <a:pPr marL="0" indent="0">
              <a:buNone/>
            </a:pPr>
            <a:endParaRPr lang="pt-B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</a:rPr>
              <a:t>Acesso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ao Cloud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Functions </a:t>
            </a:r>
          </a:p>
          <a:p>
            <a:pPr>
              <a:buFontTx/>
              <a:buChar char="-"/>
            </a:pPr>
            <a:r>
              <a:rPr lang="pt-BR" sz="1000" b="1" dirty="0" smtClean="0"/>
              <a:t>roles </a:t>
            </a:r>
            <a:r>
              <a:rPr lang="pt-BR" sz="1000" b="1" dirty="0"/>
              <a:t>/ </a:t>
            </a:r>
            <a:r>
              <a:rPr lang="pt-BR" sz="1000" b="1" dirty="0" smtClean="0"/>
              <a:t>cloudfunctions.developer</a:t>
            </a:r>
            <a:r>
              <a:rPr lang="pt-BR" sz="1000" b="1" dirty="0"/>
              <a:t> </a:t>
            </a:r>
            <a:r>
              <a:rPr lang="pt-BR" sz="1000" dirty="0"/>
              <a:t>| Pode criar, atualizar e excluir </a:t>
            </a:r>
            <a:r>
              <a:rPr lang="pt-BR" sz="1000" dirty="0" smtClean="0"/>
              <a:t>funções. Não </a:t>
            </a:r>
            <a:r>
              <a:rPr lang="pt-BR" sz="1000" dirty="0"/>
              <a:t>é possível definir políticas IAM, mas pode visualizar o </a:t>
            </a:r>
            <a:r>
              <a:rPr lang="pt-BR" sz="1000" dirty="0" smtClean="0"/>
              <a:t>código-fonte. Requer </a:t>
            </a:r>
            <a:r>
              <a:rPr lang="pt-BR" sz="1000" dirty="0"/>
              <a:t>configuração adicional para implantar funções</a:t>
            </a:r>
            <a:r>
              <a:rPr lang="pt-BR" sz="1000" dirty="0" smtClean="0"/>
              <a:t>.</a:t>
            </a:r>
          </a:p>
          <a:p>
            <a:pPr marL="0" indent="0">
              <a:buNone/>
            </a:pPr>
            <a:endParaRPr lang="pt-B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</a:rPr>
              <a:t>Acesso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ao Big </a:t>
            </a: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  <a:p>
            <a:pPr>
              <a:buFontTx/>
              <a:buChar char="-"/>
            </a:pPr>
            <a:r>
              <a:rPr lang="pt-BR" sz="1000" b="1" dirty="0" smtClean="0"/>
              <a:t>roles/bigquery.dataEditor </a:t>
            </a:r>
            <a:r>
              <a:rPr lang="pt-BR" sz="1000" dirty="0"/>
              <a:t>| </a:t>
            </a:r>
            <a:r>
              <a:rPr lang="pt-BR" sz="1000" dirty="0"/>
              <a:t>Quando aplicado a uma tabela ou visualização, esse papel fornece permissões </a:t>
            </a:r>
            <a:r>
              <a:rPr lang="pt-BR" sz="1000" dirty="0" smtClean="0"/>
              <a:t>para: ler </a:t>
            </a:r>
            <a:r>
              <a:rPr lang="pt-BR" sz="1000" dirty="0"/>
              <a:t>e atualizar dados e metadados da tabela ou </a:t>
            </a:r>
            <a:r>
              <a:rPr lang="pt-BR" sz="1000" dirty="0" smtClean="0"/>
              <a:t>visualização; excluir </a:t>
            </a:r>
            <a:r>
              <a:rPr lang="pt-BR" sz="1000" dirty="0"/>
              <a:t>a tabela ou a </a:t>
            </a:r>
            <a:r>
              <a:rPr lang="pt-BR" sz="1000" dirty="0" smtClean="0"/>
              <a:t>visualização. Esse </a:t>
            </a:r>
            <a:r>
              <a:rPr lang="pt-BR" sz="1000" dirty="0"/>
              <a:t>papel não pode ser aplicado a modelos ou rotinas </a:t>
            </a:r>
            <a:r>
              <a:rPr lang="pt-BR" sz="1000" dirty="0" smtClean="0"/>
              <a:t>individuais. Quando </a:t>
            </a:r>
            <a:r>
              <a:rPr lang="pt-BR" sz="1000" dirty="0"/>
              <a:t>aplicado a um conjunto de dados, esse papel fornece permissões </a:t>
            </a:r>
            <a:r>
              <a:rPr lang="pt-BR" sz="1000" dirty="0" smtClean="0"/>
              <a:t>para: ler </a:t>
            </a:r>
            <a:r>
              <a:rPr lang="pt-BR" sz="1000" dirty="0"/>
              <a:t>os metadados do conjunto de dados e listar as tabelas no conjunto de </a:t>
            </a:r>
            <a:r>
              <a:rPr lang="pt-BR" sz="1000" dirty="0" smtClean="0"/>
              <a:t>dados; criar</a:t>
            </a:r>
            <a:r>
              <a:rPr lang="pt-BR" sz="1000" dirty="0"/>
              <a:t>, atualizar, receber e excluir as tabelas do conjunto de </a:t>
            </a:r>
            <a:r>
              <a:rPr lang="pt-BR" sz="1000" dirty="0" smtClean="0"/>
              <a:t>dados. Quando </a:t>
            </a:r>
            <a:r>
              <a:rPr lang="pt-BR" sz="1000" dirty="0"/>
              <a:t>aplicado no nível do projeto ou da organização, esse papel também cria novos conjuntos de dados</a:t>
            </a:r>
            <a:r>
              <a:rPr lang="pt-BR" sz="1000" dirty="0" smtClean="0"/>
              <a:t>.</a:t>
            </a:r>
            <a:endParaRPr lang="pt-B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7518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500" b="1" dirty="0" smtClean="0"/>
              <a:t>Escopo do Projeto</a:t>
            </a: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/>
            </a:r>
            <a:br>
              <a:rPr lang="pt-BR" sz="2500" dirty="0" smtClean="0"/>
            </a:br>
            <a:endParaRPr lang="pt-BR" sz="2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 dirty="0" smtClean="0"/>
              <a:t>O </a:t>
            </a:r>
            <a:r>
              <a:rPr lang="pt-BR" sz="1300" dirty="0"/>
              <a:t>escopo deste projeto tem como objetivo realizar </a:t>
            </a:r>
            <a:r>
              <a:rPr lang="pt-BR" sz="1300" dirty="0"/>
              <a:t>um processo de ingestão de dados e uma visualização (relatório) consumindo os dados ingeridos pelo </a:t>
            </a:r>
            <a:r>
              <a:rPr lang="pt-BR" sz="1300" dirty="0" smtClean="0"/>
              <a:t>Big Query.</a:t>
            </a:r>
            <a:endParaRPr lang="pt-BR" sz="1300" dirty="0"/>
          </a:p>
          <a:p>
            <a:pPr marL="0" indent="0">
              <a:buNone/>
            </a:pPr>
            <a:r>
              <a:rPr lang="pt-BR" sz="1300" dirty="0"/>
              <a:t>Está previsto no escopo </a:t>
            </a:r>
            <a:r>
              <a:rPr lang="pt-BR" sz="1300" dirty="0" smtClean="0"/>
              <a:t>as </a:t>
            </a:r>
            <a:r>
              <a:rPr lang="pt-BR" sz="1300" dirty="0"/>
              <a:t>atividades declaradas abaixo</a:t>
            </a:r>
            <a:r>
              <a:rPr lang="pt-BR" sz="1300" dirty="0" smtClean="0"/>
              <a:t>.</a:t>
            </a:r>
          </a:p>
          <a:p>
            <a:pPr marL="0" indent="0">
              <a:buNone/>
            </a:pPr>
            <a:endParaRPr lang="pt-BR" sz="1300" dirty="0"/>
          </a:p>
          <a:p>
            <a:pPr>
              <a:buFont typeface="+mj-lt"/>
              <a:buAutoNum type="arabicPeriod"/>
            </a:pPr>
            <a:r>
              <a:rPr lang="pt-BR" sz="1500" b="1" dirty="0" smtClean="0"/>
              <a:t>Ingestão </a:t>
            </a:r>
            <a:r>
              <a:rPr lang="pt-BR" sz="1500" b="1" dirty="0"/>
              <a:t>de Dados </a:t>
            </a:r>
            <a:r>
              <a:rPr lang="pt-BR" sz="1500" b="1" dirty="0" smtClean="0"/>
              <a:t>de uma fonte externa para GCP:  </a:t>
            </a:r>
            <a:r>
              <a:rPr lang="pt-BR" sz="1500" b="1" dirty="0"/>
              <a:t> </a:t>
            </a:r>
            <a:endParaRPr lang="pt-BR" sz="1500" b="1" dirty="0" smtClean="0"/>
          </a:p>
          <a:p>
            <a:pPr lvl="1">
              <a:buFont typeface="+mj-lt"/>
              <a:buAutoNum type="arabicPeriod"/>
            </a:pPr>
            <a:r>
              <a:rPr lang="pt-BR" sz="1100" dirty="0" smtClean="0"/>
              <a:t>Criação dos jobs Pyspark</a:t>
            </a:r>
            <a:r>
              <a:rPr lang="pt-BR" sz="1100" dirty="0"/>
              <a:t> </a:t>
            </a:r>
            <a:r>
              <a:rPr lang="pt-BR" sz="1100" dirty="0" smtClean="0"/>
              <a:t>que converteram os dados de CSV para PARQUET:</a:t>
            </a:r>
          </a:p>
          <a:p>
            <a:pPr lvl="2">
              <a:buFont typeface="+mj-lt"/>
              <a:buAutoNum type="arabicPeriod"/>
            </a:pPr>
            <a:r>
              <a:rPr lang="pt-BR" sz="1000" dirty="0" smtClean="0"/>
              <a:t>bill_of_materials.csv</a:t>
            </a:r>
          </a:p>
          <a:p>
            <a:pPr lvl="2">
              <a:buFont typeface="+mj-lt"/>
              <a:buAutoNum type="arabicPeriod"/>
            </a:pPr>
            <a:r>
              <a:rPr lang="pt-BR" sz="1000" dirty="0" smtClean="0"/>
              <a:t>comp_boss.csv</a:t>
            </a:r>
          </a:p>
          <a:p>
            <a:pPr lvl="2">
              <a:buFont typeface="+mj-lt"/>
              <a:buAutoNum type="arabicPeriod"/>
            </a:pPr>
            <a:r>
              <a:rPr lang="pt-BR" sz="1000" dirty="0" smtClean="0"/>
              <a:t>price_quote.csv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1300" dirty="0"/>
              <a:t>Contempla também a redefinição da arquitetura de carga, adaptando os processos de extração e transformação utilizando as ferramentas Google Cloud, como Dataproc, Cloud Storage</a:t>
            </a:r>
            <a:r>
              <a:rPr lang="pt-BR" sz="1300" dirty="0" smtClean="0"/>
              <a:t>, </a:t>
            </a:r>
            <a:r>
              <a:rPr lang="pt-BR" sz="1300" dirty="0"/>
              <a:t>Cloud Composer</a:t>
            </a:r>
            <a:r>
              <a:rPr lang="pt-BR" sz="1300" dirty="0" smtClean="0"/>
              <a:t>, Cloud Big Query </a:t>
            </a:r>
            <a:r>
              <a:rPr lang="pt-BR" sz="1300" dirty="0"/>
              <a:t>entre outras.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517232"/>
            <a:ext cx="2253111" cy="8557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0" y="5693072"/>
            <a:ext cx="327064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5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155</Words>
  <Application>Microsoft Office PowerPoint</Application>
  <PresentationFormat>Apresentação na tela (4:3)</PresentationFormat>
  <Paragraphs>45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Premissas Ambiente </vt:lpstr>
      <vt:lpstr>Escopo do Projeto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Miranda da Silva</dc:creator>
  <cp:lastModifiedBy>Rafael Miranda da Silva</cp:lastModifiedBy>
  <cp:revision>18</cp:revision>
  <dcterms:created xsi:type="dcterms:W3CDTF">2021-02-09T17:04:15Z</dcterms:created>
  <dcterms:modified xsi:type="dcterms:W3CDTF">2021-02-10T18:23:24Z</dcterms:modified>
</cp:coreProperties>
</file>