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91585" y="4922287"/>
            <a:ext cx="5608172" cy="5608172"/>
          </a:xfrm>
          <a:custGeom>
            <a:avLst/>
            <a:gdLst/>
            <a:ahLst/>
            <a:cxnLst/>
            <a:rect r="r" b="b" t="t" l="l"/>
            <a:pathLst>
              <a:path h="5608172" w="5608172">
                <a:moveTo>
                  <a:pt x="0" y="0"/>
                </a:moveTo>
                <a:lnTo>
                  <a:pt x="5608172" y="0"/>
                </a:lnTo>
                <a:lnTo>
                  <a:pt x="5608172" y="5608172"/>
                </a:lnTo>
                <a:lnTo>
                  <a:pt x="0" y="5608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-663878" y="-464672"/>
            <a:ext cx="5608172" cy="5608172"/>
          </a:xfrm>
          <a:custGeom>
            <a:avLst/>
            <a:gdLst/>
            <a:ahLst/>
            <a:cxnLst/>
            <a:rect r="r" b="b" t="t" l="l"/>
            <a:pathLst>
              <a:path h="5608172" w="5608172">
                <a:moveTo>
                  <a:pt x="5608172" y="0"/>
                </a:moveTo>
                <a:lnTo>
                  <a:pt x="0" y="0"/>
                </a:lnTo>
                <a:lnTo>
                  <a:pt x="0" y="5608172"/>
                </a:lnTo>
                <a:lnTo>
                  <a:pt x="5608172" y="5608172"/>
                </a:lnTo>
                <a:lnTo>
                  <a:pt x="560817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12333" y="3771563"/>
            <a:ext cx="13911507" cy="39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27"/>
              </a:lnSpc>
            </a:pPr>
            <a:r>
              <a:rPr lang="en-US" b="true" sz="10889" spc="-598">
                <a:solidFill>
                  <a:srgbClr val="1819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RBC para Diagnóstico</a:t>
            </a:r>
            <a:r>
              <a:rPr lang="en-US" b="true" sz="10889" spc="-598" strike="noStrike" u="none">
                <a:solidFill>
                  <a:srgbClr val="1819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de Artrite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0502" y="8220898"/>
            <a:ext cx="10182438" cy="103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3685" spc="15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Aluno: Nilson Andrade, Rafael Mota</a:t>
            </a:r>
          </a:p>
          <a:p>
            <a:pPr algn="l">
              <a:lnSpc>
                <a:spcPts val="4053"/>
              </a:lnSpc>
            </a:pPr>
            <a:r>
              <a:rPr lang="en-US" sz="3685" spc="15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Professora:</a:t>
            </a:r>
            <a:r>
              <a:rPr lang="en-US" sz="3685" spc="15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Rudimar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798221" y="5143500"/>
            <a:ext cx="5489779" cy="5489779"/>
          </a:xfrm>
          <a:custGeom>
            <a:avLst/>
            <a:gdLst/>
            <a:ahLst/>
            <a:cxnLst/>
            <a:rect r="r" b="b" t="t" l="l"/>
            <a:pathLst>
              <a:path h="5489779" w="5489779">
                <a:moveTo>
                  <a:pt x="5489779" y="0"/>
                </a:moveTo>
                <a:lnTo>
                  <a:pt x="0" y="0"/>
                </a:lnTo>
                <a:lnTo>
                  <a:pt x="0" y="5489779"/>
                </a:lnTo>
                <a:lnTo>
                  <a:pt x="5489779" y="5489779"/>
                </a:lnTo>
                <a:lnTo>
                  <a:pt x="548977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39727"/>
            <a:ext cx="10141091" cy="57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9"/>
              </a:lnSpc>
            </a:pPr>
            <a:r>
              <a:rPr lang="en-US" sz="29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Raciocínio Baseado em Casos (RBC) é uma técnica de Inteligência Artificial que busca resolver novos problemas com base em experiências passadas.</a:t>
            </a:r>
          </a:p>
          <a:p>
            <a:pPr algn="just">
              <a:lnSpc>
                <a:spcPts val="4149"/>
              </a:lnSpc>
            </a:pPr>
          </a:p>
          <a:p>
            <a:pPr algn="just">
              <a:lnSpc>
                <a:spcPts val="4149"/>
              </a:lnSpc>
            </a:pPr>
            <a:r>
              <a:rPr lang="en-US" sz="29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contexto médico, o RBC compara sintomas de um novo paciente com casos anteriores, indicando o diagnóstico mais provável.</a:t>
            </a:r>
          </a:p>
          <a:p>
            <a:pPr algn="just">
              <a:lnSpc>
                <a:spcPts val="4149"/>
              </a:lnSpc>
            </a:pPr>
          </a:p>
          <a:p>
            <a:pPr algn="just">
              <a:lnSpc>
                <a:spcPts val="4149"/>
              </a:lnSpc>
            </a:pPr>
            <a:r>
              <a:rPr lang="en-US" sz="29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projeto aplica RBC ao diagnóstico de artrite, utilizando uma base de 50 casos clínicos </a:t>
            </a:r>
          </a:p>
          <a:p>
            <a:pPr algn="just" marL="0" indent="0" lvl="0">
              <a:lnSpc>
                <a:spcPts val="414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3023217" y="-976316"/>
            <a:ext cx="5489779" cy="5489779"/>
          </a:xfrm>
          <a:custGeom>
            <a:avLst/>
            <a:gdLst/>
            <a:ahLst/>
            <a:cxnLst/>
            <a:rect r="r" b="b" t="t" l="l"/>
            <a:pathLst>
              <a:path h="5489779" w="5489779">
                <a:moveTo>
                  <a:pt x="5489779" y="0"/>
                </a:moveTo>
                <a:lnTo>
                  <a:pt x="0" y="0"/>
                </a:lnTo>
                <a:lnTo>
                  <a:pt x="0" y="5489779"/>
                </a:lnTo>
                <a:lnTo>
                  <a:pt x="5489779" y="5489779"/>
                </a:lnTo>
                <a:lnTo>
                  <a:pt x="548977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45490"/>
            <a:ext cx="7952309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4293" y="0"/>
            <a:ext cx="5489779" cy="11167700"/>
            <a:chOff x="0" y="0"/>
            <a:chExt cx="7319706" cy="14890267"/>
          </a:xfrm>
        </p:grpSpPr>
        <p:sp>
          <p:nvSpPr>
            <p:cNvPr name="Freeform 4" id="4"/>
            <p:cNvSpPr/>
            <p:nvPr/>
          </p:nvSpPr>
          <p:spPr>
            <a:xfrm flipH="false" flipV="true" rot="0">
              <a:off x="0" y="7570561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0" y="7319706"/>
                  </a:moveTo>
                  <a:lnTo>
                    <a:pt x="7319706" y="7319706"/>
                  </a:lnTo>
                  <a:lnTo>
                    <a:pt x="7319706" y="0"/>
                  </a:lnTo>
                  <a:lnTo>
                    <a:pt x="0" y="0"/>
                  </a:lnTo>
                  <a:lnTo>
                    <a:pt x="0" y="7319706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7319706" y="0"/>
                  </a:moveTo>
                  <a:lnTo>
                    <a:pt x="0" y="0"/>
                  </a:lnTo>
                  <a:lnTo>
                    <a:pt x="0" y="7319706"/>
                  </a:lnTo>
                  <a:lnTo>
                    <a:pt x="7319706" y="7319706"/>
                  </a:lnTo>
                  <a:lnTo>
                    <a:pt x="731970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56809" y="3028487"/>
            <a:ext cx="12638670" cy="522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de Casos: arquivo RBC.xlsx com 50 registros.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Atributos Clínicos: características extraídas de exames e sintomas.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Pesos: grau de importância diagnóstica de cada atributo.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Similaridade Global: média ponderada das similaridades locais.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56809" y="1304925"/>
            <a:ext cx="14183277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</a:t>
            </a:r>
            <a:r>
              <a:rPr lang="en-US" b="true" sz="10509" spc="-578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tura do Sistema</a:t>
            </a:r>
          </a:p>
        </p:txBody>
      </p:sp>
    </p:spTree>
  </p:cSld>
  <p:clrMapOvr>
    <a:masterClrMapping/>
  </p:clrMapOvr>
  <p:transition spd="med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4293" y="0"/>
            <a:ext cx="5489779" cy="11167700"/>
            <a:chOff x="0" y="0"/>
            <a:chExt cx="7319706" cy="14890267"/>
          </a:xfrm>
        </p:grpSpPr>
        <p:sp>
          <p:nvSpPr>
            <p:cNvPr name="Freeform 4" id="4"/>
            <p:cNvSpPr/>
            <p:nvPr/>
          </p:nvSpPr>
          <p:spPr>
            <a:xfrm flipH="false" flipV="true" rot="0">
              <a:off x="0" y="7570561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0" y="7319706"/>
                  </a:moveTo>
                  <a:lnTo>
                    <a:pt x="7319706" y="7319706"/>
                  </a:lnTo>
                  <a:lnTo>
                    <a:pt x="7319706" y="0"/>
                  </a:lnTo>
                  <a:lnTo>
                    <a:pt x="0" y="0"/>
                  </a:lnTo>
                  <a:lnTo>
                    <a:pt x="0" y="7319706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7319706" y="0"/>
                  </a:moveTo>
                  <a:lnTo>
                    <a:pt x="0" y="0"/>
                  </a:lnTo>
                  <a:lnTo>
                    <a:pt x="0" y="7319706"/>
                  </a:lnTo>
                  <a:lnTo>
                    <a:pt x="7319706" y="7319706"/>
                  </a:lnTo>
                  <a:lnTo>
                    <a:pt x="731970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00597" y="3028487"/>
            <a:ext cx="14739489" cy="417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1.0 – 0.9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b="true" sz="2963" strike="noStrike" u="none">
                <a:solidFill>
                  <a:srgbClr val="FF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Muito alta relevância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— definem o diagnóstico. ER, NR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0.5 – 0.7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b="true" sz="2963" strike="noStrike" u="none">
                <a:solidFill>
                  <a:srgbClr val="EBA0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Alta relevância clínica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— fortes indícios. Mob, ART, NR, TCSE, IL, Sin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>
              <a:lnSpc>
                <a:spcPts val="4149"/>
              </a:lnSpc>
              <a:spcBef>
                <a:spcPct val="0"/>
              </a:spcBef>
            </a:pP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0.3 – 0.4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b="true" sz="2963" strike="noStrike" u="none">
                <a:solidFill>
                  <a:srgbClr val="39943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Moderada relevância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— ajudam na diferenciação. RM, DL, DC, Bur, Tof, DJ, RC, DTS, ATG, HLA_B27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56809" y="1304925"/>
            <a:ext cx="14183277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Critério De Pesos</a:t>
            </a:r>
          </a:p>
        </p:txBody>
      </p:sp>
    </p:spTree>
  </p:cSld>
  <p:clrMapOvr>
    <a:masterClrMapping/>
  </p:clrMapOvr>
  <p:transition spd="med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1148" y="495100"/>
            <a:ext cx="7960224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Justificativa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1148" y="2060329"/>
            <a:ext cx="17259300" cy="102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 – Dor Lombar (Peso: 0.3)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Sintoma comum e inespecífico. Peso Moderado por não indicar artrite diretamente.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1148" y="3247100"/>
            <a:ext cx="16849811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RC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Rigidez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Coluna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0.3)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Indica rigidez matinal localizada na região lombar. Peso Moderado por ser comum em várias condições não inflamatórias.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58146"/>
            <a:ext cx="16849811" cy="312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DC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Deformação Na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Coluna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0.2)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Alteração estrutural da coluna, podendo estar ligada à postura ou degeneração. Peso Moderado por não representar artrite diretamente.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66862"/>
            <a:ext cx="15905343" cy="102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Mobilidade 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Mede capacidade funcional. Limitação indica progressão da doença.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926121"/>
            <a:ext cx="15905343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DTS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Dor ao Toque no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Sacroliáco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Dor na região pélvica associada à inflamação sacroilíaca. Peso moderado, pois auxilia na identificação de espondiloartrite</a:t>
            </a:r>
          </a:p>
        </p:txBody>
      </p:sp>
    </p:spTree>
  </p:cSld>
  <p:clrMapOvr>
    <a:masterClrMapping/>
  </p:clrMapOvr>
  <p:transition spd="med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4162"/>
            <a:ext cx="17440104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 – Inflamação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Laboratoria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0.7)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Alterações em exames como PCR e VHS. Peso alto por indicar atividade inflamatória sistêmica.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69019"/>
            <a:ext cx="17440104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Evidência Radiológicas(Peso: 0.9)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Sinais de erosão óssea e inflamação em exames de imagem. Peso muito alto critério determinante de artrite.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17794"/>
            <a:ext cx="17440104" cy="260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TCSE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Tomografia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Computadorizada 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0.7)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Exame de imagem complementar usado para avaliar extensão da inflamação. Peso moderado, pois confirma achados clínicos.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08875"/>
            <a:ext cx="15905343" cy="207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Artrite (Acometimento Articular) (Peso: 0.8)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Mostra inflamação articular ativa. Peso alto pela importância clínica direta.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180925"/>
            <a:ext cx="17259300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RM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Rigidez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Matinal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0.6)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Rigidez apó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períodos de repouso. Peso Moderado sintoma importante, mas inespecífico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404715"/>
            <a:ext cx="17259300" cy="207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Bur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Bursite 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Inflamação das bursas próximas às articulações. Peso moderado por ser um achado secundário, que pode ocorrer junto da artrite, mas não confirma o diagnóstico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med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42925"/>
            <a:ext cx="17107780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Tof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Tophi (Peso: 0.3)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Depósitos de ácido úrico típicos da gota. Peso moderado por ser um indicador diferencial, que ajuda a distinguir a gota da artrite reumatoide, mas não confirma o diagnóstico.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39313"/>
            <a:ext cx="17440104" cy="102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Sin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Sinovite (Peso: 0.5)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Inflamação da membrana sinovial. Peso alto por ser um achado essencial da artrite.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26034"/>
            <a:ext cx="16870746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ATG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Artralgia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Dor articular sem inflamação evidente. Peso moderado por indicar possível início de processo inflamatório.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27184"/>
            <a:ext cx="16526693" cy="260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NR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Nódulos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Reumatóides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0.8)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Lesões subcutâneas associadas à artrite reumatoide. Peso alto por sua especificidade clínica.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073998"/>
            <a:ext cx="17259300" cy="102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HL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A-B27 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Gene associado à espondiloartrite. Peso moderado importância genética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419175"/>
            <a:ext cx="17259300" cy="155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b="true" sz="296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 – Deformação nas Juntas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(Peso: 0.4)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lteração visual ou funcional nas articulações. Peso moderado, pois auxilia na avaliação de estágio da doença.</a:t>
            </a:r>
          </a:p>
        </p:txBody>
      </p:sp>
    </p:spTree>
  </p:cSld>
  <p:clrMapOvr>
    <a:masterClrMapping/>
  </p:clrMapOvr>
  <p:transition spd="med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4293" y="0"/>
            <a:ext cx="5489779" cy="11167700"/>
            <a:chOff x="0" y="0"/>
            <a:chExt cx="7319706" cy="14890267"/>
          </a:xfrm>
        </p:grpSpPr>
        <p:sp>
          <p:nvSpPr>
            <p:cNvPr name="Freeform 4" id="4"/>
            <p:cNvSpPr/>
            <p:nvPr/>
          </p:nvSpPr>
          <p:spPr>
            <a:xfrm flipH="false" flipV="true" rot="0">
              <a:off x="0" y="7570561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0" y="7319706"/>
                  </a:moveTo>
                  <a:lnTo>
                    <a:pt x="7319706" y="7319706"/>
                  </a:lnTo>
                  <a:lnTo>
                    <a:pt x="7319706" y="0"/>
                  </a:lnTo>
                  <a:lnTo>
                    <a:pt x="0" y="0"/>
                  </a:lnTo>
                  <a:lnTo>
                    <a:pt x="0" y="7319706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7319706" y="0"/>
                  </a:moveTo>
                  <a:lnTo>
                    <a:pt x="0" y="0"/>
                  </a:lnTo>
                  <a:lnTo>
                    <a:pt x="0" y="7319706"/>
                  </a:lnTo>
                  <a:lnTo>
                    <a:pt x="7319706" y="7319706"/>
                  </a:lnTo>
                  <a:lnTo>
                    <a:pt x="731970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824665" y="2944963"/>
            <a:ext cx="12638670" cy="364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similaridade mede o quão próximo está um novo caso, dos casos já armazenados comparando atributo a atributo.</a:t>
            </a: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49"/>
              </a:lnSpc>
              <a:spcBef>
                <a:spcPct val="0"/>
              </a:spcBef>
            </a:pP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b="true" sz="2963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similaridade geral</a:t>
            </a:r>
            <a:r>
              <a:rPr lang="en-US" sz="29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é a média ponderada dessas similaridades locais: soma de (similaridade local × peso do atributo) dividida pela soma dos pesos, resultando em uma pontuação percentual para ranquear os casos mais parecidos.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414619" y="6965438"/>
            <a:ext cx="11067655" cy="2082787"/>
          </a:xfrm>
          <a:custGeom>
            <a:avLst/>
            <a:gdLst/>
            <a:ahLst/>
            <a:cxnLst/>
            <a:rect r="r" b="b" t="t" l="l"/>
            <a:pathLst>
              <a:path h="2082787" w="11067655">
                <a:moveTo>
                  <a:pt x="0" y="0"/>
                </a:moveTo>
                <a:lnTo>
                  <a:pt x="11067656" y="0"/>
                </a:lnTo>
                <a:lnTo>
                  <a:pt x="11067656" y="2082786"/>
                </a:lnTo>
                <a:lnTo>
                  <a:pt x="0" y="2082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56809" y="1304925"/>
            <a:ext cx="14183277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Similaridade</a:t>
            </a:r>
          </a:p>
        </p:txBody>
      </p:sp>
    </p:spTree>
  </p:cSld>
  <p:clrMapOvr>
    <a:masterClrMapping/>
  </p:clrMapOvr>
  <p:transition spd="med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34" r="0" b="-7573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4293" y="0"/>
            <a:ext cx="5489779" cy="11167700"/>
            <a:chOff x="0" y="0"/>
            <a:chExt cx="7319706" cy="14890267"/>
          </a:xfrm>
        </p:grpSpPr>
        <p:sp>
          <p:nvSpPr>
            <p:cNvPr name="Freeform 4" id="4"/>
            <p:cNvSpPr/>
            <p:nvPr/>
          </p:nvSpPr>
          <p:spPr>
            <a:xfrm flipH="false" flipV="true" rot="0">
              <a:off x="0" y="7570561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0" y="7319706"/>
                  </a:moveTo>
                  <a:lnTo>
                    <a:pt x="7319706" y="7319706"/>
                  </a:lnTo>
                  <a:lnTo>
                    <a:pt x="7319706" y="0"/>
                  </a:lnTo>
                  <a:lnTo>
                    <a:pt x="0" y="0"/>
                  </a:lnTo>
                  <a:lnTo>
                    <a:pt x="0" y="7319706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false" rot="0">
              <a:off x="0" y="0"/>
              <a:ext cx="7319706" cy="7319706"/>
            </a:xfrm>
            <a:custGeom>
              <a:avLst/>
              <a:gdLst/>
              <a:ahLst/>
              <a:cxnLst/>
              <a:rect r="r" b="b" t="t" l="l"/>
              <a:pathLst>
                <a:path h="7319706" w="7319706">
                  <a:moveTo>
                    <a:pt x="7319706" y="0"/>
                  </a:moveTo>
                  <a:lnTo>
                    <a:pt x="0" y="0"/>
                  </a:lnTo>
                  <a:lnTo>
                    <a:pt x="0" y="7319706"/>
                  </a:lnTo>
                  <a:lnTo>
                    <a:pt x="7319706" y="7319706"/>
                  </a:lnTo>
                  <a:lnTo>
                    <a:pt x="731970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824665" y="3542837"/>
            <a:ext cx="12638670" cy="392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29"/>
              </a:lnSpc>
              <a:spcBef>
                <a:spcPct val="0"/>
              </a:spcBef>
            </a:pPr>
            <a:r>
              <a:rPr lang="en-US" sz="31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31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sistema RBC compara casos clínicos reais e identifica o diagnóstico mais provável com base em similaridade ponderada por pesos clínicos.</a:t>
            </a:r>
          </a:p>
          <a:p>
            <a:pPr algn="ctr" marL="0" indent="0" lvl="0">
              <a:lnSpc>
                <a:spcPts val="442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429"/>
              </a:lnSpc>
              <a:spcBef>
                <a:spcPct val="0"/>
              </a:spcBef>
            </a:pPr>
            <a:r>
              <a:rPr lang="en-US" sz="316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Demonstra como a IA pode apoiar decisões médicas de forma transparente e explicável.</a:t>
            </a:r>
          </a:p>
          <a:p>
            <a:pPr algn="ctr" marL="0" indent="0" lvl="0">
              <a:lnSpc>
                <a:spcPts val="442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56809" y="1304925"/>
            <a:ext cx="14183277" cy="132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73"/>
              </a:lnSpc>
              <a:spcBef>
                <a:spcPct val="0"/>
              </a:spcBef>
            </a:pPr>
            <a:r>
              <a:rPr lang="en-US" b="true" sz="10509" spc="-57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Conclusão</a:t>
            </a:r>
          </a:p>
        </p:txBody>
      </p:sp>
    </p:spTree>
  </p:cSld>
  <p:clrMapOvr>
    <a:masterClrMapping/>
  </p:clrMapOvr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DAG2jlCUklA</dc:identifier>
  <dcterms:modified xsi:type="dcterms:W3CDTF">2011-08-01T06:04:30Z</dcterms:modified>
  <cp:revision>1</cp:revision>
  <dc:title>Defesa de RBC</dc:title>
</cp:coreProperties>
</file>