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7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señal&#10;&#10;Descripción generada automáticamente">
            <a:extLst>
              <a:ext uri="{FF2B5EF4-FFF2-40B4-BE49-F238E27FC236}">
                <a16:creationId xmlns:a16="http://schemas.microsoft.com/office/drawing/2014/main" id="{068B0F36-1B27-451F-9BBD-6FDEE7811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920" y="1009650"/>
            <a:ext cx="4324160" cy="360346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F2E054D-7720-43B0-8FF1-12E919022A73}"/>
              </a:ext>
            </a:extLst>
          </p:cNvPr>
          <p:cNvSpPr txBox="1"/>
          <p:nvPr/>
        </p:nvSpPr>
        <p:spPr>
          <a:xfrm>
            <a:off x="3162347" y="4351506"/>
            <a:ext cx="5867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Be fitness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875872E-11EA-4B8F-8494-9AB0B08FCF29}"/>
              </a:ext>
            </a:extLst>
          </p:cNvPr>
          <p:cNvSpPr txBox="1"/>
          <p:nvPr/>
        </p:nvSpPr>
        <p:spPr>
          <a:xfrm>
            <a:off x="5122416" y="4848093"/>
            <a:ext cx="294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Java Desktop App</a:t>
            </a:r>
          </a:p>
        </p:txBody>
      </p:sp>
    </p:spTree>
    <p:extLst>
      <p:ext uri="{BB962C8B-B14F-4D97-AF65-F5344CB8AC3E}">
        <p14:creationId xmlns:p14="http://schemas.microsoft.com/office/powerpoint/2010/main" val="1745385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9D5BA-AD5B-4FC9-89C2-CBDE98C91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DE CLASES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A5A74F-4C6C-49E6-9125-BE8B8B61F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6595141" cy="1215148"/>
          </a:xfrm>
        </p:spPr>
        <p:txBody>
          <a:bodyPr/>
          <a:lstStyle/>
          <a:p>
            <a:r>
              <a:rPr lang="es-ES" dirty="0"/>
              <a:t>RELACIONES DESTACABLES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dirty="0"/>
              <a:t>USER---PUBLICATION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dirty="0"/>
              <a:t>USER---RANKING_PUNTUATION---PUBLICATION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2CCCCDE-BF39-450D-B872-A0826B9B1C43}"/>
              </a:ext>
            </a:extLst>
          </p:cNvPr>
          <p:cNvSpPr txBox="1">
            <a:spLocks/>
          </p:cNvSpPr>
          <p:nvPr/>
        </p:nvSpPr>
        <p:spPr>
          <a:xfrm>
            <a:off x="1664939" y="3616380"/>
            <a:ext cx="2785141" cy="478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HERENCIAS: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1D1F481-D794-45A0-96CF-AE1E7A771A96}"/>
              </a:ext>
            </a:extLst>
          </p:cNvPr>
          <p:cNvSpPr txBox="1"/>
          <p:nvPr/>
        </p:nvSpPr>
        <p:spPr>
          <a:xfrm>
            <a:off x="4734560" y="3616380"/>
            <a:ext cx="289560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PUBLICATION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2DA40D1-2916-47B5-A27F-E2CB097EC84A}"/>
              </a:ext>
            </a:extLst>
          </p:cNvPr>
          <p:cNvSpPr txBox="1"/>
          <p:nvPr/>
        </p:nvSpPr>
        <p:spPr>
          <a:xfrm>
            <a:off x="4033520" y="4468658"/>
            <a:ext cx="289560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DIET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9F425C9-EE99-4112-BCE1-9272EE1B683D}"/>
              </a:ext>
            </a:extLst>
          </p:cNvPr>
          <p:cNvSpPr txBox="1"/>
          <p:nvPr/>
        </p:nvSpPr>
        <p:spPr>
          <a:xfrm>
            <a:off x="6441440" y="4441870"/>
            <a:ext cx="289560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ROUTINE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3C40A07-6CF6-4E7B-A8A1-111EF0CBCFCD}"/>
              </a:ext>
            </a:extLst>
          </p:cNvPr>
          <p:cNvCxnSpPr>
            <a:cxnSpLocks/>
          </p:cNvCxnSpPr>
          <p:nvPr/>
        </p:nvCxnSpPr>
        <p:spPr>
          <a:xfrm flipV="1">
            <a:off x="4470400" y="3972093"/>
            <a:ext cx="670560" cy="52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36102B6-C174-42C9-8EAD-8A7C085E724E}"/>
              </a:ext>
            </a:extLst>
          </p:cNvPr>
          <p:cNvCxnSpPr>
            <a:cxnSpLocks/>
          </p:cNvCxnSpPr>
          <p:nvPr/>
        </p:nvCxnSpPr>
        <p:spPr>
          <a:xfrm flipH="1" flipV="1">
            <a:off x="5915660" y="3992243"/>
            <a:ext cx="647700" cy="44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21C89AB-0E51-44BB-94CC-632E706C542C}"/>
              </a:ext>
            </a:extLst>
          </p:cNvPr>
          <p:cNvSpPr txBox="1"/>
          <p:nvPr/>
        </p:nvSpPr>
        <p:spPr>
          <a:xfrm>
            <a:off x="6400800" y="3992300"/>
            <a:ext cx="1513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EXTENDS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D833679-3D86-4598-B72A-EE2074937DD5}"/>
              </a:ext>
            </a:extLst>
          </p:cNvPr>
          <p:cNvSpPr txBox="1"/>
          <p:nvPr/>
        </p:nvSpPr>
        <p:spPr>
          <a:xfrm>
            <a:off x="3967480" y="4043794"/>
            <a:ext cx="1513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EXTENDS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A795F90-5173-4631-8521-3109A5856D06}"/>
              </a:ext>
            </a:extLst>
          </p:cNvPr>
          <p:cNvSpPr txBox="1"/>
          <p:nvPr/>
        </p:nvSpPr>
        <p:spPr>
          <a:xfrm>
            <a:off x="1474501" y="5526268"/>
            <a:ext cx="592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DISCREPANCIAS</a:t>
            </a:r>
            <a:r>
              <a:rPr lang="es-ES" dirty="0"/>
              <a:t> RESPECTO A LA VERSION INICIAL:</a:t>
            </a:r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CDD5E541-BB49-423D-940B-D169E945081B}"/>
              </a:ext>
            </a:extLst>
          </p:cNvPr>
          <p:cNvSpPr/>
          <p:nvPr/>
        </p:nvSpPr>
        <p:spPr>
          <a:xfrm flipV="1">
            <a:off x="7213600" y="5674361"/>
            <a:ext cx="70104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EF8EB49-A7EE-4BD6-95E5-96388B80871C}"/>
              </a:ext>
            </a:extLst>
          </p:cNvPr>
          <p:cNvSpPr txBox="1"/>
          <p:nvPr/>
        </p:nvSpPr>
        <p:spPr>
          <a:xfrm>
            <a:off x="8046720" y="5512554"/>
            <a:ext cx="344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PUNTUACION EN RANKING</a:t>
            </a:r>
          </a:p>
        </p:txBody>
      </p:sp>
      <p:pic>
        <p:nvPicPr>
          <p:cNvPr id="25" name="Imagen 24" descr="Imagen que contiene señal&#10;&#10;Descripción generada automáticamente">
            <a:extLst>
              <a:ext uri="{FF2B5EF4-FFF2-40B4-BE49-F238E27FC236}">
                <a16:creationId xmlns:a16="http://schemas.microsoft.com/office/drawing/2014/main" id="{A2D27542-B199-4E15-9CEA-ADA2755A3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64" y="451062"/>
            <a:ext cx="848296" cy="70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45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F4E73-4D55-4446-8FE0-AC0C520CE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342420"/>
            <a:ext cx="9291215" cy="1049235"/>
          </a:xfrm>
        </p:spPr>
        <p:txBody>
          <a:bodyPr/>
          <a:lstStyle/>
          <a:p>
            <a:r>
              <a:rPr lang="es-ES" dirty="0"/>
              <a:t>IMPLEMENTACION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2A1FF9-818B-4A48-B0DB-CD8025AF7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179" y="1565340"/>
            <a:ext cx="9291215" cy="1499628"/>
          </a:xfrm>
        </p:spPr>
        <p:txBody>
          <a:bodyPr/>
          <a:lstStyle/>
          <a:p>
            <a:r>
              <a:rPr lang="es-ES" dirty="0"/>
              <a:t>LENGUAJES:  </a:t>
            </a:r>
            <a:r>
              <a:rPr lang="es-ES" dirty="0">
                <a:solidFill>
                  <a:srgbClr val="FF0000"/>
                </a:solidFill>
              </a:rPr>
              <a:t>JAVA SE Y PHP</a:t>
            </a:r>
          </a:p>
          <a:p>
            <a:r>
              <a:rPr lang="es-ES" dirty="0"/>
              <a:t>INTERFAZ DE USUARIO: </a:t>
            </a:r>
            <a:r>
              <a:rPr lang="es-ES" dirty="0">
                <a:solidFill>
                  <a:srgbClr val="FF0000"/>
                </a:solidFill>
              </a:rPr>
              <a:t>JAVA SWING</a:t>
            </a:r>
          </a:p>
          <a:p>
            <a:r>
              <a:rPr lang="es-ES" dirty="0"/>
              <a:t>BASE DE DATOS: </a:t>
            </a:r>
            <a:r>
              <a:rPr lang="es-ES" dirty="0">
                <a:solidFill>
                  <a:srgbClr val="FF0000"/>
                </a:solidFill>
              </a:rPr>
              <a:t>MYSQL</a:t>
            </a:r>
          </a:p>
          <a:p>
            <a:endParaRPr lang="es-E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AF48BB8-B257-403E-824A-EB1406AAF8AE}"/>
              </a:ext>
            </a:extLst>
          </p:cNvPr>
          <p:cNvSpPr txBox="1"/>
          <p:nvPr/>
        </p:nvSpPr>
        <p:spPr>
          <a:xfrm>
            <a:off x="3059346" y="3499952"/>
            <a:ext cx="577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/>
              <a:t>ARQUITECTURA</a:t>
            </a:r>
            <a:r>
              <a:rPr lang="es-ES" dirty="0"/>
              <a:t>: CLIENTE                SERVIDOR</a:t>
            </a:r>
          </a:p>
        </p:txBody>
      </p:sp>
      <p:sp>
        <p:nvSpPr>
          <p:cNvPr id="6" name="Flecha: a la izquierda y derecha 5">
            <a:extLst>
              <a:ext uri="{FF2B5EF4-FFF2-40B4-BE49-F238E27FC236}">
                <a16:creationId xmlns:a16="http://schemas.microsoft.com/office/drawing/2014/main" id="{6CB8B762-9741-4AA1-BC19-D632982CB458}"/>
              </a:ext>
            </a:extLst>
          </p:cNvPr>
          <p:cNvSpPr/>
          <p:nvPr/>
        </p:nvSpPr>
        <p:spPr>
          <a:xfrm>
            <a:off x="5944786" y="3556000"/>
            <a:ext cx="680720" cy="2572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7E0769D1-5DBE-400D-999B-217CD8321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267489"/>
              </p:ext>
            </p:extLst>
          </p:nvPr>
        </p:nvGraphicFramePr>
        <p:xfrm>
          <a:off x="2031998" y="4023360"/>
          <a:ext cx="8971282" cy="147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85641">
                  <a:extLst>
                    <a:ext uri="{9D8B030D-6E8A-4147-A177-3AD203B41FA5}">
                      <a16:colId xmlns:a16="http://schemas.microsoft.com/office/drawing/2014/main" val="1239205003"/>
                    </a:ext>
                  </a:extLst>
                </a:gridCol>
                <a:gridCol w="4485641">
                  <a:extLst>
                    <a:ext uri="{9D8B030D-6E8A-4147-A177-3AD203B41FA5}">
                      <a16:colId xmlns:a16="http://schemas.microsoft.com/office/drawing/2014/main" val="4041028377"/>
                    </a:ext>
                  </a:extLst>
                </a:gridCol>
              </a:tblGrid>
              <a:tr h="336788">
                <a:tc>
                  <a:txBody>
                    <a:bodyPr/>
                    <a:lstStyle/>
                    <a:p>
                      <a:r>
                        <a:rPr lang="es-ES" b="0" dirty="0"/>
                        <a:t>VENTAJAS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/>
                        <a:t>INCONVENIENTES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339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CARGA EN EL SERVIDOR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COMPLEJIDAD DE IMPLEMENTACION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524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VELOCIDAD DE RESPUESTA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DIFICULTAD EN LOS TEST DE PRUEBAS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26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DISPOSIBILIDAD 24/7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155682"/>
                  </a:ext>
                </a:extLst>
              </a:tr>
            </a:tbl>
          </a:graphicData>
        </a:graphic>
      </p:graphicFrame>
      <p:pic>
        <p:nvPicPr>
          <p:cNvPr id="10" name="Imagen 9" descr="Imagen que contiene señal&#10;&#10;Descripción generada automáticamente">
            <a:extLst>
              <a:ext uri="{FF2B5EF4-FFF2-40B4-BE49-F238E27FC236}">
                <a16:creationId xmlns:a16="http://schemas.microsoft.com/office/drawing/2014/main" id="{C2DD3B4B-C7E9-4DF7-A592-F6C1F1B4A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1607" y="342420"/>
            <a:ext cx="848296" cy="70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83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ABC0A-41E5-45EE-90C8-34BAB1F1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198913"/>
            <a:ext cx="9291215" cy="1049235"/>
          </a:xfrm>
        </p:spPr>
        <p:txBody>
          <a:bodyPr/>
          <a:lstStyle/>
          <a:p>
            <a:r>
              <a:rPr lang="es-ES" dirty="0"/>
              <a:t>IMPLEMENTACION</a:t>
            </a:r>
            <a:br>
              <a:rPr lang="es-ES" dirty="0"/>
            </a:br>
            <a:r>
              <a:rPr lang="es-ES" sz="2000" dirty="0"/>
              <a:t>PROBLEMAS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36D064-35B6-4B37-918E-6ED9EE426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892" y="1553634"/>
            <a:ext cx="9805587" cy="4156286"/>
          </a:xfrm>
        </p:spPr>
        <p:txBody>
          <a:bodyPr/>
          <a:lstStyle/>
          <a:p>
            <a:r>
              <a:rPr lang="es-ES" dirty="0"/>
              <a:t>NO CONOCIAMOS EL LENGUAJE </a:t>
            </a:r>
            <a:r>
              <a:rPr lang="es-ES" dirty="0">
                <a:solidFill>
                  <a:srgbClr val="FF0000"/>
                </a:solidFill>
              </a:rPr>
              <a:t>PHP</a:t>
            </a:r>
          </a:p>
          <a:p>
            <a:r>
              <a:rPr lang="es-ES" dirty="0"/>
              <a:t>PARA LA CONEXIÓN CON EL SERVIDOR LA TRANSFERENCIA DE DATOS IMPLEMENTABA ESTRUCTURAS </a:t>
            </a:r>
            <a:r>
              <a:rPr lang="es-ES" dirty="0">
                <a:solidFill>
                  <a:srgbClr val="FF0000"/>
                </a:solidFill>
              </a:rPr>
              <a:t>JSON,</a:t>
            </a:r>
            <a:r>
              <a:rPr lang="es-ES" dirty="0"/>
              <a:t>COMPLEJA DE IMPLEMENTAR EN JAVA</a:t>
            </a:r>
          </a:p>
          <a:p>
            <a:r>
              <a:rPr lang="es-ES" dirty="0"/>
              <a:t>LAS TABLAS DE IMÁGENES, HAN SIDO MUY COMPLEJAS DE IMPLEMENTAR, DEBIAMOS APRENDER A USAR </a:t>
            </a:r>
            <a:r>
              <a:rPr lang="es-ES" dirty="0">
                <a:solidFill>
                  <a:srgbClr val="FF0000"/>
                </a:solidFill>
              </a:rPr>
              <a:t>RENDERS</a:t>
            </a:r>
            <a:r>
              <a:rPr lang="es-ES" dirty="0"/>
              <a:t>.</a:t>
            </a:r>
          </a:p>
          <a:p>
            <a:r>
              <a:rPr lang="es-ES" dirty="0"/>
              <a:t>UN MIEMBRO DEL EQUIPO HA </a:t>
            </a:r>
            <a:r>
              <a:rPr lang="es-ES" dirty="0">
                <a:solidFill>
                  <a:srgbClr val="FF0000"/>
                </a:solidFill>
              </a:rPr>
              <a:t>ABANDONADO EL PROYECTO </a:t>
            </a:r>
            <a:r>
              <a:rPr lang="es-ES" dirty="0"/>
              <a:t>EN EL ULTIMO MOMENTO               MAYOR CARGA DE TRABAJO</a:t>
            </a:r>
          </a:p>
          <a:p>
            <a:r>
              <a:rPr lang="es-ES" dirty="0"/>
              <a:t>LAS CONTRASEÑAS DEBIAN SER SEGURAS, POR LO QUE TENIAMOS QUE USAR </a:t>
            </a:r>
            <a:r>
              <a:rPr lang="es-ES" dirty="0">
                <a:solidFill>
                  <a:srgbClr val="FF0000"/>
                </a:solidFill>
              </a:rPr>
              <a:t>ALGORITMOS DE ENCRIPTACION.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76394AF1-8DDC-4A86-8722-F5EE6063E474}"/>
              </a:ext>
            </a:extLst>
          </p:cNvPr>
          <p:cNvSpPr/>
          <p:nvPr/>
        </p:nvSpPr>
        <p:spPr>
          <a:xfrm>
            <a:off x="2905760" y="4236720"/>
            <a:ext cx="701040" cy="249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Imagen que contiene señal&#10;&#10;Descripción generada automáticamente">
            <a:extLst>
              <a:ext uri="{FF2B5EF4-FFF2-40B4-BE49-F238E27FC236}">
                <a16:creationId xmlns:a16="http://schemas.microsoft.com/office/drawing/2014/main" id="{3A174971-FDB7-4910-91E4-95FC8DD9E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1607" y="340522"/>
            <a:ext cx="848296" cy="70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310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0F0CC-04E6-4142-B8DD-EB89943F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 (Junit)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975631-0752-4B38-A72C-A221F2BD6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775468"/>
          </a:xfrm>
        </p:spPr>
        <p:txBody>
          <a:bodyPr>
            <a:normAutofit/>
          </a:bodyPr>
          <a:lstStyle/>
          <a:p>
            <a:r>
              <a:rPr lang="es-ES" dirty="0"/>
              <a:t>LAS PRUEBAS HAN SIDO </a:t>
            </a:r>
            <a:r>
              <a:rPr lang="es-ES" dirty="0">
                <a:solidFill>
                  <a:srgbClr val="FF0000"/>
                </a:solidFill>
              </a:rPr>
              <a:t>MUY COMPLEJAS </a:t>
            </a:r>
            <a:r>
              <a:rPr lang="es-ES" dirty="0"/>
              <a:t>DE REALIZAR, YA QUE USAMOS UNA ARQUITECTURA CLIENTE SERVIDOR, DONDE EL MAYOR PESO ESTA EN EL SERVIDOR PHP.</a:t>
            </a:r>
          </a:p>
          <a:p>
            <a:pPr marL="0" indent="0">
              <a:buNone/>
            </a:pPr>
            <a:r>
              <a:rPr lang="es-ES" dirty="0"/>
              <a:t>HEMOS REALIZADO CUATRO PRUEBAS: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err="1"/>
              <a:t>CambiarDatosBiografiaTest</a:t>
            </a:r>
            <a:r>
              <a:rPr lang="es-ES" dirty="0"/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err="1"/>
              <a:t>CambiarDatosNombreTest</a:t>
            </a:r>
            <a:r>
              <a:rPr lang="es-ES" dirty="0"/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err="1"/>
              <a:t>CambiarDatosApellidosTest</a:t>
            </a:r>
            <a:r>
              <a:rPr lang="es-ES" dirty="0"/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err="1"/>
              <a:t>DarLikeAumentaLikes</a:t>
            </a:r>
            <a:r>
              <a:rPr lang="es-ES" dirty="0"/>
              <a:t>();</a:t>
            </a:r>
          </a:p>
          <a:p>
            <a:endParaRPr lang="es-ES" dirty="0"/>
          </a:p>
        </p:txBody>
      </p:sp>
      <p:pic>
        <p:nvPicPr>
          <p:cNvPr id="4" name="Imagen 3" descr="Imagen que contiene señal&#10;&#10;Descripción generada automáticamente">
            <a:extLst>
              <a:ext uri="{FF2B5EF4-FFF2-40B4-BE49-F238E27FC236}">
                <a16:creationId xmlns:a16="http://schemas.microsoft.com/office/drawing/2014/main" id="{6D5EEDA6-9D2A-46E8-B3A9-6C2F28258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071" y="268447"/>
            <a:ext cx="848296" cy="70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59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A089DD8-66C8-4A3A-8B4B-A4382DFA05B4}"/>
              </a:ext>
            </a:extLst>
          </p:cNvPr>
          <p:cNvSpPr txBox="1"/>
          <p:nvPr/>
        </p:nvSpPr>
        <p:spPr>
          <a:xfrm>
            <a:off x="772160" y="680720"/>
            <a:ext cx="3779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/>
              <a:t>CambiarDatosBiografiaTest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0EC0E34-3C87-4C81-86B3-E92B88B4F52E}"/>
              </a:ext>
            </a:extLst>
          </p:cNvPr>
          <p:cNvSpPr txBox="1"/>
          <p:nvPr/>
        </p:nvSpPr>
        <p:spPr>
          <a:xfrm>
            <a:off x="6797040" y="650240"/>
            <a:ext cx="462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/>
              <a:t>CambiarDatosNombreTest</a:t>
            </a:r>
            <a:r>
              <a:rPr lang="es-ES" sz="2000" dirty="0"/>
              <a:t>();</a:t>
            </a:r>
          </a:p>
        </p:txBody>
      </p:sp>
      <p:pic>
        <p:nvPicPr>
          <p:cNvPr id="7" name="Imagen 6" descr="Captura de pantalla de un celular con texto&#10;&#10;Descripción generada automáticamente">
            <a:extLst>
              <a:ext uri="{FF2B5EF4-FFF2-40B4-BE49-F238E27FC236}">
                <a16:creationId xmlns:a16="http://schemas.microsoft.com/office/drawing/2014/main" id="{DBD2B849-5045-47F8-B352-31964B8E4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86" y="1818488"/>
            <a:ext cx="5178711" cy="3860952"/>
          </a:xfrm>
          <a:prstGeom prst="rect">
            <a:avLst/>
          </a:prstGeom>
        </p:spPr>
      </p:pic>
      <p:pic>
        <p:nvPicPr>
          <p:cNvPr id="9" name="Imagen 8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59E5F5A4-588E-4123-8891-F1E440B9E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576" y="1818488"/>
            <a:ext cx="5580990" cy="3755521"/>
          </a:xfrm>
          <a:prstGeom prst="rect">
            <a:avLst/>
          </a:prstGeom>
        </p:spPr>
      </p:pic>
      <p:pic>
        <p:nvPicPr>
          <p:cNvPr id="10" name="Imagen 9" descr="Imagen que contiene señal&#10;&#10;Descripción generada automáticamente">
            <a:extLst>
              <a:ext uri="{FF2B5EF4-FFF2-40B4-BE49-F238E27FC236}">
                <a16:creationId xmlns:a16="http://schemas.microsoft.com/office/drawing/2014/main" id="{813F83D8-8F20-4F54-9156-3360A5713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1711" y="173862"/>
            <a:ext cx="848296" cy="70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06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8803726-39D5-472B-985C-3940CC45EFA4}"/>
              </a:ext>
            </a:extLst>
          </p:cNvPr>
          <p:cNvSpPr txBox="1"/>
          <p:nvPr/>
        </p:nvSpPr>
        <p:spPr>
          <a:xfrm>
            <a:off x="751840" y="629920"/>
            <a:ext cx="485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CambiarDatosApellidosTest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A55736D-45E1-4474-B545-91F0FB96535D}"/>
              </a:ext>
            </a:extLst>
          </p:cNvPr>
          <p:cNvSpPr txBox="1"/>
          <p:nvPr/>
        </p:nvSpPr>
        <p:spPr>
          <a:xfrm>
            <a:off x="6583682" y="660400"/>
            <a:ext cx="485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DarLikeAumentaLikes</a:t>
            </a:r>
            <a:endParaRPr lang="es-ES" dirty="0"/>
          </a:p>
        </p:txBody>
      </p:sp>
      <p:pic>
        <p:nvPicPr>
          <p:cNvPr id="7" name="Imagen 6" descr="Captura de pantalla de un celular con texto&#10;&#10;Descripción generada automáticamente">
            <a:extLst>
              <a:ext uri="{FF2B5EF4-FFF2-40B4-BE49-F238E27FC236}">
                <a16:creationId xmlns:a16="http://schemas.microsoft.com/office/drawing/2014/main" id="{B3A1CB2E-C43B-4F6C-B747-C9F29C069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01" y="1438988"/>
            <a:ext cx="5825699" cy="3396024"/>
          </a:xfrm>
          <a:prstGeom prst="rect">
            <a:avLst/>
          </a:prstGeom>
        </p:spPr>
      </p:pic>
      <p:pic>
        <p:nvPicPr>
          <p:cNvPr id="9" name="Imagen 8" descr="Captura de pantalla de un celular con texto&#10;&#10;Descripción generada automáticamente">
            <a:extLst>
              <a:ext uri="{FF2B5EF4-FFF2-40B4-BE49-F238E27FC236}">
                <a16:creationId xmlns:a16="http://schemas.microsoft.com/office/drawing/2014/main" id="{65675D82-1C62-4C96-88AD-27876BF40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429" y="1733629"/>
            <a:ext cx="6053398" cy="2881650"/>
          </a:xfrm>
          <a:prstGeom prst="rect">
            <a:avLst/>
          </a:prstGeom>
        </p:spPr>
      </p:pic>
      <p:pic>
        <p:nvPicPr>
          <p:cNvPr id="10" name="Imagen 9" descr="Imagen que contiene señal&#10;&#10;Descripción generada automáticamente">
            <a:extLst>
              <a:ext uri="{FF2B5EF4-FFF2-40B4-BE49-F238E27FC236}">
                <a16:creationId xmlns:a16="http://schemas.microsoft.com/office/drawing/2014/main" id="{60E18A73-8458-4084-97DB-4ADE76828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6012" y="276463"/>
            <a:ext cx="848296" cy="70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58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130B326A-C054-4820-AFCA-FCB009ABC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11">
            <a:extLst>
              <a:ext uri="{FF2B5EF4-FFF2-40B4-BE49-F238E27FC236}">
                <a16:creationId xmlns:a16="http://schemas.microsoft.com/office/drawing/2014/main" id="{E265DFC7-1B2A-4A32-9C43-C48EA6FF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853B328C-A402-44DE-AABB-9BFBB6617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FBC42FC-5F41-4068-B240-CDDA67EA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0072" y="964769"/>
            <a:ext cx="4966432" cy="246923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400"/>
              <a:t>DEMO EN DIRECTO</a:t>
            </a:r>
          </a:p>
        </p:txBody>
      </p:sp>
      <p:grpSp>
        <p:nvGrpSpPr>
          <p:cNvPr id="23" name="Group 15">
            <a:extLst>
              <a:ext uri="{FF2B5EF4-FFF2-40B4-BE49-F238E27FC236}">
                <a16:creationId xmlns:a16="http://schemas.microsoft.com/office/drawing/2014/main" id="{E22EE57C-D205-4084-9CBC-10143F4AF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8" y="482171"/>
            <a:ext cx="4641751" cy="5149101"/>
            <a:chOff x="632238" y="482171"/>
            <a:chExt cx="4641751" cy="5149101"/>
          </a:xfrm>
        </p:grpSpPr>
        <p:sp>
          <p:nvSpPr>
            <p:cNvPr id="24" name="Rectangle 16">
              <a:extLst>
                <a:ext uri="{FF2B5EF4-FFF2-40B4-BE49-F238E27FC236}">
                  <a16:creationId xmlns:a16="http://schemas.microsoft.com/office/drawing/2014/main" id="{FDDB07DB-7ABB-457C-8108-2EC46EEFF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8" y="482171"/>
              <a:ext cx="4641751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7">
              <a:extLst>
                <a:ext uri="{FF2B5EF4-FFF2-40B4-BE49-F238E27FC236}">
                  <a16:creationId xmlns:a16="http://schemas.microsoft.com/office/drawing/2014/main" id="{5ACBA9F1-CB5D-4428-B72A-0BE92E967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7" y="812507"/>
              <a:ext cx="4001652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n 4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ECAD0AF2-9592-4EA9-9491-08CC387F4B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" b="11747"/>
          <a:stretch/>
        </p:blipFill>
        <p:spPr>
          <a:xfrm>
            <a:off x="1271223" y="1116345"/>
            <a:ext cx="3362141" cy="3866172"/>
          </a:xfrm>
          <a:prstGeom prst="rect">
            <a:avLst/>
          </a:prstGeom>
        </p:spPr>
      </p:pic>
      <p:pic>
        <p:nvPicPr>
          <p:cNvPr id="19" name="Imagen 18" descr="Imagen que contiene señal&#10;&#10;Descripción generada automáticamente">
            <a:extLst>
              <a:ext uri="{FF2B5EF4-FFF2-40B4-BE49-F238E27FC236}">
                <a16:creationId xmlns:a16="http://schemas.microsoft.com/office/drawing/2014/main" id="{6533C7D4-3A2B-4758-9608-53552F000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1466" y="256793"/>
            <a:ext cx="848296" cy="70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03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900BF-2BAD-4033-9A8E-4FECD4BF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499" y="289481"/>
            <a:ext cx="9291215" cy="1049235"/>
          </a:xfrm>
        </p:spPr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DF8AE5-770A-40A5-A90B-FD5CDEDD1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41692"/>
            <a:ext cx="9291215" cy="1987308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PROBLEMAS: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GESTION DEL TIEMPO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PRIMER PROYECTO CON ARQUITECTURA CLIENTE-SERVIDOR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ABANDONO DE UN PARTICIPANTE DEL GRUPO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2862552-2DC0-42DA-ACCA-F025F476BEDB}"/>
              </a:ext>
            </a:extLst>
          </p:cNvPr>
          <p:cNvSpPr txBox="1"/>
          <p:nvPr/>
        </p:nvSpPr>
        <p:spPr>
          <a:xfrm>
            <a:off x="1461739" y="3759200"/>
            <a:ext cx="68491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MEJORAS FUTURAS: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REDISEÑO DE LA INTERFAZ DE USUARIO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SISTEMA DE FOLLOW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SISTEMA ANTI SPAM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USUARIOS PROFESIONALES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1996D12-A9B4-488A-A85B-12D0B8EB4559}"/>
              </a:ext>
            </a:extLst>
          </p:cNvPr>
          <p:cNvSpPr txBox="1"/>
          <p:nvPr/>
        </p:nvSpPr>
        <p:spPr>
          <a:xfrm>
            <a:off x="1451579" y="5416308"/>
            <a:ext cx="707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CAMBIOS DESDE EL INICIO:</a:t>
            </a:r>
          </a:p>
          <a:p>
            <a:r>
              <a:rPr lang="es-ES" dirty="0"/>
              <a:t>MEJOR GESTION DEL TIEMPO</a:t>
            </a:r>
          </a:p>
        </p:txBody>
      </p:sp>
      <p:pic>
        <p:nvPicPr>
          <p:cNvPr id="6" name="Imagen 5" descr="Imagen que contiene señal&#10;&#10;Descripción generada automáticamente">
            <a:extLst>
              <a:ext uri="{FF2B5EF4-FFF2-40B4-BE49-F238E27FC236}">
                <a16:creationId xmlns:a16="http://schemas.microsoft.com/office/drawing/2014/main" id="{B892519A-5745-4812-A844-F47394961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2501" y="289481"/>
            <a:ext cx="848296" cy="70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04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A9B5F-40EF-4A67-AA03-50FE6FE7D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339" y="867037"/>
            <a:ext cx="9291215" cy="1049235"/>
          </a:xfrm>
        </p:spPr>
        <p:txBody>
          <a:bodyPr>
            <a:normAutofit/>
          </a:bodyPr>
          <a:lstStyle/>
          <a:p>
            <a:r>
              <a:rPr lang="es-ES" sz="4800" dirty="0"/>
              <a:t>GRACIAS POR SU ATENCION</a:t>
            </a:r>
          </a:p>
        </p:txBody>
      </p:sp>
      <p:pic>
        <p:nvPicPr>
          <p:cNvPr id="5" name="Imagen 4" descr="Imagen que contiene señal&#10;&#10;Descripción generada automáticamente">
            <a:extLst>
              <a:ext uri="{FF2B5EF4-FFF2-40B4-BE49-F238E27FC236}">
                <a16:creationId xmlns:a16="http://schemas.microsoft.com/office/drawing/2014/main" id="{8B68267C-ABA5-4387-A786-A98BA7F79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190" y="2402047"/>
            <a:ext cx="3047619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9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B5056-4D4A-4850-93FE-40B63298E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Planificación del proyecto</a:t>
            </a:r>
          </a:p>
        </p:txBody>
      </p:sp>
      <p:pic>
        <p:nvPicPr>
          <p:cNvPr id="5" name="Marcador de contenido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5546AD4E-D972-40B1-B23C-A1365A7C1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8075" y="2511774"/>
            <a:ext cx="12288149" cy="2726976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3CCBFF7-C2D4-4D42-AA35-3FE1C1F8CD82}"/>
              </a:ext>
            </a:extLst>
          </p:cNvPr>
          <p:cNvSpPr txBox="1"/>
          <p:nvPr/>
        </p:nvSpPr>
        <p:spPr>
          <a:xfrm>
            <a:off x="695325" y="2085975"/>
            <a:ext cx="440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PLANIFICACION INICIAL: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DAE61D8-7082-4420-B0A3-9E55E030EF2B}"/>
              </a:ext>
            </a:extLst>
          </p:cNvPr>
          <p:cNvSpPr txBox="1"/>
          <p:nvPr/>
        </p:nvSpPr>
        <p:spPr>
          <a:xfrm>
            <a:off x="2032986" y="5601810"/>
            <a:ext cx="609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GRAN CANTIDAD DE PROBLEMAS 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E9B73F4-B888-4210-8B26-DE714DE3C410}"/>
              </a:ext>
            </a:extLst>
          </p:cNvPr>
          <p:cNvCxnSpPr>
            <a:cxnSpLocks/>
          </p:cNvCxnSpPr>
          <p:nvPr/>
        </p:nvCxnSpPr>
        <p:spPr>
          <a:xfrm>
            <a:off x="5925785" y="5763324"/>
            <a:ext cx="7368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2E8F1F0C-DFDE-460C-A7C8-AD2E3FCE69BC}"/>
              </a:ext>
            </a:extLst>
          </p:cNvPr>
          <p:cNvSpPr txBox="1"/>
          <p:nvPr/>
        </p:nvSpPr>
        <p:spPr>
          <a:xfrm>
            <a:off x="6735607" y="5578658"/>
            <a:ext cx="307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NECESIDAD DE CAMBIO </a:t>
            </a:r>
          </a:p>
        </p:txBody>
      </p:sp>
      <p:pic>
        <p:nvPicPr>
          <p:cNvPr id="10" name="Imagen 9" descr="Imagen que contiene señal&#10;&#10;Descripción generada automáticamente">
            <a:extLst>
              <a:ext uri="{FF2B5EF4-FFF2-40B4-BE49-F238E27FC236}">
                <a16:creationId xmlns:a16="http://schemas.microsoft.com/office/drawing/2014/main" id="{2123E51C-617C-40DA-9E71-16E4E0D32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0421" y="218841"/>
            <a:ext cx="848296" cy="70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7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D9E22-3C46-4AAE-B97D-97571CDC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CAMBIOS EN LA PLANIFICACION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7903F47-AF35-4002-9C91-F1F8DB7DE6C5}"/>
              </a:ext>
            </a:extLst>
          </p:cNvPr>
          <p:cNvSpPr txBox="1"/>
          <p:nvPr/>
        </p:nvSpPr>
        <p:spPr>
          <a:xfrm>
            <a:off x="535527" y="1716643"/>
            <a:ext cx="440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PLANIFICACION REAL:</a:t>
            </a:r>
          </a:p>
        </p:txBody>
      </p:sp>
      <p:pic>
        <p:nvPicPr>
          <p:cNvPr id="4" name="Imagen 3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5EBE3CD5-4591-4909-924A-BF3093274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4432"/>
            <a:ext cx="12192000" cy="244913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AB95AC9-5B67-47F2-8EAD-15004ACEDBA1}"/>
              </a:ext>
            </a:extLst>
          </p:cNvPr>
          <p:cNvSpPr txBox="1"/>
          <p:nvPr/>
        </p:nvSpPr>
        <p:spPr>
          <a:xfrm>
            <a:off x="231495" y="5011837"/>
            <a:ext cx="11655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MUCHO TIEMPO INVERTIDO EN LA IMPLEMENTACION  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PROBLEMAS CON LA GESTION DEL TIEMPO DEBIDO A PROBLEMAS EXTERNOS</a:t>
            </a:r>
          </a:p>
        </p:txBody>
      </p:sp>
      <p:pic>
        <p:nvPicPr>
          <p:cNvPr id="7" name="Imagen 6" descr="Imagen que contiene señal&#10;&#10;Descripción generada automáticamente">
            <a:extLst>
              <a:ext uri="{FF2B5EF4-FFF2-40B4-BE49-F238E27FC236}">
                <a16:creationId xmlns:a16="http://schemas.microsoft.com/office/drawing/2014/main" id="{F099595C-AAE3-4C6D-9832-19778A555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550" y="215920"/>
            <a:ext cx="848296" cy="70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4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0971E-E1D7-43BD-A049-99A8A1101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99294"/>
            <a:ext cx="9291215" cy="1049235"/>
          </a:xfrm>
        </p:spPr>
        <p:txBody>
          <a:bodyPr/>
          <a:lstStyle/>
          <a:p>
            <a:r>
              <a:rPr lang="es-ES" dirty="0"/>
              <a:t>REQUISITOS</a:t>
            </a:r>
          </a:p>
        </p:txBody>
      </p:sp>
      <p:pic>
        <p:nvPicPr>
          <p:cNvPr id="1026" name="Picture 515672909.jpg" descr="515672909.jpg">
            <a:extLst>
              <a:ext uri="{FF2B5EF4-FFF2-40B4-BE49-F238E27FC236}">
                <a16:creationId xmlns:a16="http://schemas.microsoft.com/office/drawing/2014/main" id="{46C30BC2-557A-4CFE-91DF-3B3B28657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4326" y="1220616"/>
            <a:ext cx="13026576" cy="441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 descr="Imagen que contiene señal&#10;&#10;Descripción generada automáticamente">
            <a:extLst>
              <a:ext uri="{FF2B5EF4-FFF2-40B4-BE49-F238E27FC236}">
                <a16:creationId xmlns:a16="http://schemas.microsoft.com/office/drawing/2014/main" id="{B4003F64-78DC-4879-A4FB-1DA9317BB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991" y="207487"/>
            <a:ext cx="848296" cy="70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8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562CE-2F69-4BF4-BC77-22E3EFE6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A716F7-FA77-40DA-975F-2B5FA4AB7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683" y="1853754"/>
            <a:ext cx="9291215" cy="1896511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FF0000"/>
                </a:solidFill>
              </a:rPr>
              <a:t>OBJETIVO: </a:t>
            </a:r>
            <a:r>
              <a:rPr lang="es-ES" dirty="0"/>
              <a:t>Red social donde subir las dietas y rutinas para que otros usuarios puedan seguirlas, comentarlas y dar una puntuación.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		REQUISITOS DESTACADOS:</a:t>
            </a:r>
          </a:p>
          <a:p>
            <a:pPr marL="0" indent="0">
              <a:buNone/>
            </a:pPr>
            <a:endParaRPr lang="es-ES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3D937DE1-B115-451B-BA36-92EAE8E05AFF}"/>
              </a:ext>
            </a:extLst>
          </p:cNvPr>
          <p:cNvCxnSpPr/>
          <p:nvPr/>
        </p:nvCxnSpPr>
        <p:spPr>
          <a:xfrm flipH="1">
            <a:off x="3483980" y="3642167"/>
            <a:ext cx="1747777" cy="729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9B8936A-0C55-4E0F-B86C-1A2B4D454563}"/>
              </a:ext>
            </a:extLst>
          </p:cNvPr>
          <p:cNvCxnSpPr>
            <a:cxnSpLocks/>
          </p:cNvCxnSpPr>
          <p:nvPr/>
        </p:nvCxnSpPr>
        <p:spPr>
          <a:xfrm flipH="1">
            <a:off x="5835570" y="3642167"/>
            <a:ext cx="1" cy="1047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B9B9C36-ECCE-4C78-9497-30C5B0CB2578}"/>
              </a:ext>
            </a:extLst>
          </p:cNvPr>
          <p:cNvCxnSpPr>
            <a:cxnSpLocks/>
          </p:cNvCxnSpPr>
          <p:nvPr/>
        </p:nvCxnSpPr>
        <p:spPr>
          <a:xfrm>
            <a:off x="6661160" y="3642167"/>
            <a:ext cx="1483788" cy="630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4289912-F5C7-4DC4-B1E1-75FD7FED4E39}"/>
              </a:ext>
            </a:extLst>
          </p:cNvPr>
          <p:cNvSpPr txBox="1"/>
          <p:nvPr/>
        </p:nvSpPr>
        <p:spPr>
          <a:xfrm>
            <a:off x="1374715" y="4472215"/>
            <a:ext cx="458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BUSQUEDA EN EL SISTEMA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925C9D6-E5F2-4624-8E86-ED020696B2EA}"/>
              </a:ext>
            </a:extLst>
          </p:cNvPr>
          <p:cNvSpPr txBox="1"/>
          <p:nvPr/>
        </p:nvSpPr>
        <p:spPr>
          <a:xfrm>
            <a:off x="4357868" y="4841547"/>
            <a:ext cx="313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SISTEMA DE PUNTUACION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CCA6FCA-3282-4AFE-8959-6B2DADDEEB51}"/>
              </a:ext>
            </a:extLst>
          </p:cNvPr>
          <p:cNvSpPr txBox="1"/>
          <p:nvPr/>
        </p:nvSpPr>
        <p:spPr>
          <a:xfrm>
            <a:off x="7403054" y="4424994"/>
            <a:ext cx="458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SUBIDA DE PUBLICACIONES</a:t>
            </a:r>
          </a:p>
        </p:txBody>
      </p:sp>
      <p:pic>
        <p:nvPicPr>
          <p:cNvPr id="15" name="Imagen 14" descr="Imagen que contiene señal&#10;&#10;Descripción generada automáticamente">
            <a:extLst>
              <a:ext uri="{FF2B5EF4-FFF2-40B4-BE49-F238E27FC236}">
                <a16:creationId xmlns:a16="http://schemas.microsoft.com/office/drawing/2014/main" id="{682626A8-2AF3-42E1-864E-277B025A9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690" y="207487"/>
            <a:ext cx="848296" cy="70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6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5B687-7E09-4026-A43B-85626ADAE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342420"/>
            <a:ext cx="9291215" cy="1049235"/>
          </a:xfrm>
        </p:spPr>
        <p:txBody>
          <a:bodyPr/>
          <a:lstStyle/>
          <a:p>
            <a:r>
              <a:rPr lang="es-ES" dirty="0"/>
              <a:t>REQUISITOS</a:t>
            </a:r>
            <a:br>
              <a:rPr lang="es-ES" dirty="0"/>
            </a:br>
            <a:r>
              <a:rPr lang="es-ES" sz="2000" dirty="0"/>
              <a:t>CAMBIOS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EFF0D7-7088-4662-B5D0-94EF0ACCD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809" y="1981009"/>
            <a:ext cx="4671429" cy="426526"/>
          </a:xfrm>
        </p:spPr>
        <p:txBody>
          <a:bodyPr/>
          <a:lstStyle/>
          <a:p>
            <a:r>
              <a:rPr lang="es-ES" dirty="0"/>
              <a:t>TIEMPO + PROBLEMAS EXTERNOS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9A480F59-7EC1-4F86-B012-6A53CCBDEE0F}"/>
              </a:ext>
            </a:extLst>
          </p:cNvPr>
          <p:cNvSpPr/>
          <p:nvPr/>
        </p:nvSpPr>
        <p:spPr>
          <a:xfrm>
            <a:off x="5897301" y="1956122"/>
            <a:ext cx="590309" cy="451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6DCC5E-D783-4D8F-9A82-A01F5E087FB6}"/>
              </a:ext>
            </a:extLst>
          </p:cNvPr>
          <p:cNvSpPr txBox="1"/>
          <p:nvPr/>
        </p:nvSpPr>
        <p:spPr>
          <a:xfrm>
            <a:off x="6760358" y="2009606"/>
            <a:ext cx="380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MODIFICAR REQUISITOS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50D1DDC-80E1-49C3-BEE2-A194042CFFDD}"/>
              </a:ext>
            </a:extLst>
          </p:cNvPr>
          <p:cNvSpPr txBox="1"/>
          <p:nvPr/>
        </p:nvSpPr>
        <p:spPr>
          <a:xfrm>
            <a:off x="2037144" y="2928395"/>
            <a:ext cx="665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EVITAR SPAM  Y ABUSOS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709C8F4-D336-451F-BCB8-B49525787684}"/>
              </a:ext>
            </a:extLst>
          </p:cNvPr>
          <p:cNvSpPr txBox="1"/>
          <p:nvPr/>
        </p:nvSpPr>
        <p:spPr>
          <a:xfrm>
            <a:off x="2009101" y="3452149"/>
            <a:ext cx="665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COMPROBAR PUBLICACIONES SIMILARES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AFFDC67-F2D1-4ABC-9486-40701C1C424C}"/>
              </a:ext>
            </a:extLst>
          </p:cNvPr>
          <p:cNvSpPr txBox="1"/>
          <p:nvPr/>
        </p:nvSpPr>
        <p:spPr>
          <a:xfrm>
            <a:off x="2037144" y="3978796"/>
            <a:ext cx="665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SUGERENCIAS AL COMENZAR EL SISTEMA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5B33CC8-01E3-48E2-AD2C-81C722421BA3}"/>
              </a:ext>
            </a:extLst>
          </p:cNvPr>
          <p:cNvSpPr txBox="1"/>
          <p:nvPr/>
        </p:nvSpPr>
        <p:spPr>
          <a:xfrm>
            <a:off x="2009100" y="4494209"/>
            <a:ext cx="665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CUENTA COMERCIAL</a:t>
            </a:r>
          </a:p>
        </p:txBody>
      </p:sp>
      <p:sp>
        <p:nvSpPr>
          <p:cNvPr id="10" name="Signo de multiplicación 9">
            <a:extLst>
              <a:ext uri="{FF2B5EF4-FFF2-40B4-BE49-F238E27FC236}">
                <a16:creationId xmlns:a16="http://schemas.microsoft.com/office/drawing/2014/main" id="{3E9ABA0D-BD31-4D92-9370-A7C892989E83}"/>
              </a:ext>
            </a:extLst>
          </p:cNvPr>
          <p:cNvSpPr/>
          <p:nvPr/>
        </p:nvSpPr>
        <p:spPr>
          <a:xfrm>
            <a:off x="1476664" y="2885908"/>
            <a:ext cx="560480" cy="4514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Signo de multiplicación 11">
            <a:extLst>
              <a:ext uri="{FF2B5EF4-FFF2-40B4-BE49-F238E27FC236}">
                <a16:creationId xmlns:a16="http://schemas.microsoft.com/office/drawing/2014/main" id="{8A318DEF-A50C-4E16-88CE-813F638AD9C5}"/>
              </a:ext>
            </a:extLst>
          </p:cNvPr>
          <p:cNvSpPr/>
          <p:nvPr/>
        </p:nvSpPr>
        <p:spPr>
          <a:xfrm>
            <a:off x="1476664" y="3379808"/>
            <a:ext cx="560480" cy="4514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Signo de multiplicación 12">
            <a:extLst>
              <a:ext uri="{FF2B5EF4-FFF2-40B4-BE49-F238E27FC236}">
                <a16:creationId xmlns:a16="http://schemas.microsoft.com/office/drawing/2014/main" id="{9CB4C489-1EE2-4389-94C0-47A484513DAD}"/>
              </a:ext>
            </a:extLst>
          </p:cNvPr>
          <p:cNvSpPr/>
          <p:nvPr/>
        </p:nvSpPr>
        <p:spPr>
          <a:xfrm>
            <a:off x="1476664" y="3884152"/>
            <a:ext cx="560480" cy="4514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Signo de multiplicación 13">
            <a:extLst>
              <a:ext uri="{FF2B5EF4-FFF2-40B4-BE49-F238E27FC236}">
                <a16:creationId xmlns:a16="http://schemas.microsoft.com/office/drawing/2014/main" id="{27E9227B-C97E-4A2D-ABFE-91221504F33A}"/>
              </a:ext>
            </a:extLst>
          </p:cNvPr>
          <p:cNvSpPr/>
          <p:nvPr/>
        </p:nvSpPr>
        <p:spPr>
          <a:xfrm>
            <a:off x="1476664" y="4479223"/>
            <a:ext cx="560480" cy="4514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 descr="Imagen que contiene señal&#10;&#10;Descripción generada automáticamente">
            <a:extLst>
              <a:ext uri="{FF2B5EF4-FFF2-40B4-BE49-F238E27FC236}">
                <a16:creationId xmlns:a16="http://schemas.microsoft.com/office/drawing/2014/main" id="{8BED2E1E-474C-4634-A795-632362A7F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3311" y="170752"/>
            <a:ext cx="848296" cy="70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9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C6BF7-2B64-4936-A3EA-7FE85F38C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392" y="94306"/>
            <a:ext cx="9291215" cy="1049235"/>
          </a:xfrm>
        </p:spPr>
        <p:txBody>
          <a:bodyPr/>
          <a:lstStyle/>
          <a:p>
            <a:r>
              <a:rPr lang="es-ES" dirty="0"/>
              <a:t>DIAGRAMA:CASOS DE USO</a:t>
            </a:r>
          </a:p>
        </p:txBody>
      </p:sp>
      <p:pic>
        <p:nvPicPr>
          <p:cNvPr id="5" name="Picture 1021437296.jpg">
            <a:extLst>
              <a:ext uri="{FF2B5EF4-FFF2-40B4-BE49-F238E27FC236}">
                <a16:creationId xmlns:a16="http://schemas.microsoft.com/office/drawing/2014/main" id="{DD8A840C-7F3D-43A7-B41D-3B9621FB2001}"/>
              </a:ext>
            </a:extLst>
          </p:cNvPr>
          <p:cNvPicPr/>
          <p:nvPr/>
        </p:nvPicPr>
        <p:blipFill rotWithShape="1">
          <a:blip r:embed="rId2" cstate="print"/>
          <a:srcRect r="41167"/>
          <a:stretch/>
        </p:blipFill>
        <p:spPr>
          <a:xfrm>
            <a:off x="2981677" y="976543"/>
            <a:ext cx="6228646" cy="6178858"/>
          </a:xfrm>
          <a:prstGeom prst="rect">
            <a:avLst/>
          </a:prstGeom>
        </p:spPr>
      </p:pic>
      <p:pic>
        <p:nvPicPr>
          <p:cNvPr id="27" name="Imagen 26" descr="Imagen que contiene señal&#10;&#10;Descripción generada automáticamente">
            <a:extLst>
              <a:ext uri="{FF2B5EF4-FFF2-40B4-BE49-F238E27FC236}">
                <a16:creationId xmlns:a16="http://schemas.microsoft.com/office/drawing/2014/main" id="{65933ECF-F227-411E-843C-838981404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071" y="265466"/>
            <a:ext cx="848296" cy="70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40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917D8-57CF-459B-A5AA-131BADE5C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DIAGRAMA: CASOS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3F107A-1B20-43EE-AD98-1C5D2855E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3242" y="2033488"/>
            <a:ext cx="4008188" cy="470016"/>
          </a:xfrm>
        </p:spPr>
        <p:txBody>
          <a:bodyPr/>
          <a:lstStyle/>
          <a:p>
            <a:r>
              <a:rPr lang="es-ES" dirty="0"/>
              <a:t>CASOS DE USO RELEVANTES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40C9C91E-6CAF-4F34-9805-676A91756847}"/>
              </a:ext>
            </a:extLst>
          </p:cNvPr>
          <p:cNvCxnSpPr>
            <a:cxnSpLocks/>
          </p:cNvCxnSpPr>
          <p:nvPr/>
        </p:nvCxnSpPr>
        <p:spPr>
          <a:xfrm flipH="1">
            <a:off x="4092606" y="2698812"/>
            <a:ext cx="1367162" cy="665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0CBA996-1B4F-46D6-94AB-0C704758EC19}"/>
              </a:ext>
            </a:extLst>
          </p:cNvPr>
          <p:cNvCxnSpPr>
            <a:cxnSpLocks/>
          </p:cNvCxnSpPr>
          <p:nvPr/>
        </p:nvCxnSpPr>
        <p:spPr>
          <a:xfrm flipH="1">
            <a:off x="5657335" y="2698812"/>
            <a:ext cx="1" cy="1083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81431AA8-1B91-451C-B288-70612260B5A4}"/>
              </a:ext>
            </a:extLst>
          </p:cNvPr>
          <p:cNvCxnSpPr>
            <a:cxnSpLocks/>
          </p:cNvCxnSpPr>
          <p:nvPr/>
        </p:nvCxnSpPr>
        <p:spPr>
          <a:xfrm>
            <a:off x="5922887" y="2698812"/>
            <a:ext cx="1170371" cy="730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7A3B576-9C19-4CC3-A6C6-9BE3D0F0DD62}"/>
              </a:ext>
            </a:extLst>
          </p:cNvPr>
          <p:cNvSpPr txBox="1"/>
          <p:nvPr/>
        </p:nvSpPr>
        <p:spPr>
          <a:xfrm>
            <a:off x="4504944" y="3907129"/>
            <a:ext cx="339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SUBIR CONTENIDO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568C2A3-EF5C-4402-B28D-80A101457293}"/>
              </a:ext>
            </a:extLst>
          </p:cNvPr>
          <p:cNvSpPr txBox="1"/>
          <p:nvPr/>
        </p:nvSpPr>
        <p:spPr>
          <a:xfrm>
            <a:off x="2359152" y="3581400"/>
            <a:ext cx="339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VISUALIZAR CONTENIDO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05090A-0D30-4F10-A776-67C78E727851}"/>
              </a:ext>
            </a:extLst>
          </p:cNvPr>
          <p:cNvSpPr txBox="1"/>
          <p:nvPr/>
        </p:nvSpPr>
        <p:spPr>
          <a:xfrm>
            <a:off x="6204603" y="3537797"/>
            <a:ext cx="339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BUSCAR CONTENIDO</a:t>
            </a:r>
          </a:p>
        </p:txBody>
      </p:sp>
      <p:pic>
        <p:nvPicPr>
          <p:cNvPr id="16" name="Imagen 15" descr="Imagen que contiene señal&#10;&#10;Descripción generada automáticamente">
            <a:extLst>
              <a:ext uri="{FF2B5EF4-FFF2-40B4-BE49-F238E27FC236}">
                <a16:creationId xmlns:a16="http://schemas.microsoft.com/office/drawing/2014/main" id="{67C4761C-4847-49A1-BB73-0F993B128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421" y="329407"/>
            <a:ext cx="848296" cy="70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2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A9663C92-81CA-46B1-B5AE-F46DF8D7E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11">
            <a:extLst>
              <a:ext uri="{FF2B5EF4-FFF2-40B4-BE49-F238E27FC236}">
                <a16:creationId xmlns:a16="http://schemas.microsoft.com/office/drawing/2014/main" id="{449D3543-8D0A-40E1-9AF0-8F6CA1B45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93DEAED4-B139-47BA-8465-055B31546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D6A90342-673B-4E99-87F1-3B90366F2C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9636"/>
          <a:stretch/>
        </p:blipFill>
        <p:spPr>
          <a:xfrm>
            <a:off x="325" y="0"/>
            <a:ext cx="12191675" cy="6857990"/>
          </a:xfrm>
          <a:prstGeom prst="rect">
            <a:avLst/>
          </a:prstGeom>
        </p:spPr>
      </p:pic>
      <p:sp>
        <p:nvSpPr>
          <p:cNvPr id="23" name="Rectangle 15">
            <a:extLst>
              <a:ext uri="{FF2B5EF4-FFF2-40B4-BE49-F238E27FC236}">
                <a16:creationId xmlns:a16="http://schemas.microsoft.com/office/drawing/2014/main" id="{80B6C404-E8F9-4E2B-9BB2-AD7DAEFED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F6BEC7-AB4E-4004-8F71-F7463377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5073597"/>
            <a:ext cx="5279490" cy="11256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/>
              <a:t>DIAGRAMA DE CLASES</a:t>
            </a:r>
          </a:p>
        </p:txBody>
      </p:sp>
      <p:pic>
        <p:nvPicPr>
          <p:cNvPr id="19" name="Imagen 18" descr="Imagen que contiene señal&#10;&#10;Descripción generada automáticamente">
            <a:extLst>
              <a:ext uri="{FF2B5EF4-FFF2-40B4-BE49-F238E27FC236}">
                <a16:creationId xmlns:a16="http://schemas.microsoft.com/office/drawing/2014/main" id="{510CA184-AAEC-4A84-B028-550255DD0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7184" y="-48132"/>
            <a:ext cx="848296" cy="70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3126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378</Words>
  <Application>Microsoft Office PowerPoint</Application>
  <PresentationFormat>Panorámica</PresentationFormat>
  <Paragraphs>88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Rockwell</vt:lpstr>
      <vt:lpstr>Galería</vt:lpstr>
      <vt:lpstr>Presentación de PowerPoint</vt:lpstr>
      <vt:lpstr>Planificación del proyecto</vt:lpstr>
      <vt:lpstr>CAMBIOS EN LA PLANIFICACION</vt:lpstr>
      <vt:lpstr>REQUISITOS</vt:lpstr>
      <vt:lpstr>REQUISITOS</vt:lpstr>
      <vt:lpstr>REQUISITOS CAMBIOS</vt:lpstr>
      <vt:lpstr>DIAGRAMA:CASOS DE USO</vt:lpstr>
      <vt:lpstr>DIAGRAMA: CASOS DE USO</vt:lpstr>
      <vt:lpstr>DIAGRAMA DE CLASES</vt:lpstr>
      <vt:lpstr>DIAGRAMA DE CLASES</vt:lpstr>
      <vt:lpstr>IMPLEMENTACION</vt:lpstr>
      <vt:lpstr>IMPLEMENTACION PROBLEMAS</vt:lpstr>
      <vt:lpstr>PRUEBAS (Junit)</vt:lpstr>
      <vt:lpstr>Presentación de PowerPoint</vt:lpstr>
      <vt:lpstr>Presentación de PowerPoint</vt:lpstr>
      <vt:lpstr>DEMO EN DIRECTO</vt:lpstr>
      <vt:lpstr>conclusiones</vt:lpstr>
      <vt:lpstr>GRACIAS POR SU ATENCION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 Ordoñez</dc:creator>
  <cp:lastModifiedBy>Rafael Ordoñez</cp:lastModifiedBy>
  <cp:revision>2</cp:revision>
  <dcterms:created xsi:type="dcterms:W3CDTF">2020-06-07T16:35:14Z</dcterms:created>
  <dcterms:modified xsi:type="dcterms:W3CDTF">2020-06-07T16:44:42Z</dcterms:modified>
</cp:coreProperties>
</file>