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9144000" cy="5143500" type="screen16x9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Raleway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3222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4223b47cf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4223b47cf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3debb079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33debb079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62b7894b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362b7894b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62b7894b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62b7894b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 trata de un protocolo de mensajería ligero, que nos permite comunicar diferentes tipos de sistemas usando un mecanismo de publicación y suscripción a </a:t>
            </a:r>
            <a:r>
              <a:rPr lang="es-E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topics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62b7894b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362b7894b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dirty="0">
                <a:solidFill>
                  <a:srgbClr val="3A3A3A"/>
                </a:solidFill>
                <a:effectLst/>
                <a:latin typeface="-apple-system"/>
              </a:rPr>
              <a:t>La idea detrás de Docker es crear contenedores ligeros y portables para las aplicaciones software que puedan ejecutarse en cualquier máquina con Docker instalado, independientemente del sistema operativo que la máquina tenga por debajo, facilitando así también los despliegues.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3debb079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3debb079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33debb079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33debb079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33debb079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33debb079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308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362b7894ba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362b7894ba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2a408343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2a408343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2a408343f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2a408343f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s-ES" b="1" dirty="0"/>
              <a:t>CODIGO PRIVATIVO </a:t>
            </a:r>
            <a:r>
              <a:rPr lang="es-ES" dirty="0"/>
              <a:t>, LOS USUARIOS NO ESTAN SEGUROS DE SI EL SISTEMA ES FIABLE O NO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s-ES" b="1" dirty="0"/>
              <a:t>SERVIDORES EXTERNOS AL HOGAR</a:t>
            </a:r>
            <a:r>
              <a:rPr lang="es-ES" dirty="0"/>
              <a:t>, SI LA EMPRESA QUIEBRA, O LOS SERVIDORES SON EXTERNOS AL HOGAR, EL SISTEMA DEJA DE FUNCIONAR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s-ES" b="1" dirty="0"/>
              <a:t>LOS RIESGOS DE SEGURIDAD QUE ESTO SUPONE</a:t>
            </a:r>
            <a:r>
              <a:rPr lang="es-ES" dirty="0"/>
              <a:t>, YA QUE NO TENEMOS EL CONTROL DE NUESTROS DATOS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4223b47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4223b47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4223b47c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4223b47c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s-ES" b="1" dirty="0"/>
              <a:t>DOMOBOARD JC.TEJERO</a:t>
            </a:r>
            <a:r>
              <a:rPr lang="es-ES" dirty="0"/>
              <a:t>, placa de desarrollo que dispone de elementos como </a:t>
            </a:r>
            <a:r>
              <a:rPr lang="es-ES" dirty="0" err="1"/>
              <a:t>reles</a:t>
            </a:r>
            <a:r>
              <a:rPr lang="es-ES" dirty="0"/>
              <a:t>, sensores o pulsadores.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s-ES" b="1" dirty="0"/>
              <a:t>ESP-8266, PROCESADOR UTILIZADO PARA CONTROLAR A LOS DISPOSITIVOS IOT</a:t>
            </a:r>
            <a:r>
              <a:rPr lang="es-ES" dirty="0"/>
              <a:t>, puede ser cualquiera compatible con el </a:t>
            </a:r>
            <a:r>
              <a:rPr lang="es-ES" dirty="0" err="1"/>
              <a:t>framework</a:t>
            </a:r>
            <a:r>
              <a:rPr lang="es-ES" dirty="0"/>
              <a:t> </a:t>
            </a:r>
            <a:r>
              <a:rPr lang="es-ES" dirty="0" err="1"/>
              <a:t>arduino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4223b47c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4223b47cf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62b7894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62b7894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62b7894b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62b7894b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62b7894b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62b7894b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jp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461975" y="1339175"/>
            <a:ext cx="85482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Domótico con servidor Mqtt y controlado por aplicación web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61402" y="39168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Autor: Rafael Ordoñez Molina</a:t>
            </a:r>
            <a:endParaRPr b="1"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27952" y="43701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Tutor: Juan Carlos Tejero Calado</a:t>
            </a:r>
            <a:endParaRPr b="1"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7350" y="4610450"/>
            <a:ext cx="1074908" cy="3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>
            <a:spLocks noGrp="1"/>
          </p:cNvSpPr>
          <p:nvPr>
            <p:ph type="title"/>
          </p:nvPr>
        </p:nvSpPr>
        <p:spPr>
          <a:xfrm>
            <a:off x="670950" y="583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5.Diseño y Arquitectura del Sistema</a:t>
            </a:r>
            <a:endParaRPr/>
          </a:p>
        </p:txBody>
      </p:sp>
      <p:pic>
        <p:nvPicPr>
          <p:cNvPr id="214" name="Google Shape;2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0700"/>
            <a:ext cx="8839200" cy="3523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>
            <a:spLocks noGrp="1"/>
          </p:cNvSpPr>
          <p:nvPr>
            <p:ph type="title"/>
          </p:nvPr>
        </p:nvSpPr>
        <p:spPr>
          <a:xfrm>
            <a:off x="9183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5.Diseño y Arquitectura del Sistema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n 2" descr="Escala de tiempo&#10;&#10;Descripción generada automáticamente">
            <a:extLst>
              <a:ext uri="{FF2B5EF4-FFF2-40B4-BE49-F238E27FC236}">
                <a16:creationId xmlns:a16="http://schemas.microsoft.com/office/drawing/2014/main" id="{AD1DFB11-4996-DFC1-B5D5-AF603AE76F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5"/>
          <a:stretch/>
        </p:blipFill>
        <p:spPr>
          <a:xfrm>
            <a:off x="2094569" y="834965"/>
            <a:ext cx="5563532" cy="4308535"/>
          </a:xfrm>
          <a:prstGeom prst="rect">
            <a:avLst/>
          </a:prstGeom>
        </p:spPr>
      </p:pic>
      <p:pic>
        <p:nvPicPr>
          <p:cNvPr id="8" name="Imagen 7" descr="Escala de tiempo&#10;&#10;Descripción generada automáticamente">
            <a:extLst>
              <a:ext uri="{FF2B5EF4-FFF2-40B4-BE49-F238E27FC236}">
                <a16:creationId xmlns:a16="http://schemas.microsoft.com/office/drawing/2014/main" id="{AED4B0E5-8CB8-DC45-5E5A-46928E5F43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56" r="84312" b="83322"/>
          <a:stretch/>
        </p:blipFill>
        <p:spPr>
          <a:xfrm>
            <a:off x="2094569" y="1018328"/>
            <a:ext cx="876101" cy="535200"/>
          </a:xfrm>
          <a:prstGeom prst="rect">
            <a:avLst/>
          </a:prstGeom>
        </p:spPr>
      </p:pic>
      <p:pic>
        <p:nvPicPr>
          <p:cNvPr id="9" name="Imagen 8" descr="Escala de tiempo&#10;&#10;Descripción generada automáticamente">
            <a:extLst>
              <a:ext uri="{FF2B5EF4-FFF2-40B4-BE49-F238E27FC236}">
                <a16:creationId xmlns:a16="http://schemas.microsoft.com/office/drawing/2014/main" id="{04868A4F-8018-5F94-D097-76429391F3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66735" r="65358"/>
          <a:stretch/>
        </p:blipFill>
        <p:spPr>
          <a:xfrm>
            <a:off x="2094569" y="3710262"/>
            <a:ext cx="1934506" cy="1433238"/>
          </a:xfrm>
          <a:prstGeom prst="rect">
            <a:avLst/>
          </a:prstGeom>
        </p:spPr>
      </p:pic>
      <p:pic>
        <p:nvPicPr>
          <p:cNvPr id="10" name="Imagen 9" descr="Escala de tiempo&#10;&#10;Descripción generada automáticamente">
            <a:extLst>
              <a:ext uri="{FF2B5EF4-FFF2-40B4-BE49-F238E27FC236}">
                <a16:creationId xmlns:a16="http://schemas.microsoft.com/office/drawing/2014/main" id="{D7F6EA7B-ABF1-CE22-5262-84E9546E36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363" t="63081" r="19393"/>
          <a:stretch/>
        </p:blipFill>
        <p:spPr>
          <a:xfrm>
            <a:off x="4572000" y="3552825"/>
            <a:ext cx="2024063" cy="1590675"/>
          </a:xfrm>
          <a:prstGeom prst="rect">
            <a:avLst/>
          </a:prstGeom>
        </p:spPr>
      </p:pic>
      <p:pic>
        <p:nvPicPr>
          <p:cNvPr id="11" name="Imagen 10" descr="Escala de tiempo&#10;&#10;Descripción generada automáticamente">
            <a:extLst>
              <a:ext uri="{FF2B5EF4-FFF2-40B4-BE49-F238E27FC236}">
                <a16:creationId xmlns:a16="http://schemas.microsoft.com/office/drawing/2014/main" id="{EA779D11-6AA9-63E5-C314-EAC50D4530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166" t="25783" r="375" b="61569"/>
          <a:stretch/>
        </p:blipFill>
        <p:spPr>
          <a:xfrm>
            <a:off x="5677897" y="1945836"/>
            <a:ext cx="1980204" cy="544952"/>
          </a:xfrm>
          <a:prstGeom prst="rect">
            <a:avLst/>
          </a:prstGeom>
        </p:spPr>
      </p:pic>
      <p:pic>
        <p:nvPicPr>
          <p:cNvPr id="12" name="Imagen 11" descr="Escala de tiempo&#10;&#10;Descripción generada automáticamente">
            <a:extLst>
              <a:ext uri="{FF2B5EF4-FFF2-40B4-BE49-F238E27FC236}">
                <a16:creationId xmlns:a16="http://schemas.microsoft.com/office/drawing/2014/main" id="{BF5D19CB-AC63-444C-7481-B92C751D5E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7" t="29256" r="83585" b="58266"/>
          <a:stretch/>
        </p:blipFill>
        <p:spPr>
          <a:xfrm>
            <a:off x="2135195" y="2095500"/>
            <a:ext cx="876101" cy="537590"/>
          </a:xfrm>
          <a:prstGeom prst="rect">
            <a:avLst/>
          </a:prstGeom>
        </p:spPr>
      </p:pic>
      <p:sp>
        <p:nvSpPr>
          <p:cNvPr id="220" name="Google Shape;220;p23"/>
          <p:cNvSpPr txBox="1">
            <a:spLocks noGrp="1"/>
          </p:cNvSpPr>
          <p:nvPr>
            <p:ph type="title"/>
          </p:nvPr>
        </p:nvSpPr>
        <p:spPr>
          <a:xfrm>
            <a:off x="203640" y="601080"/>
            <a:ext cx="4436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Dispositivos Inteligentes</a:t>
            </a:r>
            <a:endParaRPr dirty="0"/>
          </a:p>
        </p:txBody>
      </p:sp>
      <p:pic>
        <p:nvPicPr>
          <p:cNvPr id="7" name="Imagen 6" descr="Escala de tiempo&#10;&#10;Descripción generada automáticamente">
            <a:extLst>
              <a:ext uri="{FF2B5EF4-FFF2-40B4-BE49-F238E27FC236}">
                <a16:creationId xmlns:a16="http://schemas.microsoft.com/office/drawing/2014/main" id="{7120DBEA-5118-E781-4A6E-A59520AFDC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99" t="19776" r="50350" b="42446"/>
          <a:stretch/>
        </p:blipFill>
        <p:spPr>
          <a:xfrm>
            <a:off x="3395663" y="1686972"/>
            <a:ext cx="1471611" cy="16277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82716E-6 L 0.0007 -0.0743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373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0.00139 -0.075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379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831" y="523406"/>
            <a:ext cx="5958839" cy="4620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31;p24">
            <a:extLst>
              <a:ext uri="{FF2B5EF4-FFF2-40B4-BE49-F238E27FC236}">
                <a16:creationId xmlns:a16="http://schemas.microsoft.com/office/drawing/2014/main" id="{C694C1B6-B953-3160-89B9-503AF80E7E7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0840" t="85332" r="10720"/>
          <a:stretch/>
        </p:blipFill>
        <p:spPr>
          <a:xfrm>
            <a:off x="5424164" y="4465802"/>
            <a:ext cx="1694751" cy="67769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68970" y="-1179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5.Diseño y Arquitectura del Sistema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" name="Google Shape;230;p24"/>
          <p:cNvSpPr txBox="1">
            <a:spLocks noGrp="1"/>
          </p:cNvSpPr>
          <p:nvPr>
            <p:ph type="title"/>
          </p:nvPr>
        </p:nvSpPr>
        <p:spPr>
          <a:xfrm>
            <a:off x="135900" y="590720"/>
            <a:ext cx="4436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Servidor Web</a:t>
            </a:r>
            <a:endParaRPr dirty="0"/>
          </a:p>
        </p:txBody>
      </p:sp>
      <p:pic>
        <p:nvPicPr>
          <p:cNvPr id="6" name="Google Shape;231;p24">
            <a:extLst>
              <a:ext uri="{FF2B5EF4-FFF2-40B4-BE49-F238E27FC236}">
                <a16:creationId xmlns:a16="http://schemas.microsoft.com/office/drawing/2014/main" id="{8AF95E73-85BA-FE1C-7C8A-24691F9B2D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0031" t="1457" r="28716" b="68015"/>
          <a:stretch/>
        </p:blipFill>
        <p:spPr>
          <a:xfrm>
            <a:off x="4184218" y="590720"/>
            <a:ext cx="1862312" cy="1410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1;p24">
            <a:extLst>
              <a:ext uri="{FF2B5EF4-FFF2-40B4-BE49-F238E27FC236}">
                <a16:creationId xmlns:a16="http://schemas.microsoft.com/office/drawing/2014/main" id="{E4B14094-B114-49F6-5251-07DAEE2ADCF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25" t="12193" r="73224" b="63145"/>
          <a:stretch/>
        </p:blipFill>
        <p:spPr>
          <a:xfrm>
            <a:off x="1847950" y="1086748"/>
            <a:ext cx="1546341" cy="1139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31;p24">
            <a:extLst>
              <a:ext uri="{FF2B5EF4-FFF2-40B4-BE49-F238E27FC236}">
                <a16:creationId xmlns:a16="http://schemas.microsoft.com/office/drawing/2014/main" id="{60253E3B-4BA0-52E8-F97C-03A25C42FAC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-1264" t="41518" r="78688" b="36514"/>
          <a:stretch/>
        </p:blipFill>
        <p:spPr>
          <a:xfrm>
            <a:off x="1723477" y="2441592"/>
            <a:ext cx="1345269" cy="1014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31;p24">
            <a:extLst>
              <a:ext uri="{FF2B5EF4-FFF2-40B4-BE49-F238E27FC236}">
                <a16:creationId xmlns:a16="http://schemas.microsoft.com/office/drawing/2014/main" id="{2C4B21C3-B8F8-CCC8-4C91-D7305FB020E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25" t="65332" r="78688" b="16515"/>
          <a:stretch/>
        </p:blipFill>
        <p:spPr>
          <a:xfrm>
            <a:off x="1847950" y="3541828"/>
            <a:ext cx="1220796" cy="8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31;p24">
            <a:extLst>
              <a:ext uri="{FF2B5EF4-FFF2-40B4-BE49-F238E27FC236}">
                <a16:creationId xmlns:a16="http://schemas.microsoft.com/office/drawing/2014/main" id="{4814308A-515E-C97F-9088-1E55A24E256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3116" t="87214" r="65031"/>
          <a:stretch/>
        </p:blipFill>
        <p:spPr>
          <a:xfrm>
            <a:off x="2580428" y="4552780"/>
            <a:ext cx="1302182" cy="59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31;p24">
            <a:extLst>
              <a:ext uri="{FF2B5EF4-FFF2-40B4-BE49-F238E27FC236}">
                <a16:creationId xmlns:a16="http://schemas.microsoft.com/office/drawing/2014/main" id="{8813DAB2-17CA-DEEC-A5C3-8E85F69FF2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3320" t="41517" r="39161" b="15168"/>
          <a:stretch/>
        </p:blipFill>
        <p:spPr>
          <a:xfrm>
            <a:off x="3188432" y="2441592"/>
            <a:ext cx="2235732" cy="2001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31;p24">
            <a:extLst>
              <a:ext uri="{FF2B5EF4-FFF2-40B4-BE49-F238E27FC236}">
                <a16:creationId xmlns:a16="http://schemas.microsoft.com/office/drawing/2014/main" id="{C8E833E8-D454-DAF9-DC1A-6B07D1572C5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1766" t="19862" r="9273" b="24494"/>
          <a:stretch/>
        </p:blipFill>
        <p:spPr>
          <a:xfrm>
            <a:off x="6075254" y="1441018"/>
            <a:ext cx="1129835" cy="2570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59259E-6 L -0.00035 -0.0444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>
            <a:spLocks noGrp="1"/>
          </p:cNvSpPr>
          <p:nvPr>
            <p:ph type="title"/>
          </p:nvPr>
        </p:nvSpPr>
        <p:spPr>
          <a:xfrm>
            <a:off x="670950" y="583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5.Diseño y Arquitectura del Sistema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670950" y="1225475"/>
            <a:ext cx="6789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140"/>
              <a:t>Comunicación entre los sistemas</a:t>
            </a:r>
            <a:endParaRPr sz="2140"/>
          </a:p>
        </p:txBody>
      </p:sp>
      <p:pic>
        <p:nvPicPr>
          <p:cNvPr id="241" name="Google Shape;241;p25"/>
          <p:cNvPicPr preferRelativeResize="0"/>
          <p:nvPr/>
        </p:nvPicPr>
        <p:blipFill rotWithShape="1">
          <a:blip r:embed="rId3">
            <a:alphaModFix/>
          </a:blip>
          <a:srcRect l="25501" r="24885"/>
          <a:stretch/>
        </p:blipFill>
        <p:spPr>
          <a:xfrm>
            <a:off x="3878700" y="2832653"/>
            <a:ext cx="762850" cy="7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5"/>
          <p:cNvSpPr txBox="1">
            <a:spLocks noGrp="1"/>
          </p:cNvSpPr>
          <p:nvPr>
            <p:ph type="title"/>
          </p:nvPr>
        </p:nvSpPr>
        <p:spPr>
          <a:xfrm>
            <a:off x="3369225" y="1896575"/>
            <a:ext cx="19446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40"/>
              <a:t>Servidor MQTT</a:t>
            </a:r>
            <a:endParaRPr sz="1840"/>
          </a:p>
        </p:txBody>
      </p:sp>
      <p:sp>
        <p:nvSpPr>
          <p:cNvPr id="243" name="Google Shape;243;p25"/>
          <p:cNvSpPr txBox="1">
            <a:spLocks noGrp="1"/>
          </p:cNvSpPr>
          <p:nvPr>
            <p:ph type="title"/>
          </p:nvPr>
        </p:nvSpPr>
        <p:spPr>
          <a:xfrm>
            <a:off x="3498075" y="2332063"/>
            <a:ext cx="1686900" cy="3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79838"/>
              <a:buNone/>
            </a:pPr>
            <a:r>
              <a:rPr lang="es" sz="1240"/>
              <a:t>publish/subscribe</a:t>
            </a:r>
            <a:endParaRPr sz="1240"/>
          </a:p>
        </p:txBody>
      </p:sp>
      <p:sp>
        <p:nvSpPr>
          <p:cNvPr id="244" name="Google Shape;244;p25"/>
          <p:cNvSpPr txBox="1">
            <a:spLocks noGrp="1"/>
          </p:cNvSpPr>
          <p:nvPr>
            <p:ph type="title"/>
          </p:nvPr>
        </p:nvSpPr>
        <p:spPr>
          <a:xfrm>
            <a:off x="2189850" y="3852450"/>
            <a:ext cx="4764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53804"/>
              <a:buNone/>
            </a:pPr>
            <a:r>
              <a:rPr lang="es" sz="1840"/>
              <a:t>Sistemas conectados mediante broker MQTT</a:t>
            </a:r>
            <a:endParaRPr sz="184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>
            <a:spLocks noGrp="1"/>
          </p:cNvSpPr>
          <p:nvPr>
            <p:ph type="title"/>
          </p:nvPr>
        </p:nvSpPr>
        <p:spPr>
          <a:xfrm>
            <a:off x="670950" y="583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5.Diseño y Arquitectura del Sistema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6"/>
          <p:cNvSpPr txBox="1">
            <a:spLocks noGrp="1"/>
          </p:cNvSpPr>
          <p:nvPr>
            <p:ph type="title"/>
          </p:nvPr>
        </p:nvSpPr>
        <p:spPr>
          <a:xfrm>
            <a:off x="670950" y="1225475"/>
            <a:ext cx="6789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140"/>
              <a:t>Empaquetado y despliegue</a:t>
            </a:r>
            <a:endParaRPr sz="2140"/>
          </a:p>
        </p:txBody>
      </p:sp>
      <p:pic>
        <p:nvPicPr>
          <p:cNvPr id="251" name="Google Shape;2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6875" y="787277"/>
            <a:ext cx="1125350" cy="112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6"/>
          <p:cNvSpPr txBox="1">
            <a:spLocks noGrp="1"/>
          </p:cNvSpPr>
          <p:nvPr>
            <p:ph type="title"/>
          </p:nvPr>
        </p:nvSpPr>
        <p:spPr>
          <a:xfrm>
            <a:off x="431125" y="2256675"/>
            <a:ext cx="4246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33756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1840"/>
              <a:t>Solución basada en contenedores</a:t>
            </a:r>
            <a:endParaRPr sz="1840"/>
          </a:p>
        </p:txBody>
      </p:sp>
      <p:sp>
        <p:nvSpPr>
          <p:cNvPr id="253" name="Google Shape;253;p26"/>
          <p:cNvSpPr txBox="1">
            <a:spLocks noGrp="1"/>
          </p:cNvSpPr>
          <p:nvPr>
            <p:ph type="title"/>
          </p:nvPr>
        </p:nvSpPr>
        <p:spPr>
          <a:xfrm>
            <a:off x="479925" y="3004850"/>
            <a:ext cx="4246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33756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1840"/>
              <a:t>Sencillo despliegue del sistema completo</a:t>
            </a:r>
            <a:endParaRPr sz="1840"/>
          </a:p>
        </p:txBody>
      </p:sp>
      <p:sp>
        <p:nvSpPr>
          <p:cNvPr id="254" name="Google Shape;254;p26"/>
          <p:cNvSpPr txBox="1">
            <a:spLocks noGrp="1"/>
          </p:cNvSpPr>
          <p:nvPr>
            <p:ph type="title"/>
          </p:nvPr>
        </p:nvSpPr>
        <p:spPr>
          <a:xfrm>
            <a:off x="479925" y="3753025"/>
            <a:ext cx="4246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33756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1840"/>
              <a:t>Adaptado a las nuevas tecnologías disruptivas</a:t>
            </a:r>
            <a:endParaRPr sz="1840"/>
          </a:p>
        </p:txBody>
      </p:sp>
      <p:pic>
        <p:nvPicPr>
          <p:cNvPr id="255" name="Google Shape;2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7475" y="2195151"/>
            <a:ext cx="3877225" cy="24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>
            <a:spLocks noGrp="1"/>
          </p:cNvSpPr>
          <p:nvPr>
            <p:ph type="title"/>
          </p:nvPr>
        </p:nvSpPr>
        <p:spPr>
          <a:xfrm>
            <a:off x="670950" y="583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6.Conclusiones</a:t>
            </a:r>
            <a:endParaRPr/>
          </a:p>
        </p:txBody>
      </p:sp>
      <p:sp>
        <p:nvSpPr>
          <p:cNvPr id="261" name="Google Shape;261;p27"/>
          <p:cNvSpPr txBox="1">
            <a:spLocks noGrp="1"/>
          </p:cNvSpPr>
          <p:nvPr>
            <p:ph type="title"/>
          </p:nvPr>
        </p:nvSpPr>
        <p:spPr>
          <a:xfrm>
            <a:off x="537425" y="1787000"/>
            <a:ext cx="8337600" cy="3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9090" algn="l" rtl="0">
              <a:spcBef>
                <a:spcPts val="0"/>
              </a:spcBef>
              <a:spcAft>
                <a:spcPts val="0"/>
              </a:spcAft>
              <a:buSzPts val="1740"/>
              <a:buChar char="●"/>
            </a:pPr>
            <a:r>
              <a:rPr lang="es" sz="1740"/>
              <a:t>Sistema domótico completamente funcional</a:t>
            </a:r>
            <a:endParaRPr sz="174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40"/>
          </a:p>
          <a:p>
            <a:pPr marL="457200" lvl="0" indent="-339090" algn="l" rtl="0">
              <a:spcBef>
                <a:spcPts val="0"/>
              </a:spcBef>
              <a:spcAft>
                <a:spcPts val="0"/>
              </a:spcAft>
              <a:buSzPts val="1740"/>
              <a:buChar char="●"/>
            </a:pPr>
            <a:r>
              <a:rPr lang="es" sz="1740"/>
              <a:t>Software en C++ para procesadores compatibles con arduino</a:t>
            </a:r>
            <a:endParaRPr sz="174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40"/>
          </a:p>
          <a:p>
            <a:pPr marL="457200" lvl="0" indent="-339090" algn="l" rtl="0">
              <a:spcBef>
                <a:spcPts val="0"/>
              </a:spcBef>
              <a:spcAft>
                <a:spcPts val="0"/>
              </a:spcAft>
              <a:buSzPts val="1740"/>
              <a:buChar char="●"/>
            </a:pPr>
            <a:r>
              <a:rPr lang="es" sz="1740"/>
              <a:t>Software MultiDispositivo</a:t>
            </a:r>
            <a:endParaRPr sz="174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40"/>
          </a:p>
          <a:p>
            <a:pPr marL="457200" lvl="0" indent="-339090" algn="l" rtl="0">
              <a:spcBef>
                <a:spcPts val="0"/>
              </a:spcBef>
              <a:spcAft>
                <a:spcPts val="0"/>
              </a:spcAft>
              <a:buSzPts val="1740"/>
              <a:buChar char="●"/>
            </a:pPr>
            <a:r>
              <a:rPr lang="es" sz="1740"/>
              <a:t>Control del sistema mediante REST API</a:t>
            </a:r>
            <a:endParaRPr sz="174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40"/>
          </a:p>
          <a:p>
            <a:pPr marL="457200" lvl="0" indent="-339090" algn="l" rtl="0">
              <a:spcBef>
                <a:spcPts val="0"/>
              </a:spcBef>
              <a:spcAft>
                <a:spcPts val="0"/>
              </a:spcAft>
              <a:buSzPts val="1740"/>
              <a:buChar char="●"/>
            </a:pPr>
            <a:r>
              <a:rPr lang="es" sz="1740"/>
              <a:t>Desarrollo de interfaz de usuario</a:t>
            </a:r>
            <a:endParaRPr sz="174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>
            <a:spLocks noGrp="1"/>
          </p:cNvSpPr>
          <p:nvPr>
            <p:ph type="title"/>
          </p:nvPr>
        </p:nvSpPr>
        <p:spPr>
          <a:xfrm>
            <a:off x="670950" y="583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6.Conclusiones</a:t>
            </a:r>
            <a:endParaRPr/>
          </a:p>
        </p:txBody>
      </p:sp>
      <p:sp>
        <p:nvSpPr>
          <p:cNvPr id="267" name="Google Shape;267;p28"/>
          <p:cNvSpPr txBox="1">
            <a:spLocks noGrp="1"/>
          </p:cNvSpPr>
          <p:nvPr>
            <p:ph type="title"/>
          </p:nvPr>
        </p:nvSpPr>
        <p:spPr>
          <a:xfrm>
            <a:off x="537425" y="1872275"/>
            <a:ext cx="8337600" cy="3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9090" algn="l" rtl="0">
              <a:spcBef>
                <a:spcPts val="0"/>
              </a:spcBef>
              <a:spcAft>
                <a:spcPts val="0"/>
              </a:spcAft>
              <a:buSzPts val="1740"/>
              <a:buChar char="●"/>
            </a:pPr>
            <a:r>
              <a:rPr lang="es" sz="1740" dirty="0"/>
              <a:t>Despliegue de servidor MQTT y conexión con todos los sistemas</a:t>
            </a:r>
            <a:endParaRPr sz="174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40" dirty="0"/>
          </a:p>
          <a:p>
            <a:pPr marL="457200" lvl="0" indent="-339090" algn="l" rtl="0">
              <a:spcBef>
                <a:spcPts val="0"/>
              </a:spcBef>
              <a:spcAft>
                <a:spcPts val="0"/>
              </a:spcAft>
              <a:buSzPts val="1740"/>
              <a:buChar char="●"/>
            </a:pPr>
            <a:r>
              <a:rPr lang="es" sz="1740" dirty="0"/>
              <a:t>Empaquetado del sistema usando DOCKER</a:t>
            </a:r>
            <a:endParaRPr sz="174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40" dirty="0"/>
          </a:p>
          <a:p>
            <a:pPr marL="457200" lvl="0" indent="-339090" algn="l" rtl="0">
              <a:spcBef>
                <a:spcPts val="0"/>
              </a:spcBef>
              <a:spcAft>
                <a:spcPts val="0"/>
              </a:spcAft>
              <a:buSzPts val="1740"/>
              <a:buChar char="●"/>
            </a:pPr>
            <a:r>
              <a:rPr lang="es" sz="1740" dirty="0"/>
              <a:t>La Importancia de las asignaturas impartidas en el grado</a:t>
            </a:r>
            <a:endParaRPr sz="174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40" dirty="0"/>
          </a:p>
          <a:p>
            <a:pPr marL="457200" lvl="0" indent="-339090" algn="l" rtl="0">
              <a:spcBef>
                <a:spcPts val="0"/>
              </a:spcBef>
              <a:spcAft>
                <a:spcPts val="0"/>
              </a:spcAft>
              <a:buSzPts val="1740"/>
              <a:buChar char="●"/>
            </a:pPr>
            <a:r>
              <a:rPr lang="es" sz="1740" dirty="0"/>
              <a:t>Concienciación de la importancia de un sistema de código libre</a:t>
            </a:r>
            <a:endParaRPr sz="174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4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>
            <a:spLocks noGrp="1"/>
          </p:cNvSpPr>
          <p:nvPr>
            <p:ph type="title"/>
          </p:nvPr>
        </p:nvSpPr>
        <p:spPr>
          <a:xfrm>
            <a:off x="670950" y="583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6.Líneas Futuras</a:t>
            </a:r>
            <a:endParaRPr dirty="0"/>
          </a:p>
        </p:txBody>
      </p:sp>
      <p:sp>
        <p:nvSpPr>
          <p:cNvPr id="4" name="Google Shape;267;p28">
            <a:extLst>
              <a:ext uri="{FF2B5EF4-FFF2-40B4-BE49-F238E27FC236}">
                <a16:creationId xmlns:a16="http://schemas.microsoft.com/office/drawing/2014/main" id="{F2AC73DC-4CAE-3ACB-CB5F-E3F57E13363F}"/>
              </a:ext>
            </a:extLst>
          </p:cNvPr>
          <p:cNvSpPr txBox="1">
            <a:spLocks/>
          </p:cNvSpPr>
          <p:nvPr/>
        </p:nvSpPr>
        <p:spPr>
          <a:xfrm>
            <a:off x="537425" y="1872275"/>
            <a:ext cx="8337600" cy="3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indent="-339090">
              <a:buSzPts val="1740"/>
              <a:buFont typeface="Raleway"/>
              <a:buChar char="●"/>
            </a:pPr>
            <a:r>
              <a:rPr lang="es-ES" sz="1740" dirty="0"/>
              <a:t>Añadir dispositivos </a:t>
            </a:r>
            <a:r>
              <a:rPr lang="es-ES" sz="1740" dirty="0" err="1"/>
              <a:t>Dimmables</a:t>
            </a:r>
            <a:endParaRPr lang="es-ES" sz="1740" dirty="0"/>
          </a:p>
          <a:p>
            <a:pPr marL="457200"/>
            <a:endParaRPr lang="es-ES" sz="1740" dirty="0"/>
          </a:p>
          <a:p>
            <a:pPr marL="457200" indent="-339090">
              <a:buSzPts val="1740"/>
              <a:buFont typeface="Raleway"/>
              <a:buChar char="●"/>
            </a:pPr>
            <a:r>
              <a:rPr lang="es-ES" sz="1740" dirty="0"/>
              <a:t>Incluir Control por voz</a:t>
            </a:r>
          </a:p>
          <a:p>
            <a:pPr marL="457200"/>
            <a:endParaRPr lang="es-ES" sz="1740" dirty="0"/>
          </a:p>
          <a:p>
            <a:pPr marL="457200" indent="-339090">
              <a:buSzPts val="1740"/>
              <a:buFont typeface="Raleway"/>
              <a:buChar char="●"/>
            </a:pPr>
            <a:r>
              <a:rPr lang="es-ES" sz="1740" dirty="0"/>
              <a:t>Interfaz cliente usando un Framework</a:t>
            </a:r>
          </a:p>
          <a:p>
            <a:pPr marL="457200"/>
            <a:endParaRPr lang="es-ES" sz="1740" dirty="0"/>
          </a:p>
          <a:p>
            <a:pPr marL="457200" indent="-339090">
              <a:buSzPts val="1740"/>
              <a:buFont typeface="Raleway"/>
              <a:buChar char="●"/>
            </a:pPr>
            <a:r>
              <a:rPr lang="es-ES" sz="1740" dirty="0"/>
              <a:t>Desarrollo de una Aplicación Móvil</a:t>
            </a:r>
          </a:p>
          <a:p>
            <a:pPr marL="457200" indent="-339090">
              <a:buSzPts val="1740"/>
              <a:buFont typeface="Raleway"/>
              <a:buChar char="●"/>
            </a:pPr>
            <a:endParaRPr lang="es-ES" sz="1740" dirty="0"/>
          </a:p>
          <a:p>
            <a:pPr marL="457200" indent="-339090">
              <a:buSzPts val="1740"/>
              <a:buFont typeface="Raleway"/>
              <a:buChar char="●"/>
            </a:pPr>
            <a:r>
              <a:rPr lang="es-ES" sz="1740" dirty="0"/>
              <a:t>Implementar seguridad en el sistema</a:t>
            </a:r>
          </a:p>
          <a:p>
            <a:endParaRPr lang="es-ES" sz="1740" dirty="0"/>
          </a:p>
        </p:txBody>
      </p:sp>
    </p:spTree>
    <p:extLst>
      <p:ext uri="{BB962C8B-B14F-4D97-AF65-F5344CB8AC3E}">
        <p14:creationId xmlns:p14="http://schemas.microsoft.com/office/powerpoint/2010/main" val="3679488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>
            <a:spLocks noGrp="1"/>
          </p:cNvSpPr>
          <p:nvPr>
            <p:ph type="title"/>
          </p:nvPr>
        </p:nvSpPr>
        <p:spPr>
          <a:xfrm>
            <a:off x="781950" y="15230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140"/>
              <a:t>Gracias por su atención</a:t>
            </a:r>
            <a:endParaRPr sz="3140"/>
          </a:p>
        </p:txBody>
      </p:sp>
      <p:sp>
        <p:nvSpPr>
          <p:cNvPr id="273" name="Google Shape;273;p29"/>
          <p:cNvSpPr txBox="1">
            <a:spLocks noGrp="1"/>
          </p:cNvSpPr>
          <p:nvPr>
            <p:ph type="subTitle" idx="4294967295"/>
          </p:nvPr>
        </p:nvSpPr>
        <p:spPr>
          <a:xfrm>
            <a:off x="6256302" y="4061850"/>
            <a:ext cx="25170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b="1">
                <a:solidFill>
                  <a:schemeClr val="dk2"/>
                </a:solidFill>
              </a:rPr>
              <a:t>Autor: Rafael Ordoñez Molina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274" name="Google Shape;274;p29"/>
          <p:cNvSpPr txBox="1">
            <a:spLocks noGrp="1"/>
          </p:cNvSpPr>
          <p:nvPr>
            <p:ph type="subTitle" idx="4294967295"/>
          </p:nvPr>
        </p:nvSpPr>
        <p:spPr>
          <a:xfrm>
            <a:off x="6256302" y="4520488"/>
            <a:ext cx="27135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b="1">
                <a:solidFill>
                  <a:schemeClr val="dk2"/>
                </a:solidFill>
              </a:rPr>
              <a:t>Tutor: Juan Carlos Tejero Calado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00" y="4603050"/>
            <a:ext cx="1074908" cy="37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9"/>
          <p:cNvSpPr txBox="1">
            <a:spLocks noGrp="1"/>
          </p:cNvSpPr>
          <p:nvPr>
            <p:ph type="title"/>
          </p:nvPr>
        </p:nvSpPr>
        <p:spPr>
          <a:xfrm>
            <a:off x="781950" y="2704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40"/>
              <a:t>¿Preguntas?</a:t>
            </a:r>
            <a:endParaRPr sz="29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27650" y="633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40" dirty="0"/>
              <a:t>Índice</a:t>
            </a:r>
            <a:endParaRPr sz="2640"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804825" y="1496100"/>
            <a:ext cx="7688700" cy="3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/>
              <a:t>1.Motivación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/>
              <a:t>2.Objetivos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/>
              <a:t>3.Tecnologías más relevantes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/>
              <a:t>4.Funcionalidades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/>
              <a:t>5.Diseño y Arquitectura del sistema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/>
              <a:t>6.Conclusiones y Líneas Futuras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670950" y="583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1.Motivación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125" y="3061163"/>
            <a:ext cx="1062475" cy="106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2175" y="2982788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815613" y="4173925"/>
            <a:ext cx="20916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740"/>
              <a:t>Código Privativo</a:t>
            </a:r>
            <a:endParaRPr sz="1740"/>
          </a:p>
        </p:txBody>
      </p:sp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3251913" y="4242675"/>
            <a:ext cx="20916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56896"/>
              <a:buNone/>
            </a:pPr>
            <a:r>
              <a:rPr lang="es" sz="1740"/>
              <a:t>Servidores externos al hogar</a:t>
            </a:r>
            <a:endParaRPr sz="1740"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6825" y="306117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6374238" y="4280375"/>
            <a:ext cx="20916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56896"/>
              <a:buNone/>
            </a:pPr>
            <a:r>
              <a:rPr lang="es" sz="1740"/>
              <a:t>Riesgos de seguridad</a:t>
            </a:r>
            <a:endParaRPr sz="1740"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8775" y="97880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2691585" y="2036550"/>
            <a:ext cx="3800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740"/>
              <a:t>Sistemas Domóticos comerciales</a:t>
            </a:r>
            <a:endParaRPr sz="1740"/>
          </a:p>
        </p:txBody>
      </p:sp>
      <p:cxnSp>
        <p:nvCxnSpPr>
          <p:cNvPr id="109" name="Google Shape;109;p15"/>
          <p:cNvCxnSpPr/>
          <p:nvPr/>
        </p:nvCxnSpPr>
        <p:spPr>
          <a:xfrm flipH="1">
            <a:off x="2651925" y="2518150"/>
            <a:ext cx="1129500" cy="40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15"/>
          <p:cNvCxnSpPr/>
          <p:nvPr/>
        </p:nvCxnSpPr>
        <p:spPr>
          <a:xfrm flipH="1">
            <a:off x="4392400" y="2534875"/>
            <a:ext cx="8100" cy="48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5990025" y="2509800"/>
            <a:ext cx="1020600" cy="47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670950" y="583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2.Objetivos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218976" y="2571750"/>
            <a:ext cx="18363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56896"/>
              <a:buNone/>
            </a:pPr>
            <a:r>
              <a:rPr lang="es" sz="1740"/>
              <a:t>Software C++ </a:t>
            </a:r>
            <a:endParaRPr sz="174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56896"/>
              <a:buNone/>
            </a:pPr>
            <a:r>
              <a:rPr lang="es" sz="1740"/>
              <a:t>y Arduino</a:t>
            </a:r>
            <a:endParaRPr sz="1740"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3410878" y="583100"/>
            <a:ext cx="25362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56896"/>
              <a:buNone/>
            </a:pPr>
            <a:r>
              <a:rPr lang="es" sz="1740"/>
              <a:t>Objetivo Principal</a:t>
            </a:r>
            <a:endParaRPr sz="1740"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813" y="3159976"/>
            <a:ext cx="892625" cy="8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1625" y="4436325"/>
            <a:ext cx="535200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6350" y="4522050"/>
            <a:ext cx="535200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72774" y="44848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19500" y="44848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18238" y="3159975"/>
            <a:ext cx="892625" cy="89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2380970" y="2720875"/>
            <a:ext cx="10299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56896"/>
              <a:buNone/>
            </a:pPr>
            <a:r>
              <a:rPr lang="es" sz="1740"/>
              <a:t>Rest Api</a:t>
            </a:r>
            <a:endParaRPr sz="1740"/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72325" y="2989775"/>
            <a:ext cx="1029900" cy="10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4069372" y="2619325"/>
            <a:ext cx="14358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56896"/>
              <a:buNone/>
            </a:pPr>
            <a:r>
              <a:rPr lang="es" sz="1740"/>
              <a:t>Cliente Web</a:t>
            </a:r>
            <a:endParaRPr sz="1740"/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14700" y="3091338"/>
            <a:ext cx="1029900" cy="10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47075" y="3022700"/>
            <a:ext cx="1029900" cy="10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5711251" y="2625250"/>
            <a:ext cx="18363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56896"/>
              <a:buNone/>
            </a:pPr>
            <a:r>
              <a:rPr lang="es" sz="1740"/>
              <a:t>Servidor Mqtt</a:t>
            </a:r>
            <a:endParaRPr sz="1740"/>
          </a:p>
        </p:txBody>
      </p:sp>
      <p:sp>
        <p:nvSpPr>
          <p:cNvPr id="131" name="Google Shape;131;p16"/>
          <p:cNvSpPr txBox="1">
            <a:spLocks noGrp="1"/>
          </p:cNvSpPr>
          <p:nvPr>
            <p:ph type="title"/>
          </p:nvPr>
        </p:nvSpPr>
        <p:spPr>
          <a:xfrm>
            <a:off x="7307700" y="2616925"/>
            <a:ext cx="18363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56896"/>
              <a:buNone/>
            </a:pPr>
            <a:r>
              <a:rPr lang="es" sz="1740"/>
              <a:t>Empaquetado completo</a:t>
            </a:r>
            <a:endParaRPr sz="1740"/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069375" y="984788"/>
            <a:ext cx="121920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6"/>
          <p:cNvCxnSpPr/>
          <p:nvPr/>
        </p:nvCxnSpPr>
        <p:spPr>
          <a:xfrm flipH="1">
            <a:off x="1671725" y="2250275"/>
            <a:ext cx="2314500" cy="32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16"/>
          <p:cNvCxnSpPr/>
          <p:nvPr/>
        </p:nvCxnSpPr>
        <p:spPr>
          <a:xfrm flipH="1">
            <a:off x="3193225" y="2346725"/>
            <a:ext cx="1146600" cy="37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16"/>
          <p:cNvCxnSpPr/>
          <p:nvPr/>
        </p:nvCxnSpPr>
        <p:spPr>
          <a:xfrm flipH="1">
            <a:off x="4675525" y="2346713"/>
            <a:ext cx="6900" cy="26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16"/>
          <p:cNvCxnSpPr/>
          <p:nvPr/>
        </p:nvCxnSpPr>
        <p:spPr>
          <a:xfrm>
            <a:off x="5464975" y="2282425"/>
            <a:ext cx="793200" cy="30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16"/>
          <p:cNvCxnSpPr/>
          <p:nvPr/>
        </p:nvCxnSpPr>
        <p:spPr>
          <a:xfrm>
            <a:off x="5529275" y="2143125"/>
            <a:ext cx="2314800" cy="39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670950" y="583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3.Tecnologías</a:t>
            </a:r>
            <a:endParaRPr/>
          </a:p>
        </p:txBody>
      </p:sp>
      <p:pic>
        <p:nvPicPr>
          <p:cNvPr id="143" name="Google Shape;14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675" y="2293850"/>
            <a:ext cx="3284726" cy="2463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3576" y="2517850"/>
            <a:ext cx="2986076" cy="223954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7"/>
          <p:cNvSpPr txBox="1">
            <a:spLocks noGrp="1"/>
          </p:cNvSpPr>
          <p:nvPr>
            <p:ph type="title"/>
          </p:nvPr>
        </p:nvSpPr>
        <p:spPr>
          <a:xfrm>
            <a:off x="670950" y="1225475"/>
            <a:ext cx="16545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Hardware</a:t>
            </a:r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title"/>
          </p:nvPr>
        </p:nvSpPr>
        <p:spPr>
          <a:xfrm>
            <a:off x="1187675" y="2036550"/>
            <a:ext cx="2616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53804"/>
              <a:buNone/>
            </a:pPr>
            <a:r>
              <a:rPr lang="es" sz="1840"/>
              <a:t>Domoboard JC. Tejero</a:t>
            </a:r>
            <a:endParaRPr sz="1840"/>
          </a:p>
        </p:txBody>
      </p: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6269275" y="2036550"/>
            <a:ext cx="1274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640"/>
              <a:t>ESP-8266</a:t>
            </a:r>
            <a:endParaRPr sz="164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670950" y="583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3.Tecnologías</a:t>
            </a:r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title"/>
          </p:nvPr>
        </p:nvSpPr>
        <p:spPr>
          <a:xfrm>
            <a:off x="670950" y="1225475"/>
            <a:ext cx="4436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Software y Herramientas</a:t>
            </a:r>
            <a:endParaRPr/>
          </a:p>
        </p:txBody>
      </p:sp>
      <p:pic>
        <p:nvPicPr>
          <p:cNvPr id="154" name="Google Shape;1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175" y="2084449"/>
            <a:ext cx="2173491" cy="55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9325" y="1906650"/>
            <a:ext cx="1342551" cy="91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175" y="3431025"/>
            <a:ext cx="1823406" cy="11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 rotWithShape="1">
          <a:blip r:embed="rId6">
            <a:alphaModFix/>
          </a:blip>
          <a:srcRect r="21476"/>
          <a:stretch/>
        </p:blipFill>
        <p:spPr>
          <a:xfrm>
            <a:off x="6193425" y="1760675"/>
            <a:ext cx="2166218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 rotWithShape="1">
          <a:blip r:embed="rId7">
            <a:alphaModFix/>
          </a:blip>
          <a:srcRect l="25501" r="24885"/>
          <a:stretch/>
        </p:blipFill>
        <p:spPr>
          <a:xfrm>
            <a:off x="7585175" y="3372886"/>
            <a:ext cx="1130842" cy="113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52125" y="3573851"/>
            <a:ext cx="886804" cy="996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98525" y="3683013"/>
            <a:ext cx="1245548" cy="77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35762" y="3401950"/>
            <a:ext cx="1342549" cy="1197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250575" y="2642675"/>
            <a:ext cx="886800" cy="8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234075" y="2486075"/>
            <a:ext cx="886799" cy="831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521892" y="2390967"/>
            <a:ext cx="986371" cy="8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670950" y="583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Funcionalidades</a:t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2363" y="2050000"/>
            <a:ext cx="799275" cy="79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3160100" y="1431150"/>
            <a:ext cx="3145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Facil Configuracion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450" y="3500525"/>
            <a:ext cx="880700" cy="8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2050" y="3463525"/>
            <a:ext cx="880700" cy="8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99851" y="3368750"/>
            <a:ext cx="1421725" cy="1275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19"/>
          <p:cNvCxnSpPr/>
          <p:nvPr/>
        </p:nvCxnSpPr>
        <p:spPr>
          <a:xfrm flipH="1">
            <a:off x="2072250" y="3729975"/>
            <a:ext cx="1650300" cy="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176;p19"/>
          <p:cNvCxnSpPr/>
          <p:nvPr/>
        </p:nvCxnSpPr>
        <p:spPr>
          <a:xfrm>
            <a:off x="2124050" y="4381225"/>
            <a:ext cx="1650300" cy="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7" name="Google Shape;177;p19"/>
          <p:cNvCxnSpPr/>
          <p:nvPr/>
        </p:nvCxnSpPr>
        <p:spPr>
          <a:xfrm>
            <a:off x="5483950" y="3737475"/>
            <a:ext cx="1524600" cy="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" name="Google Shape;178;p19"/>
          <p:cNvCxnSpPr/>
          <p:nvPr/>
        </p:nvCxnSpPr>
        <p:spPr>
          <a:xfrm rot="10800000">
            <a:off x="5483950" y="4329525"/>
            <a:ext cx="1406100" cy="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9" name="Google Shape;179;p19"/>
          <p:cNvSpPr txBox="1">
            <a:spLocks noGrp="1"/>
          </p:cNvSpPr>
          <p:nvPr>
            <p:ph type="title"/>
          </p:nvPr>
        </p:nvSpPr>
        <p:spPr>
          <a:xfrm>
            <a:off x="2061700" y="3744975"/>
            <a:ext cx="19347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/>
              <a:t>Acceso a pagina web 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/>
              <a:t>creada por el dispositivo</a:t>
            </a:r>
            <a:endParaRPr sz="1300" dirty="0"/>
          </a:p>
        </p:txBody>
      </p:sp>
      <p:sp>
        <p:nvSpPr>
          <p:cNvPr id="180" name="Google Shape;180;p19"/>
          <p:cNvSpPr txBox="1">
            <a:spLocks noGrp="1"/>
          </p:cNvSpPr>
          <p:nvPr>
            <p:ph type="title"/>
          </p:nvPr>
        </p:nvSpPr>
        <p:spPr>
          <a:xfrm>
            <a:off x="4939150" y="3683925"/>
            <a:ext cx="24957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El servidor web encuentra </a:t>
            </a:r>
            <a:endParaRPr sz="1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al nuevo dispositivo automáticamente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>
            <a:spLocks noGrp="1"/>
          </p:cNvSpPr>
          <p:nvPr>
            <p:ph type="title"/>
          </p:nvPr>
        </p:nvSpPr>
        <p:spPr>
          <a:xfrm>
            <a:off x="670950" y="583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Funcionalidades</a:t>
            </a:r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2849450" y="1223925"/>
            <a:ext cx="4085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40"/>
              <a:t>Control de Dispositivos ON/OFF</a:t>
            </a:r>
            <a:endParaRPr sz="2040"/>
          </a:p>
        </p:txBody>
      </p:sp>
      <p:sp>
        <p:nvSpPr>
          <p:cNvPr id="187" name="Google Shape;187;p20"/>
          <p:cNvSpPr txBox="1">
            <a:spLocks noGrp="1"/>
          </p:cNvSpPr>
          <p:nvPr>
            <p:ph type="title"/>
          </p:nvPr>
        </p:nvSpPr>
        <p:spPr>
          <a:xfrm>
            <a:off x="176125" y="3199375"/>
            <a:ext cx="24957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Control desde interfaz web</a:t>
            </a:r>
            <a:endParaRPr sz="1200"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650" y="2035200"/>
            <a:ext cx="880700" cy="8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900" y="3696948"/>
            <a:ext cx="1265229" cy="8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1573" y="3770963"/>
            <a:ext cx="880700" cy="8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3163" y="3844975"/>
            <a:ext cx="732675" cy="73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0"/>
          <p:cNvSpPr txBox="1">
            <a:spLocks noGrp="1"/>
          </p:cNvSpPr>
          <p:nvPr>
            <p:ph type="title"/>
          </p:nvPr>
        </p:nvSpPr>
        <p:spPr>
          <a:xfrm>
            <a:off x="2398000" y="3191975"/>
            <a:ext cx="24957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Control por sensor de luminosidad</a:t>
            </a:r>
            <a:endParaRPr sz="1200"/>
          </a:p>
        </p:txBody>
      </p:sp>
      <p:sp>
        <p:nvSpPr>
          <p:cNvPr id="193" name="Google Shape;193;p20"/>
          <p:cNvSpPr txBox="1">
            <a:spLocks noGrp="1"/>
          </p:cNvSpPr>
          <p:nvPr>
            <p:ph type="title"/>
          </p:nvPr>
        </p:nvSpPr>
        <p:spPr>
          <a:xfrm>
            <a:off x="5037025" y="3233375"/>
            <a:ext cx="17346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Control por botón remoto</a:t>
            </a:r>
            <a:endParaRPr sz="1200"/>
          </a:p>
        </p:txBody>
      </p:sp>
      <p:sp>
        <p:nvSpPr>
          <p:cNvPr id="194" name="Google Shape;194;p20"/>
          <p:cNvSpPr txBox="1">
            <a:spLocks noGrp="1"/>
          </p:cNvSpPr>
          <p:nvPr>
            <p:ph type="title"/>
          </p:nvPr>
        </p:nvSpPr>
        <p:spPr>
          <a:xfrm>
            <a:off x="7135800" y="3233375"/>
            <a:ext cx="17346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Monitorización en tiempo real</a:t>
            </a:r>
            <a:endParaRPr sz="1200"/>
          </a:p>
        </p:txBody>
      </p:sp>
      <p:pic>
        <p:nvPicPr>
          <p:cNvPr id="195" name="Google Shape;19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86375" y="3844975"/>
            <a:ext cx="796900" cy="7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>
            <a:spLocks noGrp="1"/>
          </p:cNvSpPr>
          <p:nvPr>
            <p:ph type="title"/>
          </p:nvPr>
        </p:nvSpPr>
        <p:spPr>
          <a:xfrm>
            <a:off x="670950" y="583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Funcionalidades</a:t>
            </a:r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2849450" y="1223925"/>
            <a:ext cx="4085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40"/>
              <a:t>Control de Persianas</a:t>
            </a:r>
            <a:endParaRPr sz="2040"/>
          </a:p>
        </p:txBody>
      </p:sp>
      <p:sp>
        <p:nvSpPr>
          <p:cNvPr id="202" name="Google Shape;202;p21"/>
          <p:cNvSpPr txBox="1">
            <a:spLocks noGrp="1"/>
          </p:cNvSpPr>
          <p:nvPr>
            <p:ph type="title"/>
          </p:nvPr>
        </p:nvSpPr>
        <p:spPr>
          <a:xfrm>
            <a:off x="398150" y="3273400"/>
            <a:ext cx="24957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Control desde interfaz web</a:t>
            </a:r>
            <a:endParaRPr sz="1200"/>
          </a:p>
        </p:txBody>
      </p:sp>
      <p:sp>
        <p:nvSpPr>
          <p:cNvPr id="203" name="Google Shape;203;p21"/>
          <p:cNvSpPr txBox="1">
            <a:spLocks noGrp="1"/>
          </p:cNvSpPr>
          <p:nvPr>
            <p:ph type="title"/>
          </p:nvPr>
        </p:nvSpPr>
        <p:spPr>
          <a:xfrm>
            <a:off x="3876450" y="3322200"/>
            <a:ext cx="17346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Control por botón remoto</a:t>
            </a:r>
            <a:endParaRPr sz="1200"/>
          </a:p>
        </p:txBody>
      </p:sp>
      <p:sp>
        <p:nvSpPr>
          <p:cNvPr id="204" name="Google Shape;204;p21"/>
          <p:cNvSpPr txBox="1">
            <a:spLocks noGrp="1"/>
          </p:cNvSpPr>
          <p:nvPr>
            <p:ph type="title"/>
          </p:nvPr>
        </p:nvSpPr>
        <p:spPr>
          <a:xfrm>
            <a:off x="6706550" y="3322200"/>
            <a:ext cx="17346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Monitorización en tiempo real</a:t>
            </a:r>
            <a:endParaRPr sz="1200"/>
          </a:p>
        </p:txBody>
      </p:sp>
      <p:pic>
        <p:nvPicPr>
          <p:cNvPr id="205" name="Google Shape;2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525" y="3915975"/>
            <a:ext cx="796900" cy="7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6488" y="1864750"/>
            <a:ext cx="971037" cy="97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475" y="3687275"/>
            <a:ext cx="1536749" cy="108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1825" y="3853325"/>
            <a:ext cx="883850" cy="88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505</Words>
  <Application>Microsoft Office PowerPoint</Application>
  <PresentationFormat>Presentación en pantalla (16:9)</PresentationFormat>
  <Paragraphs>105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Lato</vt:lpstr>
      <vt:lpstr>Arial</vt:lpstr>
      <vt:lpstr>Raleway</vt:lpstr>
      <vt:lpstr>Arial</vt:lpstr>
      <vt:lpstr>-apple-system</vt:lpstr>
      <vt:lpstr>Streamline</vt:lpstr>
      <vt:lpstr>Sistema Domótico con servidor Mqtt y controlado por aplicación web</vt:lpstr>
      <vt:lpstr>Índice</vt:lpstr>
      <vt:lpstr>1.Motivación</vt:lpstr>
      <vt:lpstr>2.Objetivos</vt:lpstr>
      <vt:lpstr>3.Tecnologías</vt:lpstr>
      <vt:lpstr>3.Tecnologías</vt:lpstr>
      <vt:lpstr>4. Funcionalidades</vt:lpstr>
      <vt:lpstr>4. Funcionalidades</vt:lpstr>
      <vt:lpstr>4. Funcionalidades</vt:lpstr>
      <vt:lpstr>5.Diseño y Arquitectura del Sistema</vt:lpstr>
      <vt:lpstr>5.Diseño y Arquitectura del Sistema </vt:lpstr>
      <vt:lpstr>5.Diseño y Arquitectura del Sistema </vt:lpstr>
      <vt:lpstr>5.Diseño y Arquitectura del Sistema </vt:lpstr>
      <vt:lpstr>5.Diseño y Arquitectura del Sistema </vt:lpstr>
      <vt:lpstr>6.Conclusiones</vt:lpstr>
      <vt:lpstr>6.Conclusiones</vt:lpstr>
      <vt:lpstr>6.Líneas Futuras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Domótico con servidor Mqtt y controlado por aplicación web</dc:title>
  <dc:creator>Rafael</dc:creator>
  <cp:lastModifiedBy>Rafael Ordoñez</cp:lastModifiedBy>
  <cp:revision>6</cp:revision>
  <dcterms:modified xsi:type="dcterms:W3CDTF">2022-07-04T19:28:31Z</dcterms:modified>
</cp:coreProperties>
</file>