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3" r:id="rId4"/>
    <p:sldId id="264" r:id="rId5"/>
    <p:sldId id="265" r:id="rId6"/>
    <p:sldId id="266" r:id="rId7"/>
    <p:sldId id="276" r:id="rId8"/>
    <p:sldId id="277" r:id="rId9"/>
    <p:sldId id="268" r:id="rId10"/>
    <p:sldId id="267" r:id="rId11"/>
    <p:sldId id="270" r:id="rId12"/>
    <p:sldId id="258" r:id="rId13"/>
    <p:sldId id="27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93B8D36-4A0E-4C50-8460-BC1EC449E35A}">
          <p14:sldIdLst>
            <p14:sldId id="256"/>
            <p14:sldId id="275"/>
            <p14:sldId id="273"/>
            <p14:sldId id="264"/>
            <p14:sldId id="265"/>
            <p14:sldId id="266"/>
            <p14:sldId id="276"/>
            <p14:sldId id="277"/>
            <p14:sldId id="268"/>
            <p14:sldId id="267"/>
            <p14:sldId id="270"/>
            <p14:sldId id="258"/>
            <p14:sldId id="278"/>
          </p14:sldIdLst>
        </p14:section>
        <p14:section name="Seção sem Título" id="{A0CBAD61-B0D9-467A-A867-BDED98AC4C69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3FEF35-4663-57E7-245E-D8DBF1255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FC4379-4665-8F83-BEDD-9B52398C8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243F45-56A8-067B-C2D5-55468E08D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2096-E312-49AE-AB68-2FD63A2F9D47}" type="datetimeFigureOut">
              <a:rPr lang="pt-BR" smtClean="0"/>
              <a:t>10/06/2024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759F23-A13E-DFD3-CE58-E905D09F7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AED0CB-14E8-04CD-921C-CF2D67C7C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81FF-4E1B-4EFF-882D-2E60406F14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1299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79FD5E-6FBB-FBE7-9215-EC3F4959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1541CC9-FE82-B561-B4C7-F0EEC7BEA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90C846-F603-BA32-C0D6-C9227CAB7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2096-E312-49AE-AB68-2FD63A2F9D47}" type="datetimeFigureOut">
              <a:rPr lang="pt-BR" smtClean="0"/>
              <a:t>10/06/2024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A82183-CE2F-0EBE-6300-C22706E02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31EEA4-F372-11AA-090D-08362BC47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81FF-4E1B-4EFF-882D-2E60406F14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29A636D-706F-D0F4-B19A-E6B3EFB961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C4C3DD2-B7FB-BA8B-F208-13E38C803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C6DBCB-26D6-AB61-B6C2-F1CB720AB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2096-E312-49AE-AB68-2FD63A2F9D47}" type="datetimeFigureOut">
              <a:rPr lang="pt-BR" smtClean="0"/>
              <a:t>10/06/2024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D71E84-9BDC-2A9F-8E9F-E2A216F0C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D79CD4-F01A-F9CE-1759-B7922A907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81FF-4E1B-4EFF-882D-2E60406F14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8955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77FED-2862-5359-1A12-B24D30A93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B82F0F-3610-5D56-045E-213C9A07F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8A08C0-ECD5-1138-0548-A39ECE9F9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2096-E312-49AE-AB68-2FD63A2F9D47}" type="datetimeFigureOut">
              <a:rPr lang="pt-BR" smtClean="0"/>
              <a:t>10/06/2024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574CD7-9551-B20D-5CAB-BBA3D9BBD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470D9C-4765-F98F-21FB-96F99F9DE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81FF-4E1B-4EFF-882D-2E60406F14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9332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3DEA55-43C3-96ED-5FE4-D0D1DC36E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40A195-25BA-65F8-428E-E43414E47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2CDCF1-0B6F-38F6-6DD9-5A7811A77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2096-E312-49AE-AB68-2FD63A2F9D47}" type="datetimeFigureOut">
              <a:rPr lang="pt-BR" smtClean="0"/>
              <a:t>10/06/2024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749920-7400-951B-9BBC-BA2AF9036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78E6A8-70C9-7D33-7F0C-BE5787970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81FF-4E1B-4EFF-882D-2E60406F14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1347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01B2F6-A630-E8C9-59C9-DE2E699D8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631A80-2A27-06E2-D7FC-5C8B37FCCC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3D94EB-45F6-22C6-A0AC-D782762F6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E43361B-A8F3-BDC8-9CEF-7F91E4F80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2096-E312-49AE-AB68-2FD63A2F9D47}" type="datetimeFigureOut">
              <a:rPr lang="pt-BR" smtClean="0"/>
              <a:t>10/06/2024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FA089A-3F49-AB11-B180-E2E8385AF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BDAB6E-0CD2-7692-3DC4-163219000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81FF-4E1B-4EFF-882D-2E60406F14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01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F55AF7-37B0-80C7-B7F3-5ED888B4D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C3D032-3E29-B70C-CD0A-8D1642DC9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F0F900-DE8D-2397-5049-89EFFB8F3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6FED6BD-6349-A928-F6A3-68744BE0C5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20E1D49-7F7A-43C4-A196-9FAA08445E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0B0DFF2-A0E2-0F5B-389E-7F876282B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2096-E312-49AE-AB68-2FD63A2F9D47}" type="datetimeFigureOut">
              <a:rPr lang="pt-BR" smtClean="0"/>
              <a:t>10/06/2024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241DDE7-1923-169A-67F9-6AB0B6594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FFAB166-3F4A-B2E3-FD5F-AA9216B5E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81FF-4E1B-4EFF-882D-2E60406F14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87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C9D69C-301F-E7F8-0335-DEECD049E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3231105-3151-6448-42B1-2D7DE7D05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2096-E312-49AE-AB68-2FD63A2F9D47}" type="datetimeFigureOut">
              <a:rPr lang="pt-BR" smtClean="0"/>
              <a:t>10/06/2024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1AEBAE9-8CDF-D215-9258-F2D94DE0F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04EE22-1BFC-532C-C20A-955D9131D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81FF-4E1B-4EFF-882D-2E60406F14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177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8857F70-4C9C-F9C8-D1FD-09491D3FD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2096-E312-49AE-AB68-2FD63A2F9D47}" type="datetimeFigureOut">
              <a:rPr lang="pt-BR" smtClean="0"/>
              <a:t>10/06/2024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B4DC2AD-4D73-9F19-F042-CB55F003F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6D7BB8A-F9FD-60FB-0CC1-CC64123C4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81FF-4E1B-4EFF-882D-2E60406F14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259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D57538-5349-F459-4B74-F7F51A53A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24B43B-0089-7665-9B52-3344261D4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8E8AC0E-5A60-ECD1-C5C4-A3A752C2A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7351FC1-B822-A719-F93A-C0FCED94E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2096-E312-49AE-AB68-2FD63A2F9D47}" type="datetimeFigureOut">
              <a:rPr lang="pt-BR" smtClean="0"/>
              <a:t>10/06/2024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34C4B8F-AD6A-C94B-D730-5DC2176CF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E4A288-64DE-A756-5CC2-39C7C1A4C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81FF-4E1B-4EFF-882D-2E60406F14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7402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E6862-F426-8A61-EDC7-73566B044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ED6411F-F4B7-0438-8A7F-574559D728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C2E41A1-CD65-75B9-9FBF-24D758586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361DED-F26F-BDFB-CF60-1B32FE691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2096-E312-49AE-AB68-2FD63A2F9D47}" type="datetimeFigureOut">
              <a:rPr lang="pt-BR" smtClean="0"/>
              <a:t>10/06/2024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D537B6-0429-EFD0-E494-314CBDCCD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15C6A0-6C75-B099-A2F2-86954A6AF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81FF-4E1B-4EFF-882D-2E60406F14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285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B5E7178-DEE3-97B1-489F-4BE55B996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B8AB8D-096E-0562-F53B-41D1F1A26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69F383-82EF-D451-7F66-1248B3AD9B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D2096-E312-49AE-AB68-2FD63A2F9D47}" type="datetimeFigureOut">
              <a:rPr lang="pt-BR" smtClean="0"/>
              <a:t>10/06/2024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5FE779-25EA-C4B1-AFCF-579EE650CE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C50A92-5F6C-0D01-6859-D85D2B89D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B81FF-4E1B-4EFF-882D-2E60406F14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592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Leslie_Lamport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32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34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B9BDA963-FBC3-E61A-D3B9-0FAE3641C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0590" y="1814863"/>
            <a:ext cx="7489774" cy="2170177"/>
          </a:xfrm>
        </p:spPr>
        <p:txBody>
          <a:bodyPr anchor="b">
            <a:noAutofit/>
          </a:bodyPr>
          <a:lstStyle/>
          <a:p>
            <a:pPr algn="l"/>
            <a:r>
              <a:rPr lang="pt-BR" sz="80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INTRODUÇÃO </a:t>
            </a:r>
            <a:br>
              <a:rPr lang="pt-BR" sz="80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80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7C2C81-FAAA-B3FC-3950-75C9E7015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8124" y="4607523"/>
            <a:ext cx="2645002" cy="450447"/>
          </a:xfrm>
        </p:spPr>
        <p:txBody>
          <a:bodyPr anchor="ctr">
            <a:normAutofit/>
          </a:bodyPr>
          <a:lstStyle/>
          <a:p>
            <a:r>
              <a:rPr lang="pt-BR" sz="2000" dirty="0">
                <a:solidFill>
                  <a:schemeClr val="tx2"/>
                </a:solidFill>
              </a:rPr>
              <a:t>Prof. Rafael Nobre</a:t>
            </a:r>
          </a:p>
        </p:txBody>
      </p:sp>
      <p:grpSp>
        <p:nvGrpSpPr>
          <p:cNvPr id="1049" name="Group 1036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0" name="Freeform: Shape 1038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8" name="Picture 4" descr="LaTeX - Produzindo Trabalhos Acadêmicos de Alta Qualidade - Espaço CMaker">
            <a:extLst>
              <a:ext uri="{FF2B5EF4-FFF2-40B4-BE49-F238E27FC236}">
                <a16:creationId xmlns:a16="http://schemas.microsoft.com/office/drawing/2014/main" id="{1E83AFD4-504C-D0E4-4697-B4CDC4325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91711" y="2733345"/>
            <a:ext cx="5818544" cy="242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6" name="Freeform: Shape 1045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7" name="Freeform: Shape 1046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8570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2B85DB-7C62-EC03-63A3-C0ED6F893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e Desvantagens</a:t>
            </a:r>
          </a:p>
        </p:txBody>
      </p:sp>
      <p:pic>
        <p:nvPicPr>
          <p:cNvPr id="2050" name="Picture 2" descr="[Word vs. LaTeX]">
            <a:extLst>
              <a:ext uri="{FF2B5EF4-FFF2-40B4-BE49-F238E27FC236}">
                <a16:creationId xmlns:a16="http://schemas.microsoft.com/office/drawing/2014/main" id="{BD0D3982-C086-B404-64AA-04E06FF38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206" y="1601604"/>
            <a:ext cx="5724833" cy="449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F1D2619-0E12-217A-90BA-E5322B808017}"/>
              </a:ext>
            </a:extLst>
          </p:cNvPr>
          <p:cNvSpPr txBox="1"/>
          <p:nvPr/>
        </p:nvSpPr>
        <p:spPr>
          <a:xfrm>
            <a:off x="6488396" y="6246654"/>
            <a:ext cx="336218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dirty="0"/>
              <a:t>https://pinteric.com/miktex.html</a:t>
            </a:r>
          </a:p>
        </p:txBody>
      </p:sp>
    </p:spTree>
    <p:extLst>
      <p:ext uri="{BB962C8B-B14F-4D97-AF65-F5344CB8AC3E}">
        <p14:creationId xmlns:p14="http://schemas.microsoft.com/office/powerpoint/2010/main" val="3396175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EDD7F1-2A03-0D36-9142-950EEB89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Exemplo de documentação preparada para o </a:t>
            </a:r>
            <a:r>
              <a:rPr lang="pt-BR" sz="4000" dirty="0" err="1"/>
              <a:t>Latex</a:t>
            </a:r>
            <a:endParaRPr lang="pt-BR" sz="4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0AF5A71-7EA3-8F19-30F8-46DAFF05E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67" y="1425224"/>
            <a:ext cx="10840065" cy="503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853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5ED5B8-1326-096C-114B-5BE42B8B8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Primeiros passos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61DA07-D7FB-4EE4-0758-214051BF7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Criar uma conta no </a:t>
            </a:r>
            <a:r>
              <a:rPr lang="pt-BR" dirty="0" err="1"/>
              <a:t>Overleaf</a:t>
            </a:r>
            <a:endParaRPr lang="pt-BR" dirty="0"/>
          </a:p>
          <a:p>
            <a:r>
              <a:rPr lang="pt-BR" dirty="0"/>
              <a:t>Manipular um projeto em branco</a:t>
            </a:r>
          </a:p>
          <a:p>
            <a:r>
              <a:rPr lang="pt-BR" dirty="0"/>
              <a:t>Criar uma estrutura de trabalho</a:t>
            </a:r>
          </a:p>
          <a:p>
            <a:r>
              <a:rPr lang="pt-BR" dirty="0"/>
              <a:t>Utilizar bibliotecas</a:t>
            </a:r>
          </a:p>
          <a:p>
            <a:r>
              <a:rPr lang="pt-BR" dirty="0"/>
              <a:t>Inserir listas</a:t>
            </a:r>
          </a:p>
          <a:p>
            <a:r>
              <a:rPr lang="pt-BR" dirty="0"/>
              <a:t>Inserir tabelas</a:t>
            </a:r>
          </a:p>
          <a:p>
            <a:r>
              <a:rPr lang="pt-BR" dirty="0"/>
              <a:t>Compartilhar projetos</a:t>
            </a:r>
          </a:p>
          <a:p>
            <a:r>
              <a:rPr lang="pt-BR" dirty="0"/>
              <a:t>Histórico de modificações</a:t>
            </a:r>
          </a:p>
          <a:p>
            <a:r>
              <a:rPr lang="pt-BR" dirty="0"/>
              <a:t>Utilizar </a:t>
            </a:r>
            <a:r>
              <a:rPr lang="pt-BR" dirty="0" err="1"/>
              <a:t>Templates</a:t>
            </a:r>
            <a:endParaRPr lang="pt-BR" dirty="0"/>
          </a:p>
          <a:p>
            <a:r>
              <a:rPr lang="pt-BR" dirty="0"/>
              <a:t>Utilizar </a:t>
            </a:r>
            <a:r>
              <a:rPr lang="pt-BR" dirty="0" err="1"/>
              <a:t>Template</a:t>
            </a:r>
            <a:r>
              <a:rPr lang="pt-BR" dirty="0"/>
              <a:t> para dissertação do CPS</a:t>
            </a:r>
          </a:p>
          <a:p>
            <a:r>
              <a:rPr lang="pt-BR" dirty="0"/>
              <a:t>Exercício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9158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D18754-C687-694C-4B1E-39271E03D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3A7DDF-17D9-B878-7D24-BEABD47E2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/>
              <a:t>Criar um projeto para a dissertação</a:t>
            </a:r>
          </a:p>
          <a:p>
            <a:r>
              <a:rPr lang="pt-BR" dirty="0"/>
              <a:t>Organizar preâmbulo e corpo do documento</a:t>
            </a:r>
          </a:p>
          <a:p>
            <a:r>
              <a:rPr lang="pt-BR" dirty="0"/>
              <a:t>Elaborar a estrutura da dissertação</a:t>
            </a:r>
          </a:p>
          <a:p>
            <a:pPr lvl="1"/>
            <a:r>
              <a:rPr lang="pt-BR" dirty="0"/>
              <a:t>Título</a:t>
            </a:r>
          </a:p>
          <a:p>
            <a:pPr lvl="1"/>
            <a:r>
              <a:rPr lang="pt-BR" dirty="0"/>
              <a:t>Resumo</a:t>
            </a:r>
          </a:p>
          <a:p>
            <a:pPr lvl="1"/>
            <a:r>
              <a:rPr lang="pt-BR" dirty="0"/>
              <a:t>Introdução</a:t>
            </a:r>
          </a:p>
          <a:p>
            <a:pPr lvl="1"/>
            <a:r>
              <a:rPr lang="pt-BR" dirty="0"/>
              <a:t>Conceitos fundamentais</a:t>
            </a:r>
          </a:p>
          <a:p>
            <a:pPr lvl="1"/>
            <a:r>
              <a:rPr lang="pt-BR" dirty="0"/>
              <a:t>Trabalhos relacionados</a:t>
            </a:r>
          </a:p>
          <a:p>
            <a:pPr lvl="1"/>
            <a:r>
              <a:rPr lang="pt-BR" dirty="0"/>
              <a:t>Materiais e métodos</a:t>
            </a:r>
          </a:p>
          <a:p>
            <a:pPr lvl="1"/>
            <a:r>
              <a:rPr lang="pt-BR" dirty="0"/>
              <a:t>Resultados</a:t>
            </a:r>
          </a:p>
          <a:p>
            <a:pPr lvl="1"/>
            <a:r>
              <a:rPr lang="pt-BR" dirty="0"/>
              <a:t>Discussão</a:t>
            </a:r>
          </a:p>
          <a:p>
            <a:pPr lvl="1"/>
            <a:r>
              <a:rPr lang="pt-BR" dirty="0"/>
              <a:t>Conclusão</a:t>
            </a:r>
          </a:p>
          <a:p>
            <a:pPr lvl="1"/>
            <a:r>
              <a:rPr lang="pt-BR" dirty="0"/>
              <a:t>Referencias </a:t>
            </a:r>
          </a:p>
          <a:p>
            <a:r>
              <a:rPr lang="pt-BR" dirty="0"/>
              <a:t>Elaborar arquivo de referências</a:t>
            </a:r>
          </a:p>
          <a:p>
            <a:r>
              <a:rPr lang="pt-BR" dirty="0"/>
              <a:t>Criar uma pasta para Figuras e ilustrações</a:t>
            </a:r>
          </a:p>
          <a:p>
            <a:r>
              <a:rPr lang="pt-BR" dirty="0"/>
              <a:t>Iniciar a produção do trabalho acadêmico (se possível incluindo alguns elementos textuais)</a:t>
            </a:r>
          </a:p>
        </p:txBody>
      </p:sp>
    </p:spTree>
    <p:extLst>
      <p:ext uri="{BB962C8B-B14F-4D97-AF65-F5344CB8AC3E}">
        <p14:creationId xmlns:p14="http://schemas.microsoft.com/office/powerpoint/2010/main" val="2391444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AF656EA3-05A9-9F8C-11C9-9F9190089829}"/>
              </a:ext>
            </a:extLst>
          </p:cNvPr>
          <p:cNvSpPr txBox="1"/>
          <p:nvPr/>
        </p:nvSpPr>
        <p:spPr>
          <a:xfrm>
            <a:off x="3180718" y="760981"/>
            <a:ext cx="6281931" cy="110799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200" b="0" i="0" dirty="0" err="1">
                <a:solidFill>
                  <a:srgbClr val="202122"/>
                </a:solidFill>
                <a:effectLst/>
              </a:rPr>
              <a:t>LaTeX</a:t>
            </a:r>
            <a:r>
              <a:rPr lang="pt-BR" sz="2200" b="0" i="0" dirty="0">
                <a:solidFill>
                  <a:srgbClr val="202122"/>
                </a:solidFill>
                <a:effectLst/>
              </a:rPr>
              <a:t> é um sistema de </a:t>
            </a:r>
            <a:r>
              <a:rPr lang="pt-BR" sz="2200" b="1" i="0" dirty="0">
                <a:solidFill>
                  <a:srgbClr val="202122"/>
                </a:solidFill>
                <a:effectLst/>
              </a:rPr>
              <a:t>preparação de documentos e </a:t>
            </a:r>
            <a:r>
              <a:rPr lang="pt-BR" sz="2200" b="1" i="0" u="none" strike="noStrike" dirty="0">
                <a:effectLst/>
              </a:rPr>
              <a:t>processamento de texto</a:t>
            </a:r>
            <a:r>
              <a:rPr lang="pt-BR" sz="2200" b="0" i="0" dirty="0">
                <a:solidFill>
                  <a:srgbClr val="202122"/>
                </a:solidFill>
                <a:effectLst/>
              </a:rPr>
              <a:t>, desenvolvido no </a:t>
            </a:r>
            <a:r>
              <a:rPr lang="pt-BR" sz="2200" b="0" i="0" u="none" strike="noStrike" dirty="0">
                <a:effectLst/>
              </a:rPr>
              <a:t>ano de 1980</a:t>
            </a:r>
            <a:r>
              <a:rPr lang="pt-BR" sz="2200" b="0" i="0" dirty="0">
                <a:solidFill>
                  <a:srgbClr val="202122"/>
                </a:solidFill>
                <a:effectLst/>
              </a:rPr>
              <a:t> pelo norte-americano </a:t>
            </a:r>
            <a:r>
              <a:rPr lang="pt-BR" sz="2200" b="1" i="0" dirty="0">
                <a:solidFill>
                  <a:srgbClr val="202122"/>
                </a:solidFill>
                <a:effectLst/>
              </a:rPr>
              <a:t>Leslie Lamport.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04C980D5-07D7-66FC-E629-97FC17702BEB}"/>
              </a:ext>
            </a:extLst>
          </p:cNvPr>
          <p:cNvGrpSpPr/>
          <p:nvPr/>
        </p:nvGrpSpPr>
        <p:grpSpPr>
          <a:xfrm>
            <a:off x="650573" y="760981"/>
            <a:ext cx="1979250" cy="2889332"/>
            <a:chOff x="353288" y="1439865"/>
            <a:chExt cx="1979250" cy="2889332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EE5A897-7FAF-2505-984E-CECC3B84C8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288" y="1439865"/>
              <a:ext cx="1979250" cy="25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C0532B62-51C0-8F0F-278F-714D54560E17}"/>
                </a:ext>
              </a:extLst>
            </p:cNvPr>
            <p:cNvSpPr txBox="1"/>
            <p:nvPr/>
          </p:nvSpPr>
          <p:spPr>
            <a:xfrm>
              <a:off x="425048" y="3959865"/>
              <a:ext cx="18357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/>
              <a:r>
                <a:rPr lang="pt-PT" b="1" i="0" u="none" strike="noStrike" dirty="0">
                  <a:effectLst/>
                </a:rPr>
                <a:t>Leslie B. Lamport</a:t>
              </a:r>
              <a:endParaRPr lang="pt-PT" b="0" i="0" u="none" strike="noStrike" dirty="0">
                <a:effectLst/>
                <a:hlinkClick r:id="rId3"/>
              </a:endParaRPr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29FF71F-1F4E-2F21-D759-06FC8B73680C}"/>
              </a:ext>
            </a:extLst>
          </p:cNvPr>
          <p:cNvSpPr txBox="1"/>
          <p:nvPr/>
        </p:nvSpPr>
        <p:spPr>
          <a:xfrm>
            <a:off x="3265391" y="2609909"/>
            <a:ext cx="6197258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/>
            <a:r>
              <a:rPr lang="pt-BR" sz="2200" dirty="0">
                <a:solidFill>
                  <a:srgbClr val="202122"/>
                </a:solidFill>
              </a:rPr>
              <a:t>O sistema </a:t>
            </a:r>
            <a:r>
              <a:rPr lang="pt-BR" sz="2200" dirty="0" err="1">
                <a:solidFill>
                  <a:srgbClr val="202122"/>
                </a:solidFill>
              </a:rPr>
              <a:t>Latex</a:t>
            </a:r>
            <a:r>
              <a:rPr lang="pt-BR" sz="2200" dirty="0">
                <a:solidFill>
                  <a:srgbClr val="202122"/>
                </a:solidFill>
              </a:rPr>
              <a:t> foi </a:t>
            </a:r>
            <a:r>
              <a:rPr lang="pt-BR" sz="2200" b="0" i="0" dirty="0">
                <a:solidFill>
                  <a:srgbClr val="202122"/>
                </a:solidFill>
                <a:effectLst/>
              </a:rPr>
              <a:t>baseado no </a:t>
            </a:r>
            <a:r>
              <a:rPr lang="pt-BR" sz="2200" b="1" i="0" u="none" strike="noStrike" dirty="0">
                <a:effectLst/>
              </a:rPr>
              <a:t>sistema tipográfico</a:t>
            </a:r>
            <a:r>
              <a:rPr lang="pt-BR" sz="2200" b="1" i="0" dirty="0">
                <a:solidFill>
                  <a:srgbClr val="202122"/>
                </a:solidFill>
                <a:effectLst/>
              </a:rPr>
              <a:t> TeX</a:t>
            </a:r>
            <a:r>
              <a:rPr lang="pt-BR" sz="2200" b="0" i="0" dirty="0">
                <a:solidFill>
                  <a:srgbClr val="202122"/>
                </a:solidFill>
                <a:effectLst/>
              </a:rPr>
              <a:t>, desenvolvido por </a:t>
            </a:r>
            <a:r>
              <a:rPr lang="pt-BR" sz="2200" b="1" i="0" dirty="0">
                <a:solidFill>
                  <a:srgbClr val="202122"/>
                </a:solidFill>
                <a:effectLst/>
              </a:rPr>
              <a:t>Donald </a:t>
            </a:r>
            <a:r>
              <a:rPr lang="pt-BR" sz="2200" b="1" i="0" dirty="0" err="1">
                <a:solidFill>
                  <a:srgbClr val="202122"/>
                </a:solidFill>
                <a:effectLst/>
              </a:rPr>
              <a:t>Knuth</a:t>
            </a:r>
            <a:endParaRPr lang="pt-BR" sz="2200" b="1" dirty="0"/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9DD5D8B9-1E1A-3FDF-00E7-0C78C8EC7719}"/>
              </a:ext>
            </a:extLst>
          </p:cNvPr>
          <p:cNvGrpSpPr/>
          <p:nvPr/>
        </p:nvGrpSpPr>
        <p:grpSpPr>
          <a:xfrm>
            <a:off x="9928102" y="763062"/>
            <a:ext cx="1822430" cy="2887251"/>
            <a:chOff x="9344306" y="1439865"/>
            <a:chExt cx="1822430" cy="2887251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3EE47882-5FB0-B2DC-3E06-DC59F790D8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5521" y="1439865"/>
              <a:ext cx="1680000" cy="25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F3DE230-6212-DEF3-D36C-904249CBE3F1}"/>
                </a:ext>
              </a:extLst>
            </p:cNvPr>
            <p:cNvSpPr txBox="1"/>
            <p:nvPr/>
          </p:nvSpPr>
          <p:spPr>
            <a:xfrm>
              <a:off x="9344306" y="3957784"/>
              <a:ext cx="18224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/>
              <a:r>
                <a:rPr lang="pt-PT" b="1" dirty="0"/>
                <a:t>Donald E. Knuth</a:t>
              </a:r>
              <a:r>
                <a:rPr lang="pt-PT" b="0" i="0" u="none" strike="noStrike" dirty="0">
                  <a:effectLst/>
                </a:rPr>
                <a:t> </a:t>
              </a:r>
              <a:endParaRPr lang="pt-PT" b="0" i="0" u="none" strike="noStrike" dirty="0">
                <a:effectLst/>
                <a:hlinkClick r:id="rId3"/>
              </a:endParaRPr>
            </a:p>
          </p:txBody>
        </p:sp>
      </p:grp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660B99C0-AE00-7AAA-D200-6644F3B168B1}"/>
              </a:ext>
            </a:extLst>
          </p:cNvPr>
          <p:cNvCxnSpPr>
            <a:cxnSpLocks/>
            <a:stCxn id="1026" idx="3"/>
            <a:endCxn id="5" idx="1"/>
          </p:cNvCxnSpPr>
          <p:nvPr/>
        </p:nvCxnSpPr>
        <p:spPr>
          <a:xfrm flipV="1">
            <a:off x="2629823" y="1314979"/>
            <a:ext cx="550895" cy="70600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Angulado 23">
            <a:extLst>
              <a:ext uri="{FF2B5EF4-FFF2-40B4-BE49-F238E27FC236}">
                <a16:creationId xmlns:a16="http://schemas.microsoft.com/office/drawing/2014/main" id="{76880D16-02B7-D91D-3D48-C9350639B906}"/>
              </a:ext>
            </a:extLst>
          </p:cNvPr>
          <p:cNvCxnSpPr>
            <a:cxnSpLocks/>
            <a:stCxn id="11" idx="3"/>
            <a:endCxn id="1028" idx="1"/>
          </p:cNvCxnSpPr>
          <p:nvPr/>
        </p:nvCxnSpPr>
        <p:spPr>
          <a:xfrm flipV="1">
            <a:off x="9462649" y="2023062"/>
            <a:ext cx="536668" cy="97156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13A0A0C-6A3F-CBA3-C60D-8A0BA9760AA2}"/>
              </a:ext>
            </a:extLst>
          </p:cNvPr>
          <p:cNvSpPr txBox="1"/>
          <p:nvPr/>
        </p:nvSpPr>
        <p:spPr>
          <a:xfrm>
            <a:off x="4613045" y="4004257"/>
            <a:ext cx="3305932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2200" dirty="0">
                <a:solidFill>
                  <a:srgbClr val="202122"/>
                </a:solidFill>
              </a:rPr>
              <a:t>Ambos são matemáticos e cientistas da computação</a:t>
            </a:r>
            <a:endParaRPr lang="pt-BR" sz="2200" b="1" dirty="0"/>
          </a:p>
        </p:txBody>
      </p:sp>
      <p:cxnSp>
        <p:nvCxnSpPr>
          <p:cNvPr id="33" name="Conector: Angulado 32">
            <a:extLst>
              <a:ext uri="{FF2B5EF4-FFF2-40B4-BE49-F238E27FC236}">
                <a16:creationId xmlns:a16="http://schemas.microsoft.com/office/drawing/2014/main" id="{26216271-40F9-30EA-0F3E-572366E6DAFD}"/>
              </a:ext>
            </a:extLst>
          </p:cNvPr>
          <p:cNvCxnSpPr>
            <a:cxnSpLocks/>
            <a:stCxn id="9" idx="2"/>
            <a:endCxn id="32" idx="1"/>
          </p:cNvCxnSpPr>
          <p:nvPr/>
        </p:nvCxnSpPr>
        <p:spPr>
          <a:xfrm rot="16200000" flipH="1">
            <a:off x="2757289" y="2533221"/>
            <a:ext cx="738665" cy="297284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: Angulado 35">
            <a:extLst>
              <a:ext uri="{FF2B5EF4-FFF2-40B4-BE49-F238E27FC236}">
                <a16:creationId xmlns:a16="http://schemas.microsoft.com/office/drawing/2014/main" id="{578209C9-26A8-E259-7492-405275081181}"/>
              </a:ext>
            </a:extLst>
          </p:cNvPr>
          <p:cNvCxnSpPr>
            <a:cxnSpLocks/>
            <a:stCxn id="12" idx="2"/>
            <a:endCxn id="32" idx="3"/>
          </p:cNvCxnSpPr>
          <p:nvPr/>
        </p:nvCxnSpPr>
        <p:spPr>
          <a:xfrm rot="5400000">
            <a:off x="9009815" y="2559475"/>
            <a:ext cx="738665" cy="29203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spaço Reservado para Conteúdo 2">
            <a:extLst>
              <a:ext uri="{FF2B5EF4-FFF2-40B4-BE49-F238E27FC236}">
                <a16:creationId xmlns:a16="http://schemas.microsoft.com/office/drawing/2014/main" id="{A88242F9-3653-4F5D-4B3B-88494EA6F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43150"/>
            <a:ext cx="10515600" cy="738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200" dirty="0" err="1"/>
              <a:t>Latex</a:t>
            </a:r>
            <a:r>
              <a:rPr lang="pt-BR" sz="2200" dirty="0"/>
              <a:t> se escreve </a:t>
            </a:r>
            <a:r>
              <a:rPr lang="pt-BR" sz="2200" b="1" dirty="0"/>
              <a:t>Late</a:t>
            </a:r>
            <a:r>
              <a:rPr lang="el-GR" sz="2200" b="1" i="0" dirty="0">
                <a:solidFill>
                  <a:srgbClr val="202124"/>
                </a:solidFill>
                <a:effectLst/>
              </a:rPr>
              <a:t>χ </a:t>
            </a:r>
            <a:r>
              <a:rPr lang="el-GR" sz="2200" b="0" i="0" dirty="0">
                <a:solidFill>
                  <a:srgbClr val="202124"/>
                </a:solidFill>
                <a:effectLst/>
              </a:rPr>
              <a:t>– </a:t>
            </a:r>
            <a:r>
              <a:rPr lang="pt-BR" sz="2200" dirty="0">
                <a:solidFill>
                  <a:srgbClr val="202124"/>
                </a:solidFill>
              </a:rPr>
              <a:t> essa letra x é o “</a:t>
            </a:r>
            <a:r>
              <a:rPr lang="pt-BR" sz="2200" b="0" i="0" dirty="0">
                <a:solidFill>
                  <a:srgbClr val="040C28"/>
                </a:solidFill>
                <a:effectLst/>
              </a:rPr>
              <a:t>chi” do alfabeto grego e a pronuncia é </a:t>
            </a:r>
            <a:r>
              <a:rPr lang="pt-BR" sz="2200" b="1" i="0" dirty="0" err="1">
                <a:solidFill>
                  <a:srgbClr val="040C28"/>
                </a:solidFill>
                <a:effectLst/>
              </a:rPr>
              <a:t>latequi</a:t>
            </a:r>
            <a:r>
              <a:rPr lang="pt-BR" sz="2200" b="0" i="0" dirty="0">
                <a:solidFill>
                  <a:srgbClr val="202124"/>
                </a:solidFill>
                <a:effectLst/>
              </a:rPr>
              <a:t> 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546872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DA5F64-E338-4675-19B4-B1CE2CFF4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13028"/>
            <a:ext cx="10515600" cy="23414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200" dirty="0"/>
              <a:t>A palavra </a:t>
            </a:r>
            <a:r>
              <a:rPr lang="pt-BR" sz="2200" b="1" dirty="0"/>
              <a:t>tipografia</a:t>
            </a:r>
            <a:r>
              <a:rPr lang="pt-BR" sz="2200" dirty="0"/>
              <a:t> é derivada do grego </a:t>
            </a:r>
            <a:r>
              <a:rPr lang="pt-BR" sz="2200" dirty="0" err="1"/>
              <a:t>typos</a:t>
            </a:r>
            <a:r>
              <a:rPr lang="pt-BR" sz="2200" dirty="0"/>
              <a:t> = forma e </a:t>
            </a:r>
            <a:r>
              <a:rPr lang="pt-BR" sz="2200" dirty="0" err="1"/>
              <a:t>graphein</a:t>
            </a:r>
            <a:r>
              <a:rPr lang="pt-BR" sz="2200" dirty="0"/>
              <a:t> = escrita. </a:t>
            </a:r>
          </a:p>
          <a:p>
            <a:pPr marL="0" indent="0">
              <a:buNone/>
            </a:pPr>
            <a:endParaRPr lang="pt-BR" sz="2200" dirty="0"/>
          </a:p>
          <a:p>
            <a:pPr marL="0" indent="0">
              <a:buNone/>
            </a:pPr>
            <a:r>
              <a:rPr lang="pt-BR" sz="2200" dirty="0"/>
              <a:t>É um conceito que abrange o estudo, a criação e a aplicação dos caracteres, estilos, formatos e arranjos visuais das palavras</a:t>
            </a:r>
          </a:p>
          <a:p>
            <a:pPr marL="0" indent="0">
              <a:buNone/>
            </a:pPr>
            <a:endParaRPr lang="pt-BR" sz="2200" dirty="0"/>
          </a:p>
          <a:p>
            <a:pPr marL="0" indent="0">
              <a:buNone/>
            </a:pPr>
            <a:r>
              <a:rPr lang="pt-BR" sz="2200" b="1" dirty="0"/>
              <a:t>Curiosidade: </a:t>
            </a:r>
            <a:r>
              <a:rPr lang="pt-BR" sz="2200" dirty="0"/>
              <a:t>Estudos mostram que a tipografia pode aumentar seu ritmo de leitura</a:t>
            </a:r>
          </a:p>
          <a:p>
            <a:pPr marL="0" indent="0">
              <a:buNone/>
            </a:pPr>
            <a:endParaRPr lang="pt-BR" sz="2200" dirty="0"/>
          </a:p>
          <a:p>
            <a:pPr marL="0" indent="0">
              <a:buNone/>
            </a:pPr>
            <a:endParaRPr lang="pt-BR" sz="2200" dirty="0"/>
          </a:p>
        </p:txBody>
      </p:sp>
      <p:pic>
        <p:nvPicPr>
          <p:cNvPr id="4" name="Picture 2" descr="Tipografia: o universo das fontes no motion graphics">
            <a:extLst>
              <a:ext uri="{FF2B5EF4-FFF2-40B4-BE49-F238E27FC236}">
                <a16:creationId xmlns:a16="http://schemas.microsoft.com/office/drawing/2014/main" id="{E7BEEC7D-3825-95FD-B3EE-2BF0EC825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709" y="0"/>
            <a:ext cx="9386455" cy="371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B06E1CE-6C44-9181-6CD8-319698BBBD4D}"/>
              </a:ext>
            </a:extLst>
          </p:cNvPr>
          <p:cNvSpPr txBox="1"/>
          <p:nvPr/>
        </p:nvSpPr>
        <p:spPr>
          <a:xfrm>
            <a:off x="890154" y="6175410"/>
            <a:ext cx="104116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200" b="0" i="0" dirty="0">
                <a:solidFill>
                  <a:srgbClr val="222222"/>
                </a:solidFill>
                <a:effectLst/>
              </a:rPr>
              <a:t>Wallace, Shaun, et al. "Towards individuated reading experiences: Different fonts increase reading speed for different individuals."</a:t>
            </a:r>
            <a:r>
              <a:rPr lang="en-US" sz="1200" b="1" i="0" dirty="0">
                <a:solidFill>
                  <a:srgbClr val="222222"/>
                </a:solidFill>
                <a:effectLst/>
              </a:rPr>
              <a:t> </a:t>
            </a:r>
            <a:r>
              <a:rPr lang="en-US" sz="1200" b="1" i="1" dirty="0">
                <a:solidFill>
                  <a:srgbClr val="222222"/>
                </a:solidFill>
                <a:effectLst/>
              </a:rPr>
              <a:t>ACM Transactions on Computer-Human Interaction </a:t>
            </a:r>
            <a:r>
              <a:rPr lang="en-US" sz="1200" b="0" i="1" dirty="0">
                <a:solidFill>
                  <a:srgbClr val="222222"/>
                </a:solidFill>
                <a:effectLst/>
              </a:rPr>
              <a:t>(TOCHI)</a:t>
            </a:r>
            <a:r>
              <a:rPr lang="en-US" sz="1200" b="0" i="0" dirty="0">
                <a:solidFill>
                  <a:srgbClr val="222222"/>
                </a:solidFill>
                <a:effectLst/>
              </a:rPr>
              <a:t> 29.4 (2022): 1-56.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4067516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D2622-25B6-D42C-F520-065F39414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271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/>
              <a:t>Escrita Digital</a:t>
            </a:r>
            <a:br>
              <a:rPr lang="pt-BR" dirty="0"/>
            </a:br>
            <a:r>
              <a:rPr lang="pt-BR" sz="2200" dirty="0"/>
              <a:t>A tabela ASCII (American Standard </a:t>
            </a:r>
            <a:r>
              <a:rPr lang="pt-BR" sz="2200" dirty="0" err="1"/>
              <a:t>Code</a:t>
            </a:r>
            <a:r>
              <a:rPr lang="pt-BR" sz="2200" dirty="0"/>
              <a:t> for </a:t>
            </a:r>
            <a:r>
              <a:rPr lang="pt-BR" sz="2200" dirty="0" err="1"/>
              <a:t>Information</a:t>
            </a:r>
            <a:r>
              <a:rPr lang="pt-BR" sz="2200" dirty="0"/>
              <a:t> </a:t>
            </a:r>
            <a:r>
              <a:rPr lang="pt-BR" sz="2200" dirty="0" err="1"/>
              <a:t>Interchange</a:t>
            </a:r>
            <a:r>
              <a:rPr lang="pt-BR" sz="2200" dirty="0"/>
              <a:t>)</a:t>
            </a: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B8D52280-466C-E48C-3CBC-2782ACE915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410741"/>
              </p:ext>
            </p:extLst>
          </p:nvPr>
        </p:nvGraphicFramePr>
        <p:xfrm>
          <a:off x="965759" y="1690688"/>
          <a:ext cx="1278677" cy="48893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95005">
                  <a:extLst>
                    <a:ext uri="{9D8B030D-6E8A-4147-A177-3AD203B41FA5}">
                      <a16:colId xmlns:a16="http://schemas.microsoft.com/office/drawing/2014/main" val="2173010117"/>
                    </a:ext>
                  </a:extLst>
                </a:gridCol>
                <a:gridCol w="983672">
                  <a:extLst>
                    <a:ext uri="{9D8B030D-6E8A-4147-A177-3AD203B41FA5}">
                      <a16:colId xmlns:a16="http://schemas.microsoft.com/office/drawing/2014/main" val="3043777187"/>
                    </a:ext>
                  </a:extLst>
                </a:gridCol>
              </a:tblGrid>
              <a:tr h="167359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/>
                        <a:t>A</a:t>
                      </a:r>
                      <a:endParaRPr lang="pt-BR" sz="1100" dirty="0"/>
                    </a:p>
                  </a:txBody>
                  <a:tcPr marL="10205" marR="10205" marT="10205" marB="1020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/>
                        <a:t>0100 0001</a:t>
                      </a:r>
                      <a:endParaRPr lang="pt-BR" sz="1100" dirty="0"/>
                    </a:p>
                  </a:txBody>
                  <a:tcPr marL="10205" marR="10205" marT="10205" marB="10205" anchor="ctr"/>
                </a:tc>
                <a:extLst>
                  <a:ext uri="{0D108BD9-81ED-4DB2-BD59-A6C34878D82A}">
                    <a16:rowId xmlns:a16="http://schemas.microsoft.com/office/drawing/2014/main" val="3910742783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B</a:t>
                      </a:r>
                      <a:endParaRPr lang="pt-BR" sz="1100"/>
                    </a:p>
                  </a:txBody>
                  <a:tcPr marL="10205" marR="10205" marT="10205" marB="1020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0100 0010</a:t>
                      </a:r>
                      <a:endParaRPr lang="pt-BR" sz="1100"/>
                    </a:p>
                  </a:txBody>
                  <a:tcPr marL="10205" marR="10205" marT="10205" marB="10205" anchor="ctr"/>
                </a:tc>
                <a:extLst>
                  <a:ext uri="{0D108BD9-81ED-4DB2-BD59-A6C34878D82A}">
                    <a16:rowId xmlns:a16="http://schemas.microsoft.com/office/drawing/2014/main" val="3111450909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C</a:t>
                      </a:r>
                      <a:endParaRPr lang="pt-BR" sz="1100"/>
                    </a:p>
                  </a:txBody>
                  <a:tcPr marL="10205" marR="10205" marT="10205" marB="1020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0100 0011</a:t>
                      </a:r>
                      <a:endParaRPr lang="pt-BR" sz="1100"/>
                    </a:p>
                  </a:txBody>
                  <a:tcPr marL="10205" marR="10205" marT="10205" marB="10205" anchor="ctr"/>
                </a:tc>
                <a:extLst>
                  <a:ext uri="{0D108BD9-81ED-4DB2-BD59-A6C34878D82A}">
                    <a16:rowId xmlns:a16="http://schemas.microsoft.com/office/drawing/2014/main" val="8864588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D</a:t>
                      </a:r>
                      <a:endParaRPr lang="pt-BR" sz="1100"/>
                    </a:p>
                  </a:txBody>
                  <a:tcPr marL="10205" marR="10205" marT="10205" marB="1020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0100 0100</a:t>
                      </a:r>
                      <a:endParaRPr lang="pt-BR" sz="1100"/>
                    </a:p>
                  </a:txBody>
                  <a:tcPr marL="10205" marR="10205" marT="10205" marB="10205" anchor="ctr"/>
                </a:tc>
                <a:extLst>
                  <a:ext uri="{0D108BD9-81ED-4DB2-BD59-A6C34878D82A}">
                    <a16:rowId xmlns:a16="http://schemas.microsoft.com/office/drawing/2014/main" val="401935727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/>
                        <a:t>E</a:t>
                      </a:r>
                      <a:endParaRPr lang="pt-BR" sz="1100" dirty="0"/>
                    </a:p>
                  </a:txBody>
                  <a:tcPr marL="10205" marR="10205" marT="10205" marB="1020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0100 0101</a:t>
                      </a:r>
                      <a:endParaRPr lang="pt-BR" sz="1100"/>
                    </a:p>
                  </a:txBody>
                  <a:tcPr marL="10205" marR="10205" marT="10205" marB="10205" anchor="ctr"/>
                </a:tc>
                <a:extLst>
                  <a:ext uri="{0D108BD9-81ED-4DB2-BD59-A6C34878D82A}">
                    <a16:rowId xmlns:a16="http://schemas.microsoft.com/office/drawing/2014/main" val="2862106241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F</a:t>
                      </a:r>
                      <a:endParaRPr lang="pt-BR" sz="1100"/>
                    </a:p>
                  </a:txBody>
                  <a:tcPr marL="10205" marR="10205" marT="10205" marB="1020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0100 0110</a:t>
                      </a:r>
                      <a:endParaRPr lang="pt-BR" sz="1100"/>
                    </a:p>
                  </a:txBody>
                  <a:tcPr marL="10205" marR="10205" marT="10205" marB="10205" anchor="ctr"/>
                </a:tc>
                <a:extLst>
                  <a:ext uri="{0D108BD9-81ED-4DB2-BD59-A6C34878D82A}">
                    <a16:rowId xmlns:a16="http://schemas.microsoft.com/office/drawing/2014/main" val="128258989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G</a:t>
                      </a:r>
                      <a:endParaRPr lang="pt-BR" sz="1100"/>
                    </a:p>
                  </a:txBody>
                  <a:tcPr marL="10205" marR="10205" marT="10205" marB="1020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0100 0111</a:t>
                      </a:r>
                      <a:endParaRPr lang="pt-BR" sz="1100"/>
                    </a:p>
                  </a:txBody>
                  <a:tcPr marL="10205" marR="10205" marT="10205" marB="10205" anchor="ctr"/>
                </a:tc>
                <a:extLst>
                  <a:ext uri="{0D108BD9-81ED-4DB2-BD59-A6C34878D82A}">
                    <a16:rowId xmlns:a16="http://schemas.microsoft.com/office/drawing/2014/main" val="191626159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H</a:t>
                      </a:r>
                      <a:endParaRPr lang="pt-BR" sz="1100"/>
                    </a:p>
                  </a:txBody>
                  <a:tcPr marL="10205" marR="10205" marT="10205" marB="1020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0100 1000</a:t>
                      </a:r>
                      <a:endParaRPr lang="pt-BR" sz="1100"/>
                    </a:p>
                  </a:txBody>
                  <a:tcPr marL="10205" marR="10205" marT="10205" marB="10205" anchor="ctr"/>
                </a:tc>
                <a:extLst>
                  <a:ext uri="{0D108BD9-81ED-4DB2-BD59-A6C34878D82A}">
                    <a16:rowId xmlns:a16="http://schemas.microsoft.com/office/drawing/2014/main" val="480585139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I</a:t>
                      </a:r>
                      <a:endParaRPr lang="pt-BR" sz="1100"/>
                    </a:p>
                  </a:txBody>
                  <a:tcPr marL="10205" marR="10205" marT="10205" marB="1020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0100 1001</a:t>
                      </a:r>
                      <a:endParaRPr lang="pt-BR" sz="1100"/>
                    </a:p>
                  </a:txBody>
                  <a:tcPr marL="10205" marR="10205" marT="10205" marB="10205" anchor="ctr"/>
                </a:tc>
                <a:extLst>
                  <a:ext uri="{0D108BD9-81ED-4DB2-BD59-A6C34878D82A}">
                    <a16:rowId xmlns:a16="http://schemas.microsoft.com/office/drawing/2014/main" val="3044361486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J</a:t>
                      </a:r>
                      <a:endParaRPr lang="pt-BR" sz="1100"/>
                    </a:p>
                  </a:txBody>
                  <a:tcPr marL="10205" marR="10205" marT="10205" marB="1020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0100 1010</a:t>
                      </a:r>
                      <a:endParaRPr lang="pt-BR" sz="1100"/>
                    </a:p>
                  </a:txBody>
                  <a:tcPr marL="10205" marR="10205" marT="10205" marB="10205" anchor="ctr"/>
                </a:tc>
                <a:extLst>
                  <a:ext uri="{0D108BD9-81ED-4DB2-BD59-A6C34878D82A}">
                    <a16:rowId xmlns:a16="http://schemas.microsoft.com/office/drawing/2014/main" val="96179339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K</a:t>
                      </a:r>
                      <a:endParaRPr lang="pt-BR" sz="1100"/>
                    </a:p>
                  </a:txBody>
                  <a:tcPr marL="10205" marR="10205" marT="10205" marB="1020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0100 1011</a:t>
                      </a:r>
                      <a:endParaRPr lang="pt-BR" sz="1100"/>
                    </a:p>
                  </a:txBody>
                  <a:tcPr marL="10205" marR="10205" marT="10205" marB="10205" anchor="ctr"/>
                </a:tc>
                <a:extLst>
                  <a:ext uri="{0D108BD9-81ED-4DB2-BD59-A6C34878D82A}">
                    <a16:rowId xmlns:a16="http://schemas.microsoft.com/office/drawing/2014/main" val="304336835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L</a:t>
                      </a:r>
                      <a:endParaRPr lang="pt-BR" sz="1100"/>
                    </a:p>
                  </a:txBody>
                  <a:tcPr marL="10205" marR="10205" marT="10205" marB="1020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0100 1100</a:t>
                      </a:r>
                      <a:endParaRPr lang="pt-BR" sz="1100"/>
                    </a:p>
                  </a:txBody>
                  <a:tcPr marL="10205" marR="10205" marT="10205" marB="10205" anchor="ctr"/>
                </a:tc>
                <a:extLst>
                  <a:ext uri="{0D108BD9-81ED-4DB2-BD59-A6C34878D82A}">
                    <a16:rowId xmlns:a16="http://schemas.microsoft.com/office/drawing/2014/main" val="2175011818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M</a:t>
                      </a:r>
                      <a:endParaRPr lang="pt-BR" sz="1100"/>
                    </a:p>
                  </a:txBody>
                  <a:tcPr marL="10205" marR="10205" marT="10205" marB="1020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0100 1101</a:t>
                      </a:r>
                      <a:endParaRPr lang="pt-BR" sz="1100"/>
                    </a:p>
                  </a:txBody>
                  <a:tcPr marL="10205" marR="10205" marT="10205" marB="10205" anchor="ctr"/>
                </a:tc>
                <a:extLst>
                  <a:ext uri="{0D108BD9-81ED-4DB2-BD59-A6C34878D82A}">
                    <a16:rowId xmlns:a16="http://schemas.microsoft.com/office/drawing/2014/main" val="3737348973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N</a:t>
                      </a:r>
                      <a:endParaRPr lang="pt-BR" sz="1100"/>
                    </a:p>
                  </a:txBody>
                  <a:tcPr marL="10205" marR="10205" marT="10205" marB="1020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0100 1110</a:t>
                      </a:r>
                      <a:endParaRPr lang="pt-BR" sz="1100"/>
                    </a:p>
                  </a:txBody>
                  <a:tcPr marL="10205" marR="10205" marT="10205" marB="10205" anchor="ctr"/>
                </a:tc>
                <a:extLst>
                  <a:ext uri="{0D108BD9-81ED-4DB2-BD59-A6C34878D82A}">
                    <a16:rowId xmlns:a16="http://schemas.microsoft.com/office/drawing/2014/main" val="3986931839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O</a:t>
                      </a:r>
                      <a:endParaRPr lang="pt-BR" sz="1100"/>
                    </a:p>
                  </a:txBody>
                  <a:tcPr marL="10205" marR="10205" marT="10205" marB="1020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0100 1111</a:t>
                      </a:r>
                      <a:endParaRPr lang="pt-BR" sz="1100"/>
                    </a:p>
                  </a:txBody>
                  <a:tcPr marL="10205" marR="10205" marT="10205" marB="10205" anchor="ctr"/>
                </a:tc>
                <a:extLst>
                  <a:ext uri="{0D108BD9-81ED-4DB2-BD59-A6C34878D82A}">
                    <a16:rowId xmlns:a16="http://schemas.microsoft.com/office/drawing/2014/main" val="3802836332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P</a:t>
                      </a:r>
                      <a:endParaRPr lang="pt-BR" sz="1100"/>
                    </a:p>
                  </a:txBody>
                  <a:tcPr marL="10205" marR="10205" marT="10205" marB="1020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0101 0000</a:t>
                      </a:r>
                      <a:endParaRPr lang="pt-BR" sz="1100"/>
                    </a:p>
                  </a:txBody>
                  <a:tcPr marL="10205" marR="10205" marT="10205" marB="10205" anchor="ctr"/>
                </a:tc>
                <a:extLst>
                  <a:ext uri="{0D108BD9-81ED-4DB2-BD59-A6C34878D82A}">
                    <a16:rowId xmlns:a16="http://schemas.microsoft.com/office/drawing/2014/main" val="1396193846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Q</a:t>
                      </a:r>
                      <a:endParaRPr lang="pt-BR" sz="1100"/>
                    </a:p>
                  </a:txBody>
                  <a:tcPr marL="10205" marR="10205" marT="10205" marB="1020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0101 0001</a:t>
                      </a:r>
                      <a:endParaRPr lang="pt-BR" sz="1100"/>
                    </a:p>
                  </a:txBody>
                  <a:tcPr marL="10205" marR="10205" marT="10205" marB="10205" anchor="ctr"/>
                </a:tc>
                <a:extLst>
                  <a:ext uri="{0D108BD9-81ED-4DB2-BD59-A6C34878D82A}">
                    <a16:rowId xmlns:a16="http://schemas.microsoft.com/office/drawing/2014/main" val="145552778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R</a:t>
                      </a:r>
                      <a:endParaRPr lang="pt-BR" sz="1100"/>
                    </a:p>
                  </a:txBody>
                  <a:tcPr marL="10205" marR="10205" marT="10205" marB="1020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0101 0010</a:t>
                      </a:r>
                      <a:endParaRPr lang="pt-BR" sz="1100"/>
                    </a:p>
                  </a:txBody>
                  <a:tcPr marL="10205" marR="10205" marT="10205" marB="10205" anchor="ctr"/>
                </a:tc>
                <a:extLst>
                  <a:ext uri="{0D108BD9-81ED-4DB2-BD59-A6C34878D82A}">
                    <a16:rowId xmlns:a16="http://schemas.microsoft.com/office/drawing/2014/main" val="3491310533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S</a:t>
                      </a:r>
                      <a:endParaRPr lang="pt-BR" sz="1100"/>
                    </a:p>
                  </a:txBody>
                  <a:tcPr marL="10205" marR="10205" marT="10205" marB="1020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0101 0011</a:t>
                      </a:r>
                      <a:endParaRPr lang="pt-BR" sz="1100"/>
                    </a:p>
                  </a:txBody>
                  <a:tcPr marL="10205" marR="10205" marT="10205" marB="10205" anchor="ctr"/>
                </a:tc>
                <a:extLst>
                  <a:ext uri="{0D108BD9-81ED-4DB2-BD59-A6C34878D82A}">
                    <a16:rowId xmlns:a16="http://schemas.microsoft.com/office/drawing/2014/main" val="265056237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T</a:t>
                      </a:r>
                      <a:endParaRPr lang="pt-BR" sz="1100"/>
                    </a:p>
                  </a:txBody>
                  <a:tcPr marL="10205" marR="10205" marT="10205" marB="1020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0101 0100</a:t>
                      </a:r>
                      <a:endParaRPr lang="pt-BR" sz="1100"/>
                    </a:p>
                  </a:txBody>
                  <a:tcPr marL="10205" marR="10205" marT="10205" marB="10205" anchor="ctr"/>
                </a:tc>
                <a:extLst>
                  <a:ext uri="{0D108BD9-81ED-4DB2-BD59-A6C34878D82A}">
                    <a16:rowId xmlns:a16="http://schemas.microsoft.com/office/drawing/2014/main" val="1002966840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U</a:t>
                      </a:r>
                      <a:endParaRPr lang="pt-BR" sz="1100"/>
                    </a:p>
                  </a:txBody>
                  <a:tcPr marL="10205" marR="10205" marT="10205" marB="1020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0101 0101</a:t>
                      </a:r>
                      <a:endParaRPr lang="pt-BR" sz="1100"/>
                    </a:p>
                  </a:txBody>
                  <a:tcPr marL="10205" marR="10205" marT="10205" marB="10205" anchor="ctr"/>
                </a:tc>
                <a:extLst>
                  <a:ext uri="{0D108BD9-81ED-4DB2-BD59-A6C34878D82A}">
                    <a16:rowId xmlns:a16="http://schemas.microsoft.com/office/drawing/2014/main" val="3883451740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V</a:t>
                      </a:r>
                      <a:endParaRPr lang="pt-BR" sz="1100"/>
                    </a:p>
                  </a:txBody>
                  <a:tcPr marL="10205" marR="10205" marT="10205" marB="1020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0101 0110</a:t>
                      </a:r>
                      <a:endParaRPr lang="pt-BR" sz="1100"/>
                    </a:p>
                  </a:txBody>
                  <a:tcPr marL="10205" marR="10205" marT="10205" marB="10205" anchor="ctr"/>
                </a:tc>
                <a:extLst>
                  <a:ext uri="{0D108BD9-81ED-4DB2-BD59-A6C34878D82A}">
                    <a16:rowId xmlns:a16="http://schemas.microsoft.com/office/drawing/2014/main" val="274836875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W</a:t>
                      </a:r>
                      <a:endParaRPr lang="pt-BR" sz="1100"/>
                    </a:p>
                  </a:txBody>
                  <a:tcPr marL="10205" marR="10205" marT="10205" marB="1020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0101 0111</a:t>
                      </a:r>
                      <a:endParaRPr lang="pt-BR" sz="1100"/>
                    </a:p>
                  </a:txBody>
                  <a:tcPr marL="10205" marR="10205" marT="10205" marB="10205" anchor="ctr"/>
                </a:tc>
                <a:extLst>
                  <a:ext uri="{0D108BD9-81ED-4DB2-BD59-A6C34878D82A}">
                    <a16:rowId xmlns:a16="http://schemas.microsoft.com/office/drawing/2014/main" val="400703153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X</a:t>
                      </a:r>
                      <a:endParaRPr lang="pt-BR" sz="1100"/>
                    </a:p>
                  </a:txBody>
                  <a:tcPr marL="10205" marR="10205" marT="10205" marB="1020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0101 1000</a:t>
                      </a:r>
                      <a:endParaRPr lang="pt-BR" sz="1100"/>
                    </a:p>
                  </a:txBody>
                  <a:tcPr marL="10205" marR="10205" marT="10205" marB="10205" anchor="ctr"/>
                </a:tc>
                <a:extLst>
                  <a:ext uri="{0D108BD9-81ED-4DB2-BD59-A6C34878D82A}">
                    <a16:rowId xmlns:a16="http://schemas.microsoft.com/office/drawing/2014/main" val="373727247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Y</a:t>
                      </a:r>
                      <a:endParaRPr lang="pt-BR" sz="1100"/>
                    </a:p>
                  </a:txBody>
                  <a:tcPr marL="10205" marR="10205" marT="10205" marB="1020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0101 1001</a:t>
                      </a:r>
                      <a:endParaRPr lang="pt-BR" sz="1100"/>
                    </a:p>
                  </a:txBody>
                  <a:tcPr marL="10205" marR="10205" marT="10205" marB="10205" anchor="ctr"/>
                </a:tc>
                <a:extLst>
                  <a:ext uri="{0D108BD9-81ED-4DB2-BD59-A6C34878D82A}">
                    <a16:rowId xmlns:a16="http://schemas.microsoft.com/office/drawing/2014/main" val="3713695643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Z</a:t>
                      </a:r>
                      <a:endParaRPr lang="pt-BR" sz="1100"/>
                    </a:p>
                  </a:txBody>
                  <a:tcPr marL="10205" marR="10205" marT="10205" marB="1020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/>
                        <a:t>0101 1010</a:t>
                      </a:r>
                      <a:endParaRPr lang="pt-BR" sz="1100" dirty="0"/>
                    </a:p>
                  </a:txBody>
                  <a:tcPr marL="10205" marR="10205" marT="10205" marB="10205" anchor="ctr"/>
                </a:tc>
                <a:extLst>
                  <a:ext uri="{0D108BD9-81ED-4DB2-BD59-A6C34878D82A}">
                    <a16:rowId xmlns:a16="http://schemas.microsoft.com/office/drawing/2014/main" val="2935926264"/>
                  </a:ext>
                </a:extLst>
              </a:tr>
            </a:tbl>
          </a:graphicData>
        </a:graphic>
      </p:graphicFrame>
      <p:grpSp>
        <p:nvGrpSpPr>
          <p:cNvPr id="105" name="Agrupar 104">
            <a:extLst>
              <a:ext uri="{FF2B5EF4-FFF2-40B4-BE49-F238E27FC236}">
                <a16:creationId xmlns:a16="http://schemas.microsoft.com/office/drawing/2014/main" id="{E7B2097F-2476-1B27-5E05-DB60A5FE6F16}"/>
              </a:ext>
            </a:extLst>
          </p:cNvPr>
          <p:cNvGrpSpPr/>
          <p:nvPr/>
        </p:nvGrpSpPr>
        <p:grpSpPr>
          <a:xfrm>
            <a:off x="4710545" y="2022002"/>
            <a:ext cx="2715495" cy="707886"/>
            <a:chOff x="4710545" y="2022002"/>
            <a:chExt cx="2715495" cy="707886"/>
          </a:xfrm>
        </p:grpSpPr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6EEDD916-FA64-050C-F598-4C47940FC1B3}"/>
                </a:ext>
              </a:extLst>
            </p:cNvPr>
            <p:cNvSpPr txBox="1"/>
            <p:nvPr/>
          </p:nvSpPr>
          <p:spPr>
            <a:xfrm>
              <a:off x="4710545" y="2022002"/>
              <a:ext cx="568037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4000" dirty="0"/>
                <a:t>T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D10E1B92-4319-F60D-553A-213CFFC2E184}"/>
                </a:ext>
              </a:extLst>
            </p:cNvPr>
            <p:cNvSpPr txBox="1"/>
            <p:nvPr/>
          </p:nvSpPr>
          <p:spPr>
            <a:xfrm>
              <a:off x="5247410" y="2022002"/>
              <a:ext cx="568037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4000" dirty="0"/>
                <a:t>E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3FB9AFEE-2CEA-0D09-169B-8276DA1793D6}"/>
                </a:ext>
              </a:extLst>
            </p:cNvPr>
            <p:cNvSpPr txBox="1"/>
            <p:nvPr/>
          </p:nvSpPr>
          <p:spPr>
            <a:xfrm>
              <a:off x="5784275" y="2022002"/>
              <a:ext cx="568037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4000" dirty="0"/>
                <a:t>X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ECE8CED6-1D78-B542-AABF-34DBCC369B39}"/>
                </a:ext>
              </a:extLst>
            </p:cNvPr>
            <p:cNvSpPr txBox="1"/>
            <p:nvPr/>
          </p:nvSpPr>
          <p:spPr>
            <a:xfrm>
              <a:off x="6321140" y="2022002"/>
              <a:ext cx="568037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4000" dirty="0"/>
                <a:t>T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7B6AC77C-84A8-518E-3CAF-8ED692F54E90}"/>
                </a:ext>
              </a:extLst>
            </p:cNvPr>
            <p:cNvSpPr txBox="1"/>
            <p:nvPr/>
          </p:nvSpPr>
          <p:spPr>
            <a:xfrm>
              <a:off x="6858003" y="2022002"/>
              <a:ext cx="568037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4000" dirty="0"/>
                <a:t>O</a:t>
              </a:r>
            </a:p>
          </p:txBody>
        </p:sp>
      </p:grpSp>
      <p:grpSp>
        <p:nvGrpSpPr>
          <p:cNvPr id="107" name="Agrupar 106">
            <a:extLst>
              <a:ext uri="{FF2B5EF4-FFF2-40B4-BE49-F238E27FC236}">
                <a16:creationId xmlns:a16="http://schemas.microsoft.com/office/drawing/2014/main" id="{D4FAB2E5-1E68-6A48-87DB-E33655DC100A}"/>
              </a:ext>
            </a:extLst>
          </p:cNvPr>
          <p:cNvGrpSpPr/>
          <p:nvPr/>
        </p:nvGrpSpPr>
        <p:grpSpPr>
          <a:xfrm>
            <a:off x="3131126" y="3761520"/>
            <a:ext cx="5872063" cy="369332"/>
            <a:chOff x="3131126" y="3761520"/>
            <a:chExt cx="5872063" cy="369332"/>
          </a:xfrm>
        </p:grpSpPr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DF80DA5F-A239-4D28-4CE3-DDC8639778B2}"/>
                </a:ext>
              </a:extLst>
            </p:cNvPr>
            <p:cNvSpPr txBox="1"/>
            <p:nvPr/>
          </p:nvSpPr>
          <p:spPr>
            <a:xfrm>
              <a:off x="3131126" y="3761520"/>
              <a:ext cx="115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/>
                <a:t>01010100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99D04C2E-A417-7843-2236-92CC340DFB90}"/>
                </a:ext>
              </a:extLst>
            </p:cNvPr>
            <p:cNvSpPr txBox="1"/>
            <p:nvPr/>
          </p:nvSpPr>
          <p:spPr>
            <a:xfrm>
              <a:off x="4311142" y="3761520"/>
              <a:ext cx="115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/>
                <a:t>01000101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3874F91F-7073-D980-1662-FE49A8819072}"/>
                </a:ext>
              </a:extLst>
            </p:cNvPr>
            <p:cNvSpPr txBox="1"/>
            <p:nvPr/>
          </p:nvSpPr>
          <p:spPr>
            <a:xfrm>
              <a:off x="5491158" y="3761520"/>
              <a:ext cx="115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/>
                <a:t>01011000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5E35164F-58E5-DE2A-1A1F-11BA4EE04E6E}"/>
                </a:ext>
              </a:extLst>
            </p:cNvPr>
            <p:cNvSpPr txBox="1"/>
            <p:nvPr/>
          </p:nvSpPr>
          <p:spPr>
            <a:xfrm>
              <a:off x="6671174" y="3761520"/>
              <a:ext cx="115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/>
                <a:t>01010100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36C4F247-1EB7-A40A-BB33-04D280326FDC}"/>
                </a:ext>
              </a:extLst>
            </p:cNvPr>
            <p:cNvSpPr txBox="1"/>
            <p:nvPr/>
          </p:nvSpPr>
          <p:spPr>
            <a:xfrm>
              <a:off x="7851189" y="3761520"/>
              <a:ext cx="115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/>
                <a:t>01001111</a:t>
              </a:r>
            </a:p>
          </p:txBody>
        </p:sp>
      </p:grpSp>
      <p:grpSp>
        <p:nvGrpSpPr>
          <p:cNvPr id="109" name="Agrupar 108">
            <a:extLst>
              <a:ext uri="{FF2B5EF4-FFF2-40B4-BE49-F238E27FC236}">
                <a16:creationId xmlns:a16="http://schemas.microsoft.com/office/drawing/2014/main" id="{4B46F4A4-4CC8-DED6-C67A-1F297B8579F0}"/>
              </a:ext>
            </a:extLst>
          </p:cNvPr>
          <p:cNvGrpSpPr/>
          <p:nvPr/>
        </p:nvGrpSpPr>
        <p:grpSpPr>
          <a:xfrm>
            <a:off x="4710541" y="5208562"/>
            <a:ext cx="2715495" cy="707886"/>
            <a:chOff x="4710541" y="5208562"/>
            <a:chExt cx="2715495" cy="707886"/>
          </a:xfrm>
        </p:grpSpPr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4EB78831-FC4E-EEF9-1673-0B2752361A95}"/>
                </a:ext>
              </a:extLst>
            </p:cNvPr>
            <p:cNvSpPr txBox="1"/>
            <p:nvPr/>
          </p:nvSpPr>
          <p:spPr>
            <a:xfrm>
              <a:off x="4710541" y="5208562"/>
              <a:ext cx="568037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4000" dirty="0"/>
                <a:t>T</a:t>
              </a:r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B53D1EBB-4678-B830-0945-4BD486F627E6}"/>
                </a:ext>
              </a:extLst>
            </p:cNvPr>
            <p:cNvSpPr txBox="1"/>
            <p:nvPr/>
          </p:nvSpPr>
          <p:spPr>
            <a:xfrm>
              <a:off x="5247406" y="5208562"/>
              <a:ext cx="568037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4000" dirty="0"/>
                <a:t>E</a:t>
              </a:r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F743391C-7F3F-290B-6AD1-1D4CADB7705C}"/>
                </a:ext>
              </a:extLst>
            </p:cNvPr>
            <p:cNvSpPr txBox="1"/>
            <p:nvPr/>
          </p:nvSpPr>
          <p:spPr>
            <a:xfrm>
              <a:off x="5784271" y="5208562"/>
              <a:ext cx="568037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4000" dirty="0"/>
                <a:t>X</a:t>
              </a:r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3112210E-526E-6DE2-414E-D5C0CB0DB649}"/>
                </a:ext>
              </a:extLst>
            </p:cNvPr>
            <p:cNvSpPr txBox="1"/>
            <p:nvPr/>
          </p:nvSpPr>
          <p:spPr>
            <a:xfrm>
              <a:off x="6321136" y="5208562"/>
              <a:ext cx="568037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4000" dirty="0"/>
                <a:t>T</a:t>
              </a:r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48C9975E-AE8A-A03C-4281-6500EBF65C63}"/>
                </a:ext>
              </a:extLst>
            </p:cNvPr>
            <p:cNvSpPr txBox="1"/>
            <p:nvPr/>
          </p:nvSpPr>
          <p:spPr>
            <a:xfrm>
              <a:off x="6857999" y="5208562"/>
              <a:ext cx="568037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4000" dirty="0"/>
                <a:t>O</a:t>
              </a:r>
            </a:p>
          </p:txBody>
        </p:sp>
      </p:grpSp>
      <p:grpSp>
        <p:nvGrpSpPr>
          <p:cNvPr id="106" name="Agrupar 105">
            <a:extLst>
              <a:ext uri="{FF2B5EF4-FFF2-40B4-BE49-F238E27FC236}">
                <a16:creationId xmlns:a16="http://schemas.microsoft.com/office/drawing/2014/main" id="{0B3A8F19-4232-0CE8-4E30-F9037AAFF4F4}"/>
              </a:ext>
            </a:extLst>
          </p:cNvPr>
          <p:cNvGrpSpPr/>
          <p:nvPr/>
        </p:nvGrpSpPr>
        <p:grpSpPr>
          <a:xfrm>
            <a:off x="3707126" y="2729888"/>
            <a:ext cx="7602908" cy="1031633"/>
            <a:chOff x="3707126" y="2729888"/>
            <a:chExt cx="7602908" cy="1031633"/>
          </a:xfrm>
        </p:grpSpPr>
        <p:cxnSp>
          <p:nvCxnSpPr>
            <p:cNvPr id="35" name="Conector: Angulado 34">
              <a:extLst>
                <a:ext uri="{FF2B5EF4-FFF2-40B4-BE49-F238E27FC236}">
                  <a16:creationId xmlns:a16="http://schemas.microsoft.com/office/drawing/2014/main" id="{CD22F616-1D01-5B2F-3382-3E8A1D5999DF}"/>
                </a:ext>
              </a:extLst>
            </p:cNvPr>
            <p:cNvCxnSpPr>
              <a:stCxn id="11" idx="2"/>
              <a:endCxn id="10" idx="0"/>
            </p:cNvCxnSpPr>
            <p:nvPr/>
          </p:nvCxnSpPr>
          <p:spPr>
            <a:xfrm rot="5400000">
              <a:off x="3835029" y="2601985"/>
              <a:ext cx="1031632" cy="128743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: Angulado 35">
              <a:extLst>
                <a:ext uri="{FF2B5EF4-FFF2-40B4-BE49-F238E27FC236}">
                  <a16:creationId xmlns:a16="http://schemas.microsoft.com/office/drawing/2014/main" id="{0CC3E655-AC23-2F11-80B8-67135A84511C}"/>
                </a:ext>
              </a:extLst>
            </p:cNvPr>
            <p:cNvCxnSpPr>
              <a:cxnSpLocks/>
              <a:stCxn id="19" idx="2"/>
              <a:endCxn id="24" idx="0"/>
            </p:cNvCxnSpPr>
            <p:nvPr/>
          </p:nvCxnSpPr>
          <p:spPr>
            <a:xfrm rot="5400000">
              <a:off x="4693470" y="2923561"/>
              <a:ext cx="1031632" cy="644287"/>
            </a:xfrm>
            <a:prstGeom prst="bentConnector3">
              <a:avLst>
                <a:gd name="adj1" fmla="val 6611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: Angulado 36">
              <a:extLst>
                <a:ext uri="{FF2B5EF4-FFF2-40B4-BE49-F238E27FC236}">
                  <a16:creationId xmlns:a16="http://schemas.microsoft.com/office/drawing/2014/main" id="{68A4E29E-F41D-072A-BFFE-8ADE79AC41DF}"/>
                </a:ext>
              </a:extLst>
            </p:cNvPr>
            <p:cNvCxnSpPr>
              <a:cxnSpLocks/>
              <a:stCxn id="20" idx="2"/>
              <a:endCxn id="26" idx="0"/>
            </p:cNvCxnSpPr>
            <p:nvPr/>
          </p:nvCxnSpPr>
          <p:spPr>
            <a:xfrm rot="5400000">
              <a:off x="5551910" y="3245136"/>
              <a:ext cx="1031632" cy="113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: Angulado 37">
              <a:extLst>
                <a:ext uri="{FF2B5EF4-FFF2-40B4-BE49-F238E27FC236}">
                  <a16:creationId xmlns:a16="http://schemas.microsoft.com/office/drawing/2014/main" id="{D2DFA6C4-DA1B-DCC0-7267-87829A17ED39}"/>
                </a:ext>
              </a:extLst>
            </p:cNvPr>
            <p:cNvCxnSpPr>
              <a:cxnSpLocks/>
              <a:stCxn id="21" idx="2"/>
              <a:endCxn id="28" idx="0"/>
            </p:cNvCxnSpPr>
            <p:nvPr/>
          </p:nvCxnSpPr>
          <p:spPr>
            <a:xfrm rot="16200000" flipH="1">
              <a:off x="6410350" y="2924696"/>
              <a:ext cx="1031632" cy="642015"/>
            </a:xfrm>
            <a:prstGeom prst="bentConnector3">
              <a:avLst>
                <a:gd name="adj1" fmla="val 6880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: Angulado 38">
              <a:extLst>
                <a:ext uri="{FF2B5EF4-FFF2-40B4-BE49-F238E27FC236}">
                  <a16:creationId xmlns:a16="http://schemas.microsoft.com/office/drawing/2014/main" id="{BD2B8B69-18D8-1321-EC49-76473BF15687}"/>
                </a:ext>
              </a:extLst>
            </p:cNvPr>
            <p:cNvCxnSpPr>
              <a:cxnSpLocks/>
              <a:stCxn id="22" idx="2"/>
              <a:endCxn id="30" idx="0"/>
            </p:cNvCxnSpPr>
            <p:nvPr/>
          </p:nvCxnSpPr>
          <p:spPr>
            <a:xfrm rot="16200000" flipH="1">
              <a:off x="7268789" y="2603120"/>
              <a:ext cx="1031632" cy="128516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E3DDF98B-23F3-A2FE-9317-A9D87226D191}"/>
                </a:ext>
              </a:extLst>
            </p:cNvPr>
            <p:cNvSpPr txBox="1"/>
            <p:nvPr/>
          </p:nvSpPr>
          <p:spPr>
            <a:xfrm>
              <a:off x="8898034" y="2951946"/>
              <a:ext cx="2412000" cy="47705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pt-BR" sz="2500" b="1" dirty="0"/>
                <a:t>CODIFICAÇÃO</a:t>
              </a:r>
            </a:p>
          </p:txBody>
        </p:sp>
      </p:grpSp>
      <p:grpSp>
        <p:nvGrpSpPr>
          <p:cNvPr id="108" name="Agrupar 107">
            <a:extLst>
              <a:ext uri="{FF2B5EF4-FFF2-40B4-BE49-F238E27FC236}">
                <a16:creationId xmlns:a16="http://schemas.microsoft.com/office/drawing/2014/main" id="{68EC99F2-0D02-C307-8A69-7679A1FA62E4}"/>
              </a:ext>
            </a:extLst>
          </p:cNvPr>
          <p:cNvGrpSpPr/>
          <p:nvPr/>
        </p:nvGrpSpPr>
        <p:grpSpPr>
          <a:xfrm>
            <a:off x="3707126" y="4130852"/>
            <a:ext cx="7602908" cy="1077714"/>
            <a:chOff x="3707126" y="4130852"/>
            <a:chExt cx="7602908" cy="1077714"/>
          </a:xfrm>
        </p:grpSpPr>
        <p:cxnSp>
          <p:nvCxnSpPr>
            <p:cNvPr id="55" name="Conector: Angulado 54">
              <a:extLst>
                <a:ext uri="{FF2B5EF4-FFF2-40B4-BE49-F238E27FC236}">
                  <a16:creationId xmlns:a16="http://schemas.microsoft.com/office/drawing/2014/main" id="{F6335ADF-54B2-5A5E-6800-76215B6EC1A2}"/>
                </a:ext>
              </a:extLst>
            </p:cNvPr>
            <p:cNvCxnSpPr>
              <a:cxnSpLocks/>
              <a:stCxn id="10" idx="2"/>
              <a:endCxn id="50" idx="0"/>
            </p:cNvCxnSpPr>
            <p:nvPr/>
          </p:nvCxnSpPr>
          <p:spPr>
            <a:xfrm rot="16200000" flipH="1">
              <a:off x="3811988" y="4025990"/>
              <a:ext cx="1077710" cy="128743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: Angulado 58">
              <a:extLst>
                <a:ext uri="{FF2B5EF4-FFF2-40B4-BE49-F238E27FC236}">
                  <a16:creationId xmlns:a16="http://schemas.microsoft.com/office/drawing/2014/main" id="{7CB2B9FE-EB08-4538-9D39-F8E89A5F977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670429" y="4347566"/>
              <a:ext cx="1077710" cy="644283"/>
            </a:xfrm>
            <a:prstGeom prst="bentConnector3">
              <a:avLst>
                <a:gd name="adj1" fmla="val 2943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: Angulado 59">
              <a:extLst>
                <a:ext uri="{FF2B5EF4-FFF2-40B4-BE49-F238E27FC236}">
                  <a16:creationId xmlns:a16="http://schemas.microsoft.com/office/drawing/2014/main" id="{B57DCCA0-C954-6FA4-3849-81B02CAC601A}"/>
                </a:ext>
              </a:extLst>
            </p:cNvPr>
            <p:cNvCxnSpPr>
              <a:cxnSpLocks/>
              <a:stCxn id="26" idx="2"/>
              <a:endCxn id="52" idx="0"/>
            </p:cNvCxnSpPr>
            <p:nvPr/>
          </p:nvCxnSpPr>
          <p:spPr>
            <a:xfrm rot="16200000" flipH="1">
              <a:off x="5528869" y="4669141"/>
              <a:ext cx="1077710" cy="113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: Angulado 60">
              <a:extLst>
                <a:ext uri="{FF2B5EF4-FFF2-40B4-BE49-F238E27FC236}">
                  <a16:creationId xmlns:a16="http://schemas.microsoft.com/office/drawing/2014/main" id="{BBC21C22-7DAE-06FD-9DC8-5F90E9F93FE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387310" y="4348699"/>
              <a:ext cx="1077710" cy="642019"/>
            </a:xfrm>
            <a:prstGeom prst="bentConnector3">
              <a:avLst>
                <a:gd name="adj1" fmla="val 3328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: Angulado 61">
              <a:extLst>
                <a:ext uri="{FF2B5EF4-FFF2-40B4-BE49-F238E27FC236}">
                  <a16:creationId xmlns:a16="http://schemas.microsoft.com/office/drawing/2014/main" id="{75F790F4-4CFF-011D-5FD3-459BFA995A56}"/>
                </a:ext>
              </a:extLst>
            </p:cNvPr>
            <p:cNvCxnSpPr>
              <a:cxnSpLocks/>
              <a:stCxn id="30" idx="2"/>
              <a:endCxn id="54" idx="0"/>
            </p:cNvCxnSpPr>
            <p:nvPr/>
          </p:nvCxnSpPr>
          <p:spPr>
            <a:xfrm rot="5400000">
              <a:off x="7245749" y="4027122"/>
              <a:ext cx="1077710" cy="128517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2EDD8391-EDB6-5B76-AD90-4C7933E31933}"/>
                </a:ext>
              </a:extLst>
            </p:cNvPr>
            <p:cNvSpPr txBox="1"/>
            <p:nvPr/>
          </p:nvSpPr>
          <p:spPr>
            <a:xfrm>
              <a:off x="8898034" y="4391267"/>
              <a:ext cx="2412000" cy="47705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pt-BR" sz="2500" b="1" dirty="0"/>
                <a:t>DECODIFICAÇÃO</a:t>
              </a:r>
            </a:p>
          </p:txBody>
        </p:sp>
        <p:cxnSp>
          <p:nvCxnSpPr>
            <p:cNvPr id="79" name="Conector: Angulado 78">
              <a:extLst>
                <a:ext uri="{FF2B5EF4-FFF2-40B4-BE49-F238E27FC236}">
                  <a16:creationId xmlns:a16="http://schemas.microsoft.com/office/drawing/2014/main" id="{E29F9FF5-FC99-0C64-4941-1CF2BE82CA1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811989" y="4025991"/>
              <a:ext cx="1077710" cy="128743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: Angulado 79">
              <a:extLst>
                <a:ext uri="{FF2B5EF4-FFF2-40B4-BE49-F238E27FC236}">
                  <a16:creationId xmlns:a16="http://schemas.microsoft.com/office/drawing/2014/main" id="{8F50E885-1F2E-B222-EF8C-ECC025513D0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670430" y="4347567"/>
              <a:ext cx="1077710" cy="644283"/>
            </a:xfrm>
            <a:prstGeom prst="bentConnector3">
              <a:avLst>
                <a:gd name="adj1" fmla="val 2943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: Angulado 80">
              <a:extLst>
                <a:ext uri="{FF2B5EF4-FFF2-40B4-BE49-F238E27FC236}">
                  <a16:creationId xmlns:a16="http://schemas.microsoft.com/office/drawing/2014/main" id="{662BD3C1-DC62-8F57-6F66-3D39173013B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28869" y="4669142"/>
              <a:ext cx="1077710" cy="113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: Angulado 81">
              <a:extLst>
                <a:ext uri="{FF2B5EF4-FFF2-40B4-BE49-F238E27FC236}">
                  <a16:creationId xmlns:a16="http://schemas.microsoft.com/office/drawing/2014/main" id="{7BEBCE59-C70B-20A0-876A-A81E34CD998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387310" y="4348700"/>
              <a:ext cx="1077710" cy="642019"/>
            </a:xfrm>
            <a:prstGeom prst="bentConnector3">
              <a:avLst>
                <a:gd name="adj1" fmla="val 3328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: Angulado 82">
              <a:extLst>
                <a:ext uri="{FF2B5EF4-FFF2-40B4-BE49-F238E27FC236}">
                  <a16:creationId xmlns:a16="http://schemas.microsoft.com/office/drawing/2014/main" id="{4D6F274E-5803-DAED-7F60-C6D13CE388D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811989" y="4025992"/>
              <a:ext cx="1077710" cy="128743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: Angulado 83">
              <a:extLst>
                <a:ext uri="{FF2B5EF4-FFF2-40B4-BE49-F238E27FC236}">
                  <a16:creationId xmlns:a16="http://schemas.microsoft.com/office/drawing/2014/main" id="{679CD5D6-760B-5EE1-2F3B-84B06EC3AAE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670430" y="4347568"/>
              <a:ext cx="1077710" cy="644283"/>
            </a:xfrm>
            <a:prstGeom prst="bentConnector3">
              <a:avLst>
                <a:gd name="adj1" fmla="val 2943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: Angulado 84">
              <a:extLst>
                <a:ext uri="{FF2B5EF4-FFF2-40B4-BE49-F238E27FC236}">
                  <a16:creationId xmlns:a16="http://schemas.microsoft.com/office/drawing/2014/main" id="{D04551A4-2D77-6C68-42CC-CE4FC0EA8FF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245749" y="4027123"/>
              <a:ext cx="1077710" cy="128517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: Angulado 85">
              <a:extLst>
                <a:ext uri="{FF2B5EF4-FFF2-40B4-BE49-F238E27FC236}">
                  <a16:creationId xmlns:a16="http://schemas.microsoft.com/office/drawing/2014/main" id="{B988C4E1-3B85-2770-1E5D-53F6F02F596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28869" y="4669143"/>
              <a:ext cx="1077710" cy="113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: Angulado 86">
              <a:extLst>
                <a:ext uri="{FF2B5EF4-FFF2-40B4-BE49-F238E27FC236}">
                  <a16:creationId xmlns:a16="http://schemas.microsoft.com/office/drawing/2014/main" id="{CF774521-8D66-FF65-E436-437DF419833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387310" y="4348701"/>
              <a:ext cx="1077710" cy="642019"/>
            </a:xfrm>
            <a:prstGeom prst="bentConnector3">
              <a:avLst>
                <a:gd name="adj1" fmla="val 3328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: Angulado 87">
              <a:extLst>
                <a:ext uri="{FF2B5EF4-FFF2-40B4-BE49-F238E27FC236}">
                  <a16:creationId xmlns:a16="http://schemas.microsoft.com/office/drawing/2014/main" id="{9EE25942-2114-B7A5-B2CA-CFE85EF19E9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811989" y="4025993"/>
              <a:ext cx="1077710" cy="1287434"/>
            </a:xfrm>
            <a:prstGeom prst="bentConnector3">
              <a:avLst>
                <a:gd name="adj1" fmla="val 50000"/>
              </a:avLst>
            </a:prstGeom>
            <a:ln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: Angulado 88">
              <a:extLst>
                <a:ext uri="{FF2B5EF4-FFF2-40B4-BE49-F238E27FC236}">
                  <a16:creationId xmlns:a16="http://schemas.microsoft.com/office/drawing/2014/main" id="{CE9DB20D-256D-2AF4-5024-DE9F890F600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670430" y="4347569"/>
              <a:ext cx="1077710" cy="644283"/>
            </a:xfrm>
            <a:prstGeom prst="bentConnector3">
              <a:avLst>
                <a:gd name="adj1" fmla="val 2943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447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F9B78-F349-50B1-B260-86272E1E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Produção de Material Escrito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C21F3D-31A3-F5FB-F936-7C52A6924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98818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b="1" i="0" dirty="0">
                <a:effectLst/>
                <a:latin typeface="+mj-lt"/>
              </a:rPr>
              <a:t>WYSIWYG </a:t>
            </a:r>
          </a:p>
          <a:p>
            <a:pPr marL="0" indent="0" algn="ctr">
              <a:buNone/>
            </a:pPr>
            <a:r>
              <a:rPr lang="en-US" sz="2200" b="0" i="0" dirty="0">
                <a:effectLst/>
                <a:latin typeface="+mj-lt"/>
              </a:rPr>
              <a:t>(</a:t>
            </a:r>
            <a:r>
              <a:rPr lang="en-US" sz="2200" b="0" i="1" dirty="0">
                <a:effectLst/>
                <a:latin typeface="+mj-lt"/>
              </a:rPr>
              <a:t>What You See Is What You Get</a:t>
            </a:r>
            <a:r>
              <a:rPr lang="en-US" sz="2200" b="0" i="0" dirty="0">
                <a:effectLst/>
                <a:latin typeface="+mj-lt"/>
              </a:rPr>
              <a:t>)</a:t>
            </a:r>
          </a:p>
          <a:p>
            <a:pPr algn="ctr"/>
            <a:r>
              <a:rPr lang="en-US" sz="2200" b="1" dirty="0" err="1">
                <a:highlight>
                  <a:srgbClr val="FFFF00"/>
                </a:highlight>
                <a:latin typeface="+mj-lt"/>
              </a:rPr>
              <a:t>Ms</a:t>
            </a:r>
            <a:r>
              <a:rPr lang="en-US" sz="2200" b="1" dirty="0">
                <a:highlight>
                  <a:srgbClr val="FFFF00"/>
                </a:highlight>
                <a:latin typeface="+mj-lt"/>
              </a:rPr>
              <a:t> Word</a:t>
            </a:r>
          </a:p>
          <a:p>
            <a:pPr algn="ctr"/>
            <a:r>
              <a:rPr lang="en-US" sz="2200" b="0" i="0" dirty="0">
                <a:effectLst/>
                <a:latin typeface="+mj-lt"/>
              </a:rPr>
              <a:t>WordPad</a:t>
            </a:r>
          </a:p>
          <a:p>
            <a:pPr algn="ctr"/>
            <a:r>
              <a:rPr lang="en-US" sz="2200" dirty="0">
                <a:latin typeface="+mj-lt"/>
              </a:rPr>
              <a:t>LibreOffice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850A6243-B5D1-B345-7E61-E46BB0F62F77}"/>
              </a:ext>
            </a:extLst>
          </p:cNvPr>
          <p:cNvSpPr txBox="1">
            <a:spLocks/>
          </p:cNvSpPr>
          <p:nvPr/>
        </p:nvSpPr>
        <p:spPr>
          <a:xfrm>
            <a:off x="5701144" y="1825625"/>
            <a:ext cx="507769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 err="1">
                <a:latin typeface="+mj-lt"/>
              </a:rPr>
              <a:t>Linguagem</a:t>
            </a:r>
            <a:r>
              <a:rPr lang="en-US" sz="3600" b="1" dirty="0">
                <a:latin typeface="+mj-lt"/>
              </a:rPr>
              <a:t> de </a:t>
            </a:r>
            <a:r>
              <a:rPr lang="en-US" sz="3600" b="1" dirty="0" err="1">
                <a:latin typeface="+mj-lt"/>
              </a:rPr>
              <a:t>Marcação</a:t>
            </a:r>
            <a:r>
              <a:rPr lang="en-US" sz="3600" b="1" dirty="0">
                <a:latin typeface="+mj-lt"/>
              </a:rPr>
              <a:t> </a:t>
            </a:r>
          </a:p>
          <a:p>
            <a:pPr algn="ctr"/>
            <a:r>
              <a:rPr lang="en-US" sz="2200" dirty="0">
                <a:latin typeface="+mj-lt"/>
              </a:rPr>
              <a:t>HTML</a:t>
            </a:r>
          </a:p>
          <a:p>
            <a:pPr algn="ctr"/>
            <a:r>
              <a:rPr lang="en-US" sz="2200" dirty="0">
                <a:latin typeface="+mj-lt"/>
              </a:rPr>
              <a:t>XML</a:t>
            </a:r>
          </a:p>
          <a:p>
            <a:pPr algn="ctr"/>
            <a:r>
              <a:rPr lang="en-US" sz="2200" b="1" dirty="0">
                <a:highlight>
                  <a:srgbClr val="FFFF00"/>
                </a:highlight>
                <a:latin typeface="+mj-lt"/>
              </a:rPr>
              <a:t>LATEX</a:t>
            </a:r>
          </a:p>
          <a:p>
            <a:pPr algn="ctr"/>
            <a:r>
              <a:rPr lang="en-US" sz="2200" dirty="0">
                <a:latin typeface="+mj-lt"/>
              </a:rPr>
              <a:t>…..</a:t>
            </a:r>
          </a:p>
          <a:p>
            <a:pPr marL="0" indent="0" algn="ctr">
              <a:buNone/>
            </a:pPr>
            <a:endParaRPr lang="en-US" sz="2200" dirty="0">
              <a:latin typeface="+mj-lt"/>
            </a:endParaRPr>
          </a:p>
          <a:p>
            <a:pPr marL="0" indent="0" algn="ctr">
              <a:buNone/>
            </a:pPr>
            <a:r>
              <a:rPr lang="en-US" sz="6500" b="1" dirty="0">
                <a:solidFill>
                  <a:srgbClr val="0070C0"/>
                </a:solidFill>
                <a:latin typeface="+mj-lt"/>
              </a:rPr>
              <a:t>\begin</a:t>
            </a:r>
            <a:r>
              <a:rPr lang="en-US" sz="6500" b="1" dirty="0">
                <a:solidFill>
                  <a:schemeClr val="accent6"/>
                </a:solidFill>
                <a:latin typeface="+mj-lt"/>
              </a:rPr>
              <a:t>{</a:t>
            </a:r>
            <a:r>
              <a:rPr lang="en-US" sz="6500" b="1" dirty="0">
                <a:latin typeface="+mj-lt"/>
              </a:rPr>
              <a:t>now</a:t>
            </a:r>
            <a:r>
              <a:rPr lang="en-US" sz="6500" b="1" dirty="0">
                <a:solidFill>
                  <a:schemeClr val="accent6"/>
                </a:solidFill>
                <a:latin typeface="+mj-lt"/>
              </a:rPr>
              <a:t>}</a:t>
            </a:r>
          </a:p>
        </p:txBody>
      </p:sp>
      <p:pic>
        <p:nvPicPr>
          <p:cNvPr id="3074" name="Picture 2" descr="Maquina De Escrever Imagens – Download Grátis no Freepik">
            <a:extLst>
              <a:ext uri="{FF2B5EF4-FFF2-40B4-BE49-F238E27FC236}">
                <a16:creationId xmlns:a16="http://schemas.microsoft.com/office/drawing/2014/main" id="{B51AC26A-80B8-C0E0-7C36-0171F5E6D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783" y="4354945"/>
            <a:ext cx="2398466" cy="213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157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97805-17F7-1EC9-19EC-0E78B95FB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Produção de Material Escrito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9D62A9-FFB6-130A-9644-096046E18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Escrita do texto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Processamento da tipografia adequada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Visualização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Picture 4" descr="LaTeX - Produzindo Trabalhos Acadêmicos de Alta Qualidade - Espaço CMaker">
            <a:extLst>
              <a:ext uri="{FF2B5EF4-FFF2-40B4-BE49-F238E27FC236}">
                <a16:creationId xmlns:a16="http://schemas.microsoft.com/office/drawing/2014/main" id="{D0DFAA7B-99F0-B7C1-CD01-AE041210B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53697" y="3950101"/>
            <a:ext cx="3092556" cy="1291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Word">
            <a:extLst>
              <a:ext uri="{FF2B5EF4-FFF2-40B4-BE49-F238E27FC236}">
                <a16:creationId xmlns:a16="http://schemas.microsoft.com/office/drawing/2014/main" id="{9998D7D1-807E-4921-3DFB-91D5E1385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896" y="3410321"/>
            <a:ext cx="2470354" cy="247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B3185C8-5121-6099-1FDA-DD4658BBC59B}"/>
              </a:ext>
            </a:extLst>
          </p:cNvPr>
          <p:cNvSpPr txBox="1">
            <a:spLocks/>
          </p:cNvSpPr>
          <p:nvPr/>
        </p:nvSpPr>
        <p:spPr>
          <a:xfrm>
            <a:off x="3089564" y="5668753"/>
            <a:ext cx="1219200" cy="720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1 e 3</a:t>
            </a:r>
          </a:p>
          <a:p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8A696AC0-40FC-C0BE-98CD-7397408BCDD6}"/>
              </a:ext>
            </a:extLst>
          </p:cNvPr>
          <p:cNvSpPr txBox="1">
            <a:spLocks/>
          </p:cNvSpPr>
          <p:nvPr/>
        </p:nvSpPr>
        <p:spPr>
          <a:xfrm>
            <a:off x="7581324" y="5668753"/>
            <a:ext cx="1354857" cy="720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1, 2 e 3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7017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2EB752-B8C2-2468-B7A5-754971ACA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funciona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4FEE18-1EDF-D39A-8688-E50127C92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939"/>
            <a:ext cx="10023764" cy="168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err="1"/>
              <a:t>Latex</a:t>
            </a:r>
            <a:r>
              <a:rPr lang="pt-BR" dirty="0"/>
              <a:t> é uma linguagem de marcação (markup </a:t>
            </a:r>
            <a:r>
              <a:rPr lang="pt-BR" dirty="0" err="1"/>
              <a:t>language</a:t>
            </a:r>
            <a:r>
              <a:rPr lang="pt-BR" dirty="0"/>
              <a:t>) que utiliza etiquetas (</a:t>
            </a:r>
            <a:r>
              <a:rPr lang="pt-BR" dirty="0" err="1"/>
              <a:t>tags</a:t>
            </a:r>
            <a:r>
              <a:rPr lang="pt-BR" dirty="0"/>
              <a:t>) para organizar o texto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4E08BBF-A8EA-905C-536D-0F9F755095B5}"/>
              </a:ext>
            </a:extLst>
          </p:cNvPr>
          <p:cNvSpPr/>
          <p:nvPr/>
        </p:nvSpPr>
        <p:spPr>
          <a:xfrm>
            <a:off x="3586453" y="2465395"/>
            <a:ext cx="5019094" cy="412865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8E275A8-D00D-BE08-32DE-027CC696F392}"/>
              </a:ext>
            </a:extLst>
          </p:cNvPr>
          <p:cNvSpPr/>
          <p:nvPr/>
        </p:nvSpPr>
        <p:spPr>
          <a:xfrm>
            <a:off x="4109748" y="2465395"/>
            <a:ext cx="3611053" cy="375968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Relatório de Análise de Dados de Varejo</a:t>
            </a:r>
          </a:p>
          <a:p>
            <a:pPr algn="ctr"/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Rafael Nobre Orsi</a:t>
            </a:r>
          </a:p>
          <a:p>
            <a:pPr algn="ctr"/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relatório apresenta uma análise abrangente dos dados de vendas no setor de varejo, abrangendo o período de janeiro a dezembro de 2023. O objetivo é identificar tendências de consumo, comportamento do cliente e áreas de melhoria para otimizar as operações e aumentar a rentabilidade.</a:t>
            </a:r>
          </a:p>
        </p:txBody>
      </p:sp>
      <p:pic>
        <p:nvPicPr>
          <p:cNvPr id="5" name="Imagem 4" descr="Uma imagem contendo Esquemático&#10;&#10;Descrição gerada automaticamente">
            <a:extLst>
              <a:ext uri="{FF2B5EF4-FFF2-40B4-BE49-F238E27FC236}">
                <a16:creationId xmlns:a16="http://schemas.microsoft.com/office/drawing/2014/main" id="{1E42D84B-9FE5-0374-F71C-3BC393218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859" y="2929816"/>
            <a:ext cx="647083" cy="578438"/>
          </a:xfrm>
          <a:prstGeom prst="rect">
            <a:avLst/>
          </a:prstGeom>
        </p:spPr>
      </p:pic>
      <p:pic>
        <p:nvPicPr>
          <p:cNvPr id="7" name="Imagem 6" descr="Tela de celular com texto preto sobre fundo branco&#10;&#10;Descrição gerada automaticamente com confiança média">
            <a:extLst>
              <a:ext uri="{FF2B5EF4-FFF2-40B4-BE49-F238E27FC236}">
                <a16:creationId xmlns:a16="http://schemas.microsoft.com/office/drawing/2014/main" id="{393B4B76-9DAF-479A-E5FD-385B13EB8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399" y="3569118"/>
            <a:ext cx="746634" cy="644336"/>
          </a:xfrm>
          <a:prstGeom prst="rect">
            <a:avLst/>
          </a:prstGeom>
        </p:spPr>
      </p:pic>
      <p:pic>
        <p:nvPicPr>
          <p:cNvPr id="9" name="Imagem 8" descr="Uma imagem contendo Ícone&#10;&#10;Descrição gerada automaticamente">
            <a:extLst>
              <a:ext uri="{FF2B5EF4-FFF2-40B4-BE49-F238E27FC236}">
                <a16:creationId xmlns:a16="http://schemas.microsoft.com/office/drawing/2014/main" id="{ED218C4A-22EB-0AD1-1093-BCA4411485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318" y="4820351"/>
            <a:ext cx="754930" cy="65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9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40A95-D456-94D9-B34C-925716684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Alguns comandos</a:t>
            </a:r>
          </a:p>
        </p:txBody>
      </p:sp>
      <p:pic>
        <p:nvPicPr>
          <p:cNvPr id="5" name="Imagem 4" descr="Uma imagem contendo Diagrama&#10;&#10;Descrição gerada automaticamente">
            <a:extLst>
              <a:ext uri="{FF2B5EF4-FFF2-40B4-BE49-F238E27FC236}">
                <a16:creationId xmlns:a16="http://schemas.microsoft.com/office/drawing/2014/main" id="{1E4F125E-4E33-564F-412A-C5989CBCE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786" y="1847742"/>
            <a:ext cx="5668166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510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9D47B6-090D-0ECA-2F38-CD928D8F0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e Desvantagens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B983B3E7-71CD-57E1-F471-1E3FBD863C1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55322" y="2890634"/>
            <a:ext cx="5088278" cy="360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BR" sz="2000" dirty="0"/>
          </a:p>
        </p:txBody>
      </p:sp>
      <p:pic>
        <p:nvPicPr>
          <p:cNvPr id="5" name="Picture 4" descr="LaTeX - Produzindo Trabalhos Acadêmicos de Alta Qualidade - Espaço CMaker">
            <a:extLst>
              <a:ext uri="{FF2B5EF4-FFF2-40B4-BE49-F238E27FC236}">
                <a16:creationId xmlns:a16="http://schemas.microsoft.com/office/drawing/2014/main" id="{850A2D89-1AC7-1DA5-32BE-E5982ABF9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7522" y="1853260"/>
            <a:ext cx="2095335" cy="87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260E353-559A-8971-4752-5394C095C5FC}"/>
              </a:ext>
            </a:extLst>
          </p:cNvPr>
          <p:cNvSpPr txBox="1"/>
          <p:nvPr/>
        </p:nvSpPr>
        <p:spPr>
          <a:xfrm>
            <a:off x="997522" y="2890634"/>
            <a:ext cx="5098478" cy="2542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dirty="0">
                <a:solidFill>
                  <a:srgbClr val="00B050"/>
                </a:solidFill>
              </a:rPr>
              <a:t>↑ </a:t>
            </a:r>
            <a:r>
              <a:rPr lang="pt-BR" dirty="0"/>
              <a:t>Grátis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dirty="0">
                <a:solidFill>
                  <a:srgbClr val="00B050"/>
                </a:solidFill>
              </a:rPr>
              <a:t>↑ </a:t>
            </a:r>
            <a:r>
              <a:rPr lang="pt-BR" dirty="0"/>
              <a:t>Qualidade tipográfica profissional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dirty="0">
                <a:solidFill>
                  <a:srgbClr val="00B050"/>
                </a:solidFill>
              </a:rPr>
              <a:t>↑ </a:t>
            </a:r>
            <a:r>
              <a:rPr lang="pt-BR" dirty="0"/>
              <a:t>Gestão de referências e bibliografias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dirty="0">
                <a:solidFill>
                  <a:srgbClr val="00B050"/>
                </a:solidFill>
              </a:rPr>
              <a:t>↑ </a:t>
            </a:r>
            <a:r>
              <a:rPr lang="pt-BR" dirty="0"/>
              <a:t>Equações, fórmulas matemáticas e algoritmos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dirty="0">
                <a:solidFill>
                  <a:srgbClr val="00B050"/>
                </a:solidFill>
              </a:rPr>
              <a:t>↑ </a:t>
            </a:r>
            <a:r>
              <a:rPr lang="pt-BR" dirty="0"/>
              <a:t>Automatização de tarefas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dirty="0">
                <a:solidFill>
                  <a:srgbClr val="00B050"/>
                </a:solidFill>
              </a:rPr>
              <a:t>↑ </a:t>
            </a:r>
            <a:r>
              <a:rPr lang="pt-BR" dirty="0"/>
              <a:t>Estilos consistentes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38634DB-E37A-4400-B886-9DC74BB8812C}"/>
              </a:ext>
            </a:extLst>
          </p:cNvPr>
          <p:cNvSpPr txBox="1"/>
          <p:nvPr/>
        </p:nvSpPr>
        <p:spPr>
          <a:xfrm>
            <a:off x="6109860" y="2890634"/>
            <a:ext cx="6096000" cy="2542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solidFill>
                  <a:srgbClr val="00B050"/>
                </a:solidFill>
              </a:rPr>
              <a:t>↑ </a:t>
            </a:r>
            <a:r>
              <a:rPr lang="pt-BR" sz="1800" dirty="0"/>
              <a:t>Manuseio de gráficos e figuras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solidFill>
                  <a:srgbClr val="00B050"/>
                </a:solidFill>
              </a:rPr>
              <a:t>↑ </a:t>
            </a:r>
            <a:r>
              <a:rPr lang="pt-BR" sz="1800" dirty="0"/>
              <a:t>Flexibilidade e personalização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solidFill>
                  <a:srgbClr val="00B050"/>
                </a:solidFill>
              </a:rPr>
              <a:t>↑ </a:t>
            </a:r>
            <a:r>
              <a:rPr lang="pt-BR" sz="1800" dirty="0"/>
              <a:t>Estabilidade e portabilidade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solidFill>
                  <a:srgbClr val="00B050"/>
                </a:solidFill>
              </a:rPr>
              <a:t>↑ </a:t>
            </a:r>
            <a:r>
              <a:rPr lang="pt-BR" sz="1800" dirty="0"/>
              <a:t>Permite produção segmentada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solidFill>
                  <a:srgbClr val="FF0000"/>
                </a:solidFill>
              </a:rPr>
              <a:t>↓ </a:t>
            </a:r>
            <a:r>
              <a:rPr lang="pt-BR" sz="1800" dirty="0"/>
              <a:t>Difícil de aprender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solidFill>
                  <a:srgbClr val="FF0000"/>
                </a:solidFill>
              </a:rPr>
              <a:t>↓</a:t>
            </a:r>
            <a:r>
              <a:rPr lang="pt-BR" sz="1800" dirty="0"/>
              <a:t>Exige habilidade do usuário</a:t>
            </a:r>
          </a:p>
        </p:txBody>
      </p:sp>
    </p:spTree>
    <p:extLst>
      <p:ext uri="{BB962C8B-B14F-4D97-AF65-F5344CB8AC3E}">
        <p14:creationId xmlns:p14="http://schemas.microsoft.com/office/powerpoint/2010/main" val="24278872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580</Words>
  <Application>Microsoft Office PowerPoint</Application>
  <PresentationFormat>Widescreen</PresentationFormat>
  <Paragraphs>159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Tema do Office</vt:lpstr>
      <vt:lpstr>INTRODUÇÃO  AO</vt:lpstr>
      <vt:lpstr>Apresentação do PowerPoint</vt:lpstr>
      <vt:lpstr>Apresentação do PowerPoint</vt:lpstr>
      <vt:lpstr>Escrita Digital A tabela ASCII (American Standard Code for Information Interchange)</vt:lpstr>
      <vt:lpstr>Produção de Material Escrito</vt:lpstr>
      <vt:lpstr>Produção de Material Escrito</vt:lpstr>
      <vt:lpstr>Como funciona</vt:lpstr>
      <vt:lpstr>Alguns comandos</vt:lpstr>
      <vt:lpstr>Vantagens e Desvantagens</vt:lpstr>
      <vt:lpstr>Vantagens e Desvantagens</vt:lpstr>
      <vt:lpstr>Exemplo de documentação preparada para o Latex</vt:lpstr>
      <vt:lpstr>Primeiros passos</vt:lpstr>
      <vt:lpstr>Exercício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 AO</dc:title>
  <dc:creator>e018dir - Etec Sao Paulo</dc:creator>
  <cp:lastModifiedBy>e018dir - Etec Sao Paulo</cp:lastModifiedBy>
  <cp:revision>15</cp:revision>
  <dcterms:created xsi:type="dcterms:W3CDTF">2024-06-08T11:54:10Z</dcterms:created>
  <dcterms:modified xsi:type="dcterms:W3CDTF">2024-06-11T00:44:44Z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f380b4d-8a71-4241-982c-3816ad3ce8fc_Enabled">
    <vt:lpwstr>true</vt:lpwstr>
  </property>
  <property fmtid="{D5CDD505-2E9C-101B-9397-08002B2CF9AE}" pid="3" name="MSIP_Label_ff380b4d-8a71-4241-982c-3816ad3ce8fc_SetDate">
    <vt:lpwstr>2024-06-08T12:01:59Z</vt:lpwstr>
  </property>
  <property fmtid="{D5CDD505-2E9C-101B-9397-08002B2CF9AE}" pid="4" name="MSIP_Label_ff380b4d-8a71-4241-982c-3816ad3ce8fc_Method">
    <vt:lpwstr>Standard</vt:lpwstr>
  </property>
  <property fmtid="{D5CDD505-2E9C-101B-9397-08002B2CF9AE}" pid="5" name="MSIP_Label_ff380b4d-8a71-4241-982c-3816ad3ce8fc_Name">
    <vt:lpwstr>defa4170-0d19-0005-0004-bc88714345d2</vt:lpwstr>
  </property>
  <property fmtid="{D5CDD505-2E9C-101B-9397-08002B2CF9AE}" pid="6" name="MSIP_Label_ff380b4d-8a71-4241-982c-3816ad3ce8fc_SiteId">
    <vt:lpwstr>eabe64c5-68f5-4a76-8301-9577a679e449</vt:lpwstr>
  </property>
  <property fmtid="{D5CDD505-2E9C-101B-9397-08002B2CF9AE}" pid="7" name="MSIP_Label_ff380b4d-8a71-4241-982c-3816ad3ce8fc_ActionId">
    <vt:lpwstr>f1eaeabb-003d-4c92-8067-a165706b4844</vt:lpwstr>
  </property>
  <property fmtid="{D5CDD505-2E9C-101B-9397-08002B2CF9AE}" pid="8" name="MSIP_Label_ff380b4d-8a71-4241-982c-3816ad3ce8fc_ContentBits">
    <vt:lpwstr>0</vt:lpwstr>
  </property>
</Properties>
</file>