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5" d="100"/>
          <a:sy n="105" d="100"/>
        </p:scale>
        <p:origin x="10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Values</c:v>
                </c:pt>
              </c:strCache>
            </c:strRef>
          </c:tx>
          <c:spPr>
            <a:solidFill>
              <a:srgbClr val="484848"/>
            </a:solidFill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484848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6F4E-4F47-837A-E34817446008}"/>
              </c:ext>
            </c:extLst>
          </c:dPt>
          <c:dPt>
            <c:idx val="1"/>
            <c:invertIfNegative val="0"/>
            <c:bubble3D val="0"/>
            <c:spPr>
              <a:solidFill>
                <a:srgbClr val="5C5C5C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6F4E-4F47-837A-E34817446008}"/>
              </c:ext>
            </c:extLst>
          </c:dPt>
          <c:dPt>
            <c:idx val="2"/>
            <c:invertIfNegative val="0"/>
            <c:bubble3D val="0"/>
            <c:spPr>
              <a:solidFill>
                <a:srgbClr val="717171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6F4E-4F47-837A-E34817446008}"/>
              </c:ext>
            </c:extLst>
          </c:dPt>
          <c:dPt>
            <c:idx val="3"/>
            <c:invertIfNegative val="0"/>
            <c:bubble3D val="0"/>
            <c:spPr>
              <a:solidFill>
                <a:srgbClr val="858585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6F4E-4F47-837A-E3481744600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1.8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6F4E-4F47-837A-E3481744600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4.6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6F4E-4F47-837A-E34817446008}"/>
                </c:ext>
              </c:extLst>
            </c:dLbl>
            <c:numFmt formatCode="###,###,###,###,###,###,###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75" b="0" i="0" u="none" strike="noStrike">
                    <a:solidFill>
                      <a:srgbClr val="000000"/>
                    </a:solidFill>
                    <a:latin typeface="Space Grotesk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Search</c:v>
                </c:pt>
                <c:pt idx="1">
                  <c:v>Proposal</c:v>
                </c:pt>
                <c:pt idx="2">
                  <c:v>Negotiate</c:v>
                </c:pt>
                <c:pt idx="3">
                  <c:v>Review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1.8</c:v>
                </c:pt>
                <c:pt idx="1">
                  <c:v>1</c:v>
                </c:pt>
                <c:pt idx="2">
                  <c:v>4.5999999999999996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F4E-4F47-837A-E3481744600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94734554"/>
        <c:axId val="2094734552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6350" cap="flat">
            <a:solidFill>
              <a:srgbClr val="2B2A35"/>
            </a:solidFill>
            <a:prstDash val="solid"/>
            <a:round/>
          </a:ln>
        </c:spPr>
        <c:txPr>
          <a:bodyPr/>
          <a:lstStyle/>
          <a:p>
            <a:pPr>
              <a:defRPr sz="975" b="0" i="0" u="none" strike="noStrike">
                <a:solidFill>
                  <a:srgbClr val="000000"/>
                </a:solidFill>
                <a:latin typeface="Space Grotesk"/>
              </a:defRPr>
            </a:pPr>
            <a:endParaRPr lang="pt-PT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  <c:max val="5"/>
          <c:min val="1"/>
        </c:scaling>
        <c:delete val="0"/>
        <c:axPos val="l"/>
        <c:majorGridlines>
          <c:spPr>
            <a:ln w="6350" cap="flat">
              <a:solidFill>
                <a:srgbClr val="CECED8"/>
              </a:solidFill>
              <a:prstDash val="dash"/>
              <a:round/>
            </a:ln>
          </c:spPr>
        </c:majorGridlines>
        <c:numFmt formatCode="###,###,###,###,###,###,###" sourceLinked="0"/>
        <c:majorTickMark val="out"/>
        <c:minorTickMark val="none"/>
        <c:tickLblPos val="nextTo"/>
        <c:spPr>
          <a:ln w="6350" cap="flat">
            <a:solidFill>
              <a:srgbClr val="2B2A35"/>
            </a:solidFill>
            <a:prstDash val="solid"/>
            <a:round/>
          </a:ln>
        </c:spPr>
        <c:txPr>
          <a:bodyPr/>
          <a:lstStyle/>
          <a:p>
            <a:pPr>
              <a:defRPr sz="1050" b="0" i="0" u="none" strike="noStrike">
                <a:solidFill>
                  <a:srgbClr val="000000"/>
                </a:solidFill>
                <a:latin typeface="Space Grotesk"/>
              </a:defRPr>
            </a:pPr>
            <a:endParaRPr lang="pt-PT"/>
          </a:p>
        </c:txPr>
        <c:crossAx val="2094734554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955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C6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62011" y="1162576"/>
            <a:ext cx="547687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5400"/>
              </a:lnSpc>
            </a:pPr>
            <a:r>
              <a:rPr lang="en-US" sz="6800" b="1" kern="0" spc="-48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ARTIST FINDER</a:t>
            </a:r>
            <a:endParaRPr lang="en-US" sz="6750" dirty="0"/>
          </a:p>
        </p:txBody>
      </p:sp>
      <p:pic>
        <p:nvPicPr>
          <p:cNvPr id="4" name="Image 0" descr="https://pitch-assets-ccb95893-de3f-4266-973c-20049231b248.s3.eu-west-1.amazonaws.com/d4ed66ee-e1ff-42af-b3a1-2ba198d5d4be?pitch-bytes=14813&amp;pitch-content-type=image%2Fpng"/>
          <p:cNvPicPr>
            <a:picLocks noChangeAspect="1"/>
          </p:cNvPicPr>
          <p:nvPr/>
        </p:nvPicPr>
        <p:blipFill>
          <a:blip r:embed="rId3"/>
          <a:srcRect l="265" r="265"/>
          <a:stretch/>
        </p:blipFill>
        <p:spPr>
          <a:xfrm>
            <a:off x="6712570" y="476250"/>
            <a:ext cx="1960532" cy="421381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57712" y="3425013"/>
            <a:ext cx="3309704" cy="1265056"/>
          </a:xfrm>
          <a:prstGeom prst="roundRect">
            <a:avLst>
              <a:gd name="adj" fmla="val -72281"/>
            </a:avLst>
          </a:prstGeom>
          <a:solidFill>
            <a:srgbClr val="FFFFFF"/>
          </a:solidFill>
          <a:ln/>
        </p:spPr>
        <p:txBody>
          <a:bodyPr wrap="square" lIns="183872" tIns="149347" rIns="183872" bIns="149347" rtlCol="0" anchor="ctr"/>
          <a:lstStyle/>
          <a:p>
            <a:pPr algn="ctr">
              <a:lnSpc>
                <a:spcPts val="2625"/>
              </a:lnSpc>
            </a:pPr>
            <a:r>
              <a:rPr lang="en-US" sz="1900" b="0" kern="0" spc="-12" dirty="0">
                <a:solidFill>
                  <a:srgbClr val="000000"/>
                </a:solidFill>
              </a:rPr>
              <a:t>Filipe Barbosa - 103064</a:t>
            </a:r>
            <a:endParaRPr lang="en-US" sz="1875" dirty="0"/>
          </a:p>
          <a:p>
            <a:pPr algn="ctr">
              <a:lnSpc>
                <a:spcPts val="2625"/>
              </a:lnSpc>
            </a:pPr>
            <a:r>
              <a:rPr lang="en-US" sz="1900" b="0" kern="0" spc="-12" dirty="0">
                <a:solidFill>
                  <a:srgbClr val="000000"/>
                </a:solidFill>
              </a:rPr>
              <a:t>Miguel Gomes - 103826</a:t>
            </a:r>
            <a:endParaRPr lang="en-US" sz="1875" dirty="0"/>
          </a:p>
          <a:p>
            <a:pPr algn="ctr">
              <a:lnSpc>
                <a:spcPts val="2625"/>
              </a:lnSpc>
            </a:pPr>
            <a:r>
              <a:rPr lang="en-US" sz="1900" b="0" kern="0" spc="-12" dirty="0">
                <a:solidFill>
                  <a:srgbClr val="000000"/>
                </a:solidFill>
              </a:rPr>
              <a:t>Rafael Pinto - 103379</a:t>
            </a:r>
            <a:endParaRPr lang="en-US" sz="1875" dirty="0"/>
          </a:p>
        </p:txBody>
      </p:sp>
      <p:sp>
        <p:nvSpPr>
          <p:cNvPr id="6" name="Text 2"/>
          <p:cNvSpPr/>
          <p:nvPr/>
        </p:nvSpPr>
        <p:spPr>
          <a:xfrm>
            <a:off x="476250" y="2120682"/>
            <a:ext cx="5266730" cy="8057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173"/>
              </a:lnSpc>
            </a:pPr>
            <a:r>
              <a:rPr lang="en-US" sz="3500" b="1" kern="0" spc="-24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Final presentation and Demo</a:t>
            </a:r>
            <a:endParaRPr lang="en-US" sz="3525" dirty="0"/>
          </a:p>
        </p:txBody>
      </p:sp>
      <p:sp>
        <p:nvSpPr>
          <p:cNvPr id="7" name="Text 3"/>
          <p:cNvSpPr/>
          <p:nvPr/>
        </p:nvSpPr>
        <p:spPr>
          <a:xfrm>
            <a:off x="476250" y="476250"/>
            <a:ext cx="1513805" cy="239985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890"/>
              </a:lnSpc>
            </a:pPr>
            <a:r>
              <a:rPr lang="en-US" sz="14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IHC - Assignment 2</a:t>
            </a:r>
            <a:endParaRPr lang="en-US" sz="1350" dirty="0"/>
          </a:p>
        </p:txBody>
      </p:sp>
      <p:sp>
        <p:nvSpPr>
          <p:cNvPr id="8" name="Text 4"/>
          <p:cNvSpPr/>
          <p:nvPr/>
        </p:nvSpPr>
        <p:spPr>
          <a:xfrm>
            <a:off x="4702730" y="4373853"/>
            <a:ext cx="924669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19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Class P2</a:t>
            </a:r>
            <a:endParaRPr lang="en-US" sz="1875" dirty="0"/>
          </a:p>
        </p:txBody>
      </p:sp>
      <p:sp>
        <p:nvSpPr>
          <p:cNvPr id="9" name="Text 5"/>
          <p:cNvSpPr/>
          <p:nvPr/>
        </p:nvSpPr>
        <p:spPr>
          <a:xfrm>
            <a:off x="4704381" y="474849"/>
            <a:ext cx="1030486" cy="239985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890"/>
              </a:lnSpc>
            </a:pPr>
            <a:r>
              <a:rPr lang="en-US" sz="14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25 May 2023</a:t>
            </a:r>
            <a:endParaRPr lang="en-US" sz="1350" dirty="0"/>
          </a:p>
        </p:txBody>
      </p:sp>
      <p:pic>
        <p:nvPicPr>
          <p:cNvPr id="10" name="Image 1" descr="https://pitch-assets-ccb95893-de3f-4266-973c-20049231b248.s3.eu-west-1.amazonaws.com/b01a32fe-adf8-4713-8a71-c3e8e1abff5d?pitch-bytes=25804&amp;pitch-content-type=image%2F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813544" y="1052605"/>
            <a:ext cx="1755432" cy="320257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8912482" y="4811704"/>
            <a:ext cx="68982" cy="239985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890"/>
              </a:lnSpc>
            </a:pPr>
            <a:r>
              <a:rPr lang="en-US" sz="14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1</a:t>
            </a:r>
            <a:endParaRPr lang="en-US" sz="1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8538" y="637092"/>
            <a:ext cx="8191277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600"/>
              </a:lnSpc>
            </a:pPr>
            <a:r>
              <a:rPr lang="en-US" sz="4500" b="1" kern="0" spc="-48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TASK ANALYSIS </a:t>
            </a:r>
            <a:endParaRPr lang="en-US" sz="4500" dirty="0"/>
          </a:p>
          <a:p>
            <a:pPr algn="l">
              <a:lnSpc>
                <a:spcPts val="3600"/>
              </a:lnSpc>
            </a:pPr>
            <a:r>
              <a:rPr lang="en-US" sz="3000" b="1" kern="0" spc="-48" dirty="0">
                <a:solidFill>
                  <a:srgbClr val="C6FF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HTA</a:t>
            </a:r>
            <a:endParaRPr lang="en-US" sz="4500" dirty="0"/>
          </a:p>
        </p:txBody>
      </p:sp>
      <p:pic>
        <p:nvPicPr>
          <p:cNvPr id="4" name="Image 0" descr="https://pitch-assets-ccb95893-de3f-4266-973c-20049231b248.s3.eu-west-1.amazonaws.com/6b5b9ed1-e522-4952-a388-3feff781eb50?pitch-bytes=16901&amp;pitch-content-type=image%2F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90267" y="1698485"/>
            <a:ext cx="6566019" cy="297109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841758" y="4811704"/>
            <a:ext cx="173906" cy="214312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688"/>
              </a:lnSpc>
            </a:pPr>
            <a:r>
              <a:rPr lang="en-US" sz="14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10</a:t>
            </a: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6621797" y="1163058"/>
            <a:ext cx="2048514" cy="390800"/>
          </a:xfrm>
          <a:prstGeom prst="roundRect">
            <a:avLst>
              <a:gd name="adj" fmla="val 80000"/>
            </a:avLst>
          </a:prstGeom>
          <a:solidFill>
            <a:srgbClr val="C6FF00"/>
          </a:solidFill>
          <a:ln/>
        </p:spPr>
        <p:txBody>
          <a:bodyPr wrap="square" lIns="113806" tIns="46136" rIns="113806" bIns="46136" rtlCol="0" anchor="ctr"/>
          <a:lstStyle/>
          <a:p>
            <a:pPr algn="ctr">
              <a:lnSpc>
                <a:spcPts val="2250"/>
              </a:lnSpc>
            </a:pPr>
            <a:r>
              <a:rPr lang="en-US" sz="1800" b="1" kern="0" spc="-48" dirty="0">
                <a:solidFill>
                  <a:srgbClr val="000000"/>
                </a:solidFill>
              </a:rPr>
              <a:t>Review an artist</a:t>
            </a:r>
            <a:endParaRPr lang="en-US" sz="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8538" y="637092"/>
            <a:ext cx="8191202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600"/>
              </a:lnSpc>
            </a:pPr>
            <a:r>
              <a:rPr lang="en-US" sz="4500" b="1" kern="0" spc="-48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REQUIREMENTS</a:t>
            </a:r>
            <a:endParaRPr lang="en-US" sz="4500" dirty="0"/>
          </a:p>
          <a:p>
            <a:pPr algn="l">
              <a:lnSpc>
                <a:spcPts val="3600"/>
              </a:lnSpc>
            </a:pPr>
            <a:endParaRPr lang="en-US" sz="4500" dirty="0"/>
          </a:p>
        </p:txBody>
      </p:sp>
      <p:pic>
        <p:nvPicPr>
          <p:cNvPr id="4" name="Image 0" descr="https://pitch-assets-ccb95893-de3f-4266-973c-20049231b248.s3.eu-west-1.amazonaws.com/52888b70-85a5-46c0-831a-e8645cf546a7?pitch-bytes=20073&amp;pitch-content-type=image%2F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545148" y="-11416"/>
            <a:ext cx="1601499" cy="20574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558028" y="1818825"/>
            <a:ext cx="217193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2300" b="1" kern="0" spc="-48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NON-FUNCTIONAL</a:t>
            </a:r>
            <a:endParaRPr lang="en-US" sz="2250" dirty="0"/>
          </a:p>
        </p:txBody>
      </p:sp>
      <p:sp>
        <p:nvSpPr>
          <p:cNvPr id="6" name="Text 2"/>
          <p:cNvSpPr/>
          <p:nvPr/>
        </p:nvSpPr>
        <p:spPr>
          <a:xfrm>
            <a:off x="5418284" y="1822510"/>
            <a:ext cx="217193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2300" b="1" kern="0" spc="-48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FUNCTIONAL</a:t>
            </a:r>
            <a:endParaRPr lang="en-US" sz="2250" dirty="0"/>
          </a:p>
        </p:txBody>
      </p:sp>
      <p:sp>
        <p:nvSpPr>
          <p:cNvPr id="7" name="Shape 3"/>
          <p:cNvSpPr/>
          <p:nvPr/>
        </p:nvSpPr>
        <p:spPr>
          <a:xfrm rot="5400000">
            <a:off x="2897054" y="3226225"/>
            <a:ext cx="3349421" cy="0"/>
          </a:xfrm>
          <a:prstGeom prst="line">
            <a:avLst/>
          </a:prstGeom>
          <a:solidFill>
            <a:srgbClr val="C6FF00"/>
          </a:solidFill>
          <a:ln w="5292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8" name="Text 4"/>
          <p:cNvSpPr/>
          <p:nvPr/>
        </p:nvSpPr>
        <p:spPr>
          <a:xfrm>
            <a:off x="476250" y="2410696"/>
            <a:ext cx="3814108" cy="1714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90500" indent="-190500" algn="l">
              <a:lnSpc>
                <a:spcPts val="2250"/>
              </a:lnSpc>
              <a:buSzPct val="100000"/>
              <a:buChar char="•"/>
            </a:pPr>
            <a:r>
              <a:rPr lang="en-US" sz="18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Intuitive interface</a:t>
            </a:r>
            <a:endParaRPr lang="en-US" sz="1800" dirty="0"/>
          </a:p>
          <a:p>
            <a:pPr marL="190500" indent="-190500" algn="l">
              <a:lnSpc>
                <a:spcPts val="2250"/>
              </a:lnSpc>
              <a:buSzPct val="100000"/>
              <a:buChar char="•"/>
            </a:pPr>
            <a:r>
              <a:rPr lang="en-US" sz="18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Responsive interface</a:t>
            </a:r>
            <a:endParaRPr lang="en-US" sz="1800" dirty="0"/>
          </a:p>
          <a:p>
            <a:pPr marL="190500" indent="-190500" algn="l">
              <a:lnSpc>
                <a:spcPts val="2250"/>
              </a:lnSpc>
              <a:buSzPct val="100000"/>
              <a:buChar char="•"/>
            </a:pPr>
            <a:r>
              <a:rPr lang="en-US" sz="18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User must be connected to the internet</a:t>
            </a:r>
            <a:endParaRPr lang="en-US" sz="1800" dirty="0"/>
          </a:p>
          <a:p>
            <a:pPr marL="190500" indent="-190500" algn="l">
              <a:lnSpc>
                <a:spcPts val="2250"/>
              </a:lnSpc>
              <a:buSzPct val="100000"/>
              <a:buChar char="•"/>
            </a:pPr>
            <a:r>
              <a:rPr lang="en-US" sz="18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User must login to navigate the app</a:t>
            </a:r>
            <a:endParaRPr lang="en-US" sz="1800" dirty="0"/>
          </a:p>
        </p:txBody>
      </p:sp>
      <p:sp>
        <p:nvSpPr>
          <p:cNvPr id="9" name="Text 5"/>
          <p:cNvSpPr/>
          <p:nvPr/>
        </p:nvSpPr>
        <p:spPr>
          <a:xfrm>
            <a:off x="4949657" y="2413814"/>
            <a:ext cx="3718084" cy="2000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90500" indent="-190500" algn="l">
              <a:lnSpc>
                <a:spcPts val="2250"/>
              </a:lnSpc>
              <a:buSzPct val="100000"/>
              <a:buChar char="•"/>
            </a:pPr>
            <a:r>
              <a:rPr lang="en-US" sz="18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Hire artists to perform at an event</a:t>
            </a:r>
            <a:endParaRPr lang="en-US" sz="1800" dirty="0"/>
          </a:p>
          <a:p>
            <a:pPr marL="190500" indent="-190500" algn="l">
              <a:lnSpc>
                <a:spcPts val="2250"/>
              </a:lnSpc>
              <a:buSzPct val="100000"/>
              <a:buChar char="•"/>
            </a:pPr>
            <a:r>
              <a:rPr lang="en-US" sz="18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Search for a specific type/style of artist</a:t>
            </a:r>
            <a:endParaRPr lang="en-US" sz="1800" dirty="0"/>
          </a:p>
          <a:p>
            <a:pPr marL="190500" indent="-190500" algn="l">
              <a:lnSpc>
                <a:spcPts val="2250"/>
              </a:lnSpc>
              <a:buSzPct val="100000"/>
              <a:buChar char="•"/>
            </a:pPr>
            <a:r>
              <a:rPr lang="en-US" sz="18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Users can negotiate a certain offer</a:t>
            </a:r>
            <a:endParaRPr lang="en-US" sz="1800" dirty="0"/>
          </a:p>
          <a:p>
            <a:pPr marL="190500" indent="-190500" algn="l">
              <a:lnSpc>
                <a:spcPts val="2250"/>
              </a:lnSpc>
              <a:buSzPct val="100000"/>
              <a:buChar char="•"/>
            </a:pPr>
            <a:r>
              <a:rPr lang="en-US" sz="18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Event scheduling</a:t>
            </a:r>
            <a:endParaRPr lang="en-US" sz="1800" dirty="0"/>
          </a:p>
        </p:txBody>
      </p:sp>
      <p:sp>
        <p:nvSpPr>
          <p:cNvPr id="10" name="Text 6"/>
          <p:cNvSpPr/>
          <p:nvPr/>
        </p:nvSpPr>
        <p:spPr>
          <a:xfrm>
            <a:off x="8841758" y="4811704"/>
            <a:ext cx="137889" cy="214312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688"/>
              </a:lnSpc>
            </a:pPr>
            <a:r>
              <a:rPr lang="en-US" sz="14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11</a:t>
            </a:r>
            <a:endParaRPr lang="en-US" sz="13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8538" y="637092"/>
            <a:ext cx="8191202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600"/>
              </a:lnSpc>
            </a:pPr>
            <a:r>
              <a:rPr lang="en-US" sz="4500" b="1" kern="0" spc="-48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LOW FIDELITY PROTOTYPE (LFP)</a:t>
            </a:r>
            <a:endParaRPr lang="en-US" sz="4500" dirty="0"/>
          </a:p>
          <a:p>
            <a:pPr algn="l">
              <a:lnSpc>
                <a:spcPts val="3600"/>
              </a:lnSpc>
            </a:pPr>
            <a:endParaRPr lang="en-US" sz="4500" dirty="0"/>
          </a:p>
        </p:txBody>
      </p:sp>
      <p:pic>
        <p:nvPicPr>
          <p:cNvPr id="4" name="Image 0" descr="https://pitch-assets-ccb95893-de3f-4266-973c-20049231b248.s3.eu-west-1.amazonaws.com/52538a3a-c576-4c1f-bccf-90f0d95a227a?pitch-bytes=81941&amp;pitch-content-type=image%2Fjpe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2126" y="1696871"/>
            <a:ext cx="1530168" cy="2720299"/>
          </a:xfrm>
          <a:prstGeom prst="rect">
            <a:avLst/>
          </a:prstGeom>
        </p:spPr>
      </p:pic>
      <p:pic>
        <p:nvPicPr>
          <p:cNvPr id="5" name="Image 1" descr="https://pitch-assets-ccb95893-de3f-4266-973c-20049231b248.s3.eu-west-1.amazonaws.com/c50c490a-2279-49f8-994e-0a7b42ab1cb3?pitch-bytes=55639&amp;pitch-content-type=image%2Fjpe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898136" y="1701994"/>
            <a:ext cx="1527723" cy="2715951"/>
          </a:xfrm>
          <a:prstGeom prst="rect">
            <a:avLst/>
          </a:prstGeom>
        </p:spPr>
      </p:pic>
      <p:pic>
        <p:nvPicPr>
          <p:cNvPr id="6" name="Image 2" descr="https://pitch-assets-ccb95893-de3f-4266-973c-20049231b248.s3.eu-west-1.amazonaws.com/1c66fa35-2490-4f1f-898c-0a9cd9a25e47?pitch-bytes=77432&amp;pitch-content-type=image%2Fjpe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647874" y="1696871"/>
            <a:ext cx="1530169" cy="2720300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8841758" y="4811704"/>
            <a:ext cx="167357" cy="214312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688"/>
              </a:lnSpc>
            </a:pPr>
            <a:r>
              <a:rPr lang="en-US" sz="14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12</a:t>
            </a:r>
            <a:endParaRPr lang="en-US" sz="1350" dirty="0"/>
          </a:p>
        </p:txBody>
      </p:sp>
      <p:pic>
        <p:nvPicPr>
          <p:cNvPr id="8" name="Image 3" descr="https://pitch-assets-ccb95893-de3f-4266-973c-20049231b248.s3.eu-west-1.amazonaws.com/bb895122-1434-4222-b9e7-4e6735337bc5?pitch-bytes=62264&amp;pitch-content-type=image%2Fjpe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136831" y="1698497"/>
            <a:ext cx="1529690" cy="27194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8538" y="637092"/>
            <a:ext cx="8191202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600"/>
              </a:lnSpc>
            </a:pPr>
            <a:r>
              <a:rPr lang="en-US" sz="4500" b="1" kern="0" spc="-48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LFP USER EVALUATION</a:t>
            </a:r>
            <a:endParaRPr lang="en-US" sz="4500" dirty="0"/>
          </a:p>
          <a:p>
            <a:pPr algn="l">
              <a:lnSpc>
                <a:spcPts val="3600"/>
              </a:lnSpc>
            </a:pPr>
            <a:endParaRPr lang="en-US" sz="4500" dirty="0"/>
          </a:p>
        </p:txBody>
      </p:sp>
      <p:sp>
        <p:nvSpPr>
          <p:cNvPr id="4" name="Shape 1"/>
          <p:cNvSpPr/>
          <p:nvPr/>
        </p:nvSpPr>
        <p:spPr>
          <a:xfrm>
            <a:off x="-62956" y="1961326"/>
            <a:ext cx="9428585" cy="523875"/>
          </a:xfrm>
          <a:prstGeom prst="roundRect">
            <a:avLst>
              <a:gd name="adj" fmla="val -174545"/>
            </a:avLst>
          </a:prstGeom>
          <a:solidFill>
            <a:srgbClr val="F2F2F2"/>
          </a:solidFill>
          <a:ln w="21167">
            <a:solidFill>
              <a:srgbClr val="F2F2F2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716787" y="1733878"/>
            <a:ext cx="1260574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531"/>
              </a:lnSpc>
            </a:pPr>
            <a:r>
              <a:rPr lang="en-US" sz="1500" b="1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Participants and Scenarios</a:t>
            </a:r>
            <a:endParaRPr lang="en-US" sz="2025" dirty="0"/>
          </a:p>
        </p:txBody>
      </p:sp>
      <p:sp>
        <p:nvSpPr>
          <p:cNvPr id="6" name="Shape 3"/>
          <p:cNvSpPr/>
          <p:nvPr/>
        </p:nvSpPr>
        <p:spPr>
          <a:xfrm>
            <a:off x="2451" y="3581198"/>
            <a:ext cx="9428585" cy="523875"/>
          </a:xfrm>
          <a:prstGeom prst="roundRect">
            <a:avLst>
              <a:gd name="adj" fmla="val -174545"/>
            </a:avLst>
          </a:prstGeom>
          <a:solidFill>
            <a:srgbClr val="F2F2F2"/>
          </a:solidFill>
          <a:ln w="21167">
            <a:solidFill>
              <a:srgbClr val="F2F2F2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782193" y="3353750"/>
            <a:ext cx="765572" cy="321469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531"/>
              </a:lnSpc>
            </a:pPr>
            <a:r>
              <a:rPr lang="en-US" sz="1500" b="1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Methods</a:t>
            </a:r>
            <a:endParaRPr lang="en-US" sz="2025" dirty="0"/>
          </a:p>
        </p:txBody>
      </p:sp>
      <p:pic>
        <p:nvPicPr>
          <p:cNvPr id="8" name="Image 0" descr="https://pitch-assets-ccb95893-de3f-4266-973c-20049231b248.s3.eu-west-1.amazonaws.com/f5a55a7e-4e83-4c21-96e5-ff28eef0b420?pitch-bytes=8859&amp;pitch-content-type=image%2F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3223" y="1689861"/>
            <a:ext cx="1069707" cy="1069707"/>
          </a:xfrm>
          <a:prstGeom prst="rect">
            <a:avLst/>
          </a:prstGeom>
        </p:spPr>
      </p:pic>
      <p:pic>
        <p:nvPicPr>
          <p:cNvPr id="9" name="Image 1" descr="https://pitch-assets-ccb95893-de3f-4266-973c-20049231b248.s3.eu-west-1.amazonaws.com/25a2158c-d85a-4558-97c2-85a0fed5532b?pitch-bytes=865200&amp;pitch-content-type=image%2Fjpe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43223" y="3356593"/>
            <a:ext cx="1069707" cy="1073272"/>
          </a:xfrm>
          <a:prstGeom prst="rect">
            <a:avLst/>
          </a:prstGeom>
        </p:spPr>
      </p:pic>
      <p:pic>
        <p:nvPicPr>
          <p:cNvPr id="10" name="Image 2" descr="https://pitch-assets-ccb95893-de3f-4266-973c-20049231b248.s3.eu-west-1.amazonaws.com/4e0eda7a-e5ba-4ffa-b1fd-426193939947?pitch-bytes=42016&amp;pitch-content-type=image%2F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965676" y="3537948"/>
            <a:ext cx="702003" cy="70200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741682" y="3616304"/>
            <a:ext cx="1261824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75"/>
              </a:lnSpc>
            </a:pPr>
            <a:r>
              <a:rPr lang="en-US" sz="1500" b="1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4 Tasks each scenario</a:t>
            </a:r>
            <a:endParaRPr lang="en-US" sz="1500" dirty="0"/>
          </a:p>
        </p:txBody>
      </p:sp>
      <p:pic>
        <p:nvPicPr>
          <p:cNvPr id="12" name="Image 3" descr="https://pitch-assets-ccb95893-de3f-4266-973c-20049231b248.s3.eu-west-1.amazonaws.com/10f50606-490b-4874-88d9-40dfeab29c3d?pitch-bytes=15306&amp;pitch-content-type=image%2F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989938" y="3534077"/>
            <a:ext cx="637897" cy="637897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3796833" y="3612243"/>
            <a:ext cx="840641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75"/>
              </a:lnSpc>
            </a:pPr>
            <a:r>
              <a:rPr lang="en-US" sz="1500" b="1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Paper protoype</a:t>
            </a:r>
            <a:endParaRPr lang="en-US" sz="1500" dirty="0"/>
          </a:p>
        </p:txBody>
      </p:sp>
      <p:pic>
        <p:nvPicPr>
          <p:cNvPr id="14" name="Image 4" descr="https://pitch-assets-ccb95893-de3f-4266-973c-20049231b248.s3.eu-west-1.amazonaws.com/b5c7d74d-93bf-43fb-b32e-dfd53efcffe3?pitch-bytes=29319&amp;pitch-content-type=image%2F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090614" y="1948938"/>
            <a:ext cx="442226" cy="53903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3796833" y="2100957"/>
            <a:ext cx="1280994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75"/>
              </a:lnSpc>
            </a:pPr>
            <a:r>
              <a:rPr lang="en-US" sz="1500" b="1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7 Participants</a:t>
            </a:r>
            <a:endParaRPr lang="en-US" sz="1500" dirty="0"/>
          </a:p>
        </p:txBody>
      </p:sp>
      <p:pic>
        <p:nvPicPr>
          <p:cNvPr id="16" name="Image 5" descr="https://pitch-assets-ccb95893-de3f-4266-973c-20049231b248.s3.eu-west-1.amazonaws.com/62c25c4c-b8d8-4da8-818f-3076f425165a?pitch-bytes=15966&amp;pitch-content-type=image%2F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018512" y="1948938"/>
            <a:ext cx="590847" cy="590847"/>
          </a:xfrm>
          <a:prstGeom prst="rect">
            <a:avLst/>
          </a:prstGeom>
        </p:spPr>
      </p:pic>
      <p:sp>
        <p:nvSpPr>
          <p:cNvPr id="17" name="Text 8"/>
          <p:cNvSpPr/>
          <p:nvPr/>
        </p:nvSpPr>
        <p:spPr>
          <a:xfrm>
            <a:off x="6741682" y="2126864"/>
            <a:ext cx="1261824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75"/>
              </a:lnSpc>
            </a:pPr>
            <a:r>
              <a:rPr lang="en-US" sz="1500" b="1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2 Scenarios</a:t>
            </a:r>
            <a:endParaRPr lang="en-US" sz="1500" dirty="0"/>
          </a:p>
        </p:txBody>
      </p:sp>
      <p:sp>
        <p:nvSpPr>
          <p:cNvPr id="18" name="Text 9"/>
          <p:cNvSpPr/>
          <p:nvPr/>
        </p:nvSpPr>
        <p:spPr>
          <a:xfrm>
            <a:off x="8841758" y="4811704"/>
            <a:ext cx="167357" cy="214312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688"/>
              </a:lnSpc>
            </a:pPr>
            <a:r>
              <a:rPr lang="en-US" sz="14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13</a:t>
            </a:r>
            <a:endParaRPr lang="en-US" sz="13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8538" y="637092"/>
            <a:ext cx="8191202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600"/>
              </a:lnSpc>
            </a:pPr>
            <a:r>
              <a:rPr lang="en-US" sz="4500" b="1" kern="0" spc="-48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LFP USER EVALUATION</a:t>
            </a:r>
            <a:endParaRPr lang="en-US" sz="4500" dirty="0"/>
          </a:p>
          <a:p>
            <a:pPr algn="l">
              <a:lnSpc>
                <a:spcPts val="3600"/>
              </a:lnSpc>
            </a:pPr>
            <a:endParaRPr lang="en-US" sz="4500" dirty="0"/>
          </a:p>
        </p:txBody>
      </p:sp>
      <p:sp>
        <p:nvSpPr>
          <p:cNvPr id="4" name="Text 1"/>
          <p:cNvSpPr/>
          <p:nvPr/>
        </p:nvSpPr>
        <p:spPr>
          <a:xfrm>
            <a:off x="478538" y="1602927"/>
            <a:ext cx="8191202" cy="487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400"/>
              </a:lnSpc>
            </a:pPr>
            <a:r>
              <a:rPr lang="en-US" sz="3000" b="1" kern="0" spc="-48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RESULTS</a:t>
            </a:r>
            <a:endParaRPr lang="en-US" sz="1800" dirty="0"/>
          </a:p>
          <a:p>
            <a:pPr algn="l">
              <a:lnSpc>
                <a:spcPts val="1440"/>
              </a:lnSpc>
            </a:pP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466725" y="2410696"/>
            <a:ext cx="7746281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90500" indent="-190500" algn="l">
              <a:lnSpc>
                <a:spcPts val="2700"/>
              </a:lnSpc>
              <a:buSzPct val="100000"/>
              <a:buChar char="•"/>
            </a:pPr>
            <a:r>
              <a:rPr lang="en-US" sz="18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On the account creation page, have the option to be an artist or a contractor side by side.</a:t>
            </a:r>
            <a:endParaRPr lang="en-US" sz="1800" dirty="0"/>
          </a:p>
          <a:p>
            <a:pPr marL="190500" indent="-190500" algn="l">
              <a:lnSpc>
                <a:spcPts val="2700"/>
              </a:lnSpc>
              <a:buSzPct val="100000"/>
              <a:buChar char="•"/>
            </a:pPr>
            <a:r>
              <a:rPr lang="en-US" sz="18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On the proposal submission page, include a field to enter the duration of the performance and add a digital clock.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8841758" y="4811704"/>
            <a:ext cx="169589" cy="214312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688"/>
              </a:lnSpc>
            </a:pPr>
            <a:r>
              <a:rPr lang="en-US" sz="14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14</a:t>
            </a:r>
            <a:endParaRPr lang="en-US" sz="13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8538" y="637092"/>
            <a:ext cx="8191202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600"/>
              </a:lnSpc>
            </a:pPr>
            <a:r>
              <a:rPr lang="en-US" sz="4500" b="1" kern="0" spc="-48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PLATFORMS AND TECHNOLOGIES</a:t>
            </a:r>
            <a:endParaRPr lang="en-US" sz="4500" dirty="0"/>
          </a:p>
        </p:txBody>
      </p:sp>
      <p:pic>
        <p:nvPicPr>
          <p:cNvPr id="4" name="Image 0" descr="https://pitch-assets-ccb95893-de3f-4266-973c-20049231b248.s3.eu-west-1.amazonaws.com/02056f36-edf9-4b3d-a96e-a3800ea18198?pitch-bytes=21232&amp;pitch-content-type=image%2F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1953" y="2559303"/>
            <a:ext cx="3657600" cy="1043932"/>
          </a:xfrm>
          <a:prstGeom prst="rect">
            <a:avLst/>
          </a:prstGeom>
        </p:spPr>
      </p:pic>
      <p:pic>
        <p:nvPicPr>
          <p:cNvPr id="5" name="Image 1" descr="https://pitch-assets-ccb95893-de3f-4266-973c-20049231b248.s3.eu-west-1.amazonaws.com/8b7dfc3e-3b50-4a46-a871-b534762d8074?pitch-bytes=5664&amp;pitch-content-type=image%2F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771367" y="2052569"/>
            <a:ext cx="2057400" cy="205740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1627116" y="1818825"/>
            <a:ext cx="134284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2300" b="1" kern="0" spc="-48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FRONTEND</a:t>
            </a:r>
            <a:endParaRPr lang="en-US" sz="2250" dirty="0"/>
          </a:p>
        </p:txBody>
      </p:sp>
      <p:sp>
        <p:nvSpPr>
          <p:cNvPr id="7" name="Text 2"/>
          <p:cNvSpPr/>
          <p:nvPr/>
        </p:nvSpPr>
        <p:spPr>
          <a:xfrm>
            <a:off x="6204153" y="1822510"/>
            <a:ext cx="119604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2300" b="1" kern="0" spc="-48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BACKEND</a:t>
            </a:r>
            <a:endParaRPr lang="en-US" sz="2250" dirty="0"/>
          </a:p>
        </p:txBody>
      </p:sp>
      <p:sp>
        <p:nvSpPr>
          <p:cNvPr id="8" name="Text 3"/>
          <p:cNvSpPr/>
          <p:nvPr/>
        </p:nvSpPr>
        <p:spPr>
          <a:xfrm>
            <a:off x="8841758" y="4811704"/>
            <a:ext cx="168250" cy="214312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688"/>
              </a:lnSpc>
            </a:pPr>
            <a:r>
              <a:rPr lang="en-US" sz="14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15</a:t>
            </a:r>
            <a:endParaRPr lang="en-US" sz="135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8538" y="473009"/>
            <a:ext cx="8191202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600"/>
              </a:lnSpc>
            </a:pPr>
            <a:r>
              <a:rPr lang="en-US" sz="4500" b="1" kern="0" spc="-48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USER EVALUATION OF THE FUNCTIONAL PROTOTYPE</a:t>
            </a:r>
            <a:endParaRPr lang="en-US" sz="4500" dirty="0"/>
          </a:p>
          <a:p>
            <a:pPr algn="l">
              <a:lnSpc>
                <a:spcPts val="3600"/>
              </a:lnSpc>
            </a:pPr>
            <a:endParaRPr lang="en-US" sz="4500" dirty="0"/>
          </a:p>
        </p:txBody>
      </p:sp>
      <p:sp>
        <p:nvSpPr>
          <p:cNvPr id="4" name="Text 1"/>
          <p:cNvSpPr/>
          <p:nvPr/>
        </p:nvSpPr>
        <p:spPr>
          <a:xfrm>
            <a:off x="478538" y="1784281"/>
            <a:ext cx="8191202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400"/>
              </a:lnSpc>
            </a:pPr>
            <a:r>
              <a:rPr lang="en-US" sz="3000" b="1" kern="0" spc="-48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METHODS</a:t>
            </a:r>
            <a:endParaRPr lang="en-US" sz="3000" dirty="0"/>
          </a:p>
          <a:p>
            <a:pPr algn="l">
              <a:lnSpc>
                <a:spcPts val="2400"/>
              </a:lnSpc>
            </a:pPr>
            <a:endParaRPr lang="en-US" sz="3000" dirty="0"/>
          </a:p>
        </p:txBody>
      </p:sp>
      <p:sp>
        <p:nvSpPr>
          <p:cNvPr id="5" name="Text 2"/>
          <p:cNvSpPr/>
          <p:nvPr/>
        </p:nvSpPr>
        <p:spPr>
          <a:xfrm>
            <a:off x="686160" y="2691013"/>
            <a:ext cx="1850377" cy="1769984"/>
          </a:xfrm>
          <a:prstGeom prst="ellipse">
            <a:avLst/>
          </a:prstGeom>
          <a:solidFill>
            <a:srgbClr val="000000">
              <a:alpha val="0"/>
            </a:srgbClr>
          </a:solidFill>
          <a:ln w="21167">
            <a:solidFill>
              <a:srgbClr val="000000"/>
            </a:solidFill>
          </a:ln>
        </p:spPr>
        <p:txBody>
          <a:bodyPr wrap="square" lIns="102799" tIns="208956" rIns="102799" bIns="208956" rtlCol="0" anchor="ctr"/>
          <a:lstStyle/>
          <a:p>
            <a:pPr algn="ctr">
              <a:lnSpc>
                <a:spcPts val="2531"/>
              </a:lnSpc>
            </a:pPr>
            <a:endParaRPr lang="en-US" sz="2025" dirty="0"/>
          </a:p>
        </p:txBody>
      </p:sp>
      <p:sp>
        <p:nvSpPr>
          <p:cNvPr id="6" name="Text 3"/>
          <p:cNvSpPr/>
          <p:nvPr/>
        </p:nvSpPr>
        <p:spPr>
          <a:xfrm>
            <a:off x="866983" y="3145910"/>
            <a:ext cx="1484293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688"/>
              </a:lnSpc>
            </a:pPr>
            <a:r>
              <a:rPr lang="en-US" sz="14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Development of functional prototype according to LFP  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3579458" y="2680066"/>
            <a:ext cx="1850377" cy="1769984"/>
          </a:xfrm>
          <a:prstGeom prst="ellipse">
            <a:avLst/>
          </a:prstGeom>
          <a:solidFill>
            <a:srgbClr val="000000">
              <a:alpha val="0"/>
            </a:srgbClr>
          </a:solidFill>
          <a:ln w="21167">
            <a:solidFill>
              <a:srgbClr val="000000"/>
            </a:solidFill>
          </a:ln>
        </p:spPr>
        <p:txBody>
          <a:bodyPr wrap="square" lIns="102799" tIns="208956" rIns="102799" bIns="208956" rtlCol="0" anchor="ctr"/>
          <a:lstStyle/>
          <a:p>
            <a:pPr algn="ctr">
              <a:lnSpc>
                <a:spcPts val="2531"/>
              </a:lnSpc>
            </a:pPr>
            <a:endParaRPr lang="en-US" sz="2025" dirty="0"/>
          </a:p>
        </p:txBody>
      </p:sp>
      <p:sp>
        <p:nvSpPr>
          <p:cNvPr id="8" name="Shape 5"/>
          <p:cNvSpPr/>
          <p:nvPr/>
        </p:nvSpPr>
        <p:spPr>
          <a:xfrm>
            <a:off x="2531708" y="3576493"/>
            <a:ext cx="1047750" cy="0"/>
          </a:xfrm>
          <a:prstGeom prst="line">
            <a:avLst/>
          </a:prstGeom>
          <a:solidFill>
            <a:srgbClr val="C6FF00"/>
          </a:solidFill>
          <a:ln w="21167">
            <a:solidFill>
              <a:srgbClr val="000000"/>
            </a:solidFill>
            <a:prstDash val="solid"/>
            <a:headEnd type="none"/>
            <a:tailEnd type="triangle"/>
          </a:ln>
        </p:spPr>
      </p:sp>
      <p:sp>
        <p:nvSpPr>
          <p:cNvPr id="9" name="Text 6"/>
          <p:cNvSpPr/>
          <p:nvPr/>
        </p:nvSpPr>
        <p:spPr>
          <a:xfrm>
            <a:off x="3741663" y="3366160"/>
            <a:ext cx="1484293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688"/>
              </a:lnSpc>
            </a:pPr>
            <a:r>
              <a:rPr lang="en-US" sz="14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System Usability Tests </a:t>
            </a:r>
            <a:endParaRPr lang="en-US" sz="1350" dirty="0"/>
          </a:p>
        </p:txBody>
      </p:sp>
      <p:sp>
        <p:nvSpPr>
          <p:cNvPr id="10" name="Text 7"/>
          <p:cNvSpPr/>
          <p:nvPr/>
        </p:nvSpPr>
        <p:spPr>
          <a:xfrm>
            <a:off x="6472756" y="2692802"/>
            <a:ext cx="1850377" cy="1769984"/>
          </a:xfrm>
          <a:prstGeom prst="ellipse">
            <a:avLst/>
          </a:prstGeom>
          <a:solidFill>
            <a:srgbClr val="000000">
              <a:alpha val="0"/>
            </a:srgbClr>
          </a:solidFill>
          <a:ln w="21167">
            <a:solidFill>
              <a:srgbClr val="000000"/>
            </a:solidFill>
          </a:ln>
        </p:spPr>
        <p:txBody>
          <a:bodyPr wrap="square" lIns="102799" tIns="208956" rIns="102799" bIns="208956" rtlCol="0" anchor="ctr"/>
          <a:lstStyle/>
          <a:p>
            <a:pPr algn="ctr">
              <a:lnSpc>
                <a:spcPts val="2531"/>
              </a:lnSpc>
            </a:pPr>
            <a:endParaRPr lang="en-US" sz="2025" dirty="0"/>
          </a:p>
        </p:txBody>
      </p:sp>
      <p:sp>
        <p:nvSpPr>
          <p:cNvPr id="11" name="Shape 8"/>
          <p:cNvSpPr/>
          <p:nvPr/>
        </p:nvSpPr>
        <p:spPr>
          <a:xfrm>
            <a:off x="5429835" y="3582038"/>
            <a:ext cx="1047750" cy="0"/>
          </a:xfrm>
          <a:prstGeom prst="line">
            <a:avLst/>
          </a:prstGeom>
          <a:solidFill>
            <a:srgbClr val="C6FF00"/>
          </a:solidFill>
          <a:ln w="21167">
            <a:solidFill>
              <a:srgbClr val="000000"/>
            </a:solidFill>
            <a:prstDash val="solid"/>
            <a:headEnd type="none"/>
            <a:tailEnd type="triangle"/>
          </a:ln>
        </p:spPr>
      </p:sp>
      <p:sp>
        <p:nvSpPr>
          <p:cNvPr id="12" name="Text 9"/>
          <p:cNvSpPr/>
          <p:nvPr/>
        </p:nvSpPr>
        <p:spPr>
          <a:xfrm>
            <a:off x="6658212" y="3250765"/>
            <a:ext cx="1484293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688"/>
              </a:lnSpc>
            </a:pPr>
            <a:r>
              <a:rPr lang="en-US" sz="14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Improve flaws pointed out by the previous tests</a:t>
            </a:r>
            <a:endParaRPr lang="en-US" sz="1350" dirty="0"/>
          </a:p>
        </p:txBody>
      </p:sp>
      <p:sp>
        <p:nvSpPr>
          <p:cNvPr id="13" name="Text 10"/>
          <p:cNvSpPr/>
          <p:nvPr/>
        </p:nvSpPr>
        <p:spPr>
          <a:xfrm>
            <a:off x="8841758" y="4811704"/>
            <a:ext cx="168027" cy="214312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688"/>
              </a:lnSpc>
            </a:pPr>
            <a:r>
              <a:rPr lang="en-US" sz="14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16</a:t>
            </a:r>
            <a:endParaRPr lang="en-US" sz="135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8538" y="473009"/>
            <a:ext cx="8191202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600"/>
              </a:lnSpc>
            </a:pPr>
            <a:r>
              <a:rPr lang="en-US" sz="4500" b="1" kern="0" spc="-48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USER EVALUATION OF THE FUNCTIONAL PROTOTYPE</a:t>
            </a:r>
            <a:endParaRPr lang="en-US" sz="4500" dirty="0"/>
          </a:p>
          <a:p>
            <a:pPr algn="l">
              <a:lnSpc>
                <a:spcPts val="3600"/>
              </a:lnSpc>
            </a:pPr>
            <a:endParaRPr lang="en-US" sz="4500" dirty="0"/>
          </a:p>
        </p:txBody>
      </p:sp>
      <p:sp>
        <p:nvSpPr>
          <p:cNvPr id="4" name="Text 1"/>
          <p:cNvSpPr/>
          <p:nvPr/>
        </p:nvSpPr>
        <p:spPr>
          <a:xfrm>
            <a:off x="1558028" y="1818825"/>
            <a:ext cx="217193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2300" b="1" kern="0" spc="-48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PARTICIPANTS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6333692" y="1822510"/>
            <a:ext cx="95422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2300" b="1" kern="0" spc="-48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TASKS</a:t>
            </a:r>
            <a:endParaRPr lang="en-US" sz="2250" dirty="0"/>
          </a:p>
        </p:txBody>
      </p:sp>
      <p:sp>
        <p:nvSpPr>
          <p:cNvPr id="6" name="Shape 3"/>
          <p:cNvSpPr/>
          <p:nvPr/>
        </p:nvSpPr>
        <p:spPr>
          <a:xfrm rot="5400000">
            <a:off x="2897054" y="3226225"/>
            <a:ext cx="3349421" cy="0"/>
          </a:xfrm>
          <a:prstGeom prst="line">
            <a:avLst/>
          </a:prstGeom>
          <a:solidFill>
            <a:srgbClr val="C6FF00"/>
          </a:solidFill>
          <a:ln w="5292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7" name="Text 4"/>
          <p:cNvSpPr/>
          <p:nvPr/>
        </p:nvSpPr>
        <p:spPr>
          <a:xfrm>
            <a:off x="476250" y="2410696"/>
            <a:ext cx="3814108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90500" indent="-190500" algn="l">
              <a:lnSpc>
                <a:spcPts val="2250"/>
              </a:lnSpc>
              <a:buSzPct val="100000"/>
              <a:buChar char="•"/>
            </a:pPr>
            <a:r>
              <a:rPr lang="en-US" sz="18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6 students</a:t>
            </a:r>
            <a:endParaRPr lang="en-US" sz="1800" dirty="0"/>
          </a:p>
          <a:p>
            <a:pPr marL="190500" indent="-190500" algn="l">
              <a:lnSpc>
                <a:spcPts val="2250"/>
              </a:lnSpc>
              <a:buSzPct val="100000"/>
              <a:buChar char="•"/>
            </a:pPr>
            <a:r>
              <a:rPr lang="en-US" sz="18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Aged around 20 years old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4954419" y="2413814"/>
            <a:ext cx="3718084" cy="1143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90500" indent="-190500" algn="l">
              <a:lnSpc>
                <a:spcPts val="2250"/>
              </a:lnSpc>
              <a:buSzPct val="100000"/>
              <a:buChar char="•"/>
            </a:pPr>
            <a:r>
              <a:rPr lang="en-US" sz="18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Search for artist</a:t>
            </a:r>
            <a:endParaRPr lang="en-US" sz="1800" dirty="0"/>
          </a:p>
          <a:p>
            <a:pPr marL="190500" indent="-190500" algn="l">
              <a:lnSpc>
                <a:spcPts val="2250"/>
              </a:lnSpc>
              <a:buSzPct val="100000"/>
              <a:buChar char="•"/>
            </a:pPr>
            <a:r>
              <a:rPr lang="en-US" sz="18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Make a proposal</a:t>
            </a:r>
            <a:endParaRPr lang="en-US" sz="1800" dirty="0"/>
          </a:p>
          <a:p>
            <a:pPr marL="190500" indent="-190500" algn="l">
              <a:lnSpc>
                <a:spcPts val="2250"/>
              </a:lnSpc>
              <a:buSzPct val="100000"/>
              <a:buChar char="•"/>
            </a:pPr>
            <a:r>
              <a:rPr lang="en-US" sz="18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Negotiate the proposal</a:t>
            </a:r>
            <a:endParaRPr lang="en-US" sz="1800" dirty="0"/>
          </a:p>
          <a:p>
            <a:pPr marL="190500" indent="-190500" algn="l">
              <a:lnSpc>
                <a:spcPts val="2250"/>
              </a:lnSpc>
              <a:buSzPct val="100000"/>
              <a:buChar char="•"/>
            </a:pPr>
            <a:r>
              <a:rPr lang="en-US" sz="18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Make a review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8841758" y="4811704"/>
            <a:ext cx="160139" cy="214312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688"/>
              </a:lnSpc>
            </a:pPr>
            <a:r>
              <a:rPr lang="en-US" sz="14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17</a:t>
            </a:r>
            <a:endParaRPr lang="en-US" sz="13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8538" y="473009"/>
            <a:ext cx="8191202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600"/>
              </a:lnSpc>
            </a:pPr>
            <a:r>
              <a:rPr lang="en-US" sz="4500" b="1" kern="0" spc="-48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USER EVALUATION OF THE FUNCTIONAL PROTOTYPE</a:t>
            </a:r>
            <a:endParaRPr lang="en-US" sz="4500" dirty="0"/>
          </a:p>
        </p:txBody>
      </p:sp>
      <p:sp>
        <p:nvSpPr>
          <p:cNvPr id="4" name="Text 1"/>
          <p:cNvSpPr/>
          <p:nvPr/>
        </p:nvSpPr>
        <p:spPr>
          <a:xfrm>
            <a:off x="4954419" y="1968620"/>
            <a:ext cx="3718084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250"/>
              </a:lnSpc>
            </a:pPr>
            <a:r>
              <a:rPr lang="en-US" sz="15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We concluded that the tasks that presented the greatest difficulty were the negotiation and the search.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4954419" y="2964429"/>
            <a:ext cx="3718084" cy="1714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250"/>
              </a:lnSpc>
            </a:pPr>
            <a:r>
              <a:rPr lang="en-US" sz="1500" b="1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Solutions</a:t>
            </a:r>
            <a:r>
              <a:rPr lang="en-US" sz="18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: </a:t>
            </a:r>
            <a:endParaRPr lang="en-US" sz="1800" dirty="0"/>
          </a:p>
          <a:p>
            <a:pPr marL="190500" indent="-190500" algn="l">
              <a:lnSpc>
                <a:spcPts val="2250"/>
              </a:lnSpc>
              <a:buSzPct val="100000"/>
              <a:buChar char="•"/>
            </a:pPr>
            <a:r>
              <a:rPr lang="en-US" sz="15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Create a button in the bottom navbar that takes the user to his negotiations.</a:t>
            </a:r>
            <a:endParaRPr lang="en-US" sz="1800" dirty="0"/>
          </a:p>
          <a:p>
            <a:pPr marL="190500" indent="-190500" algn="l">
              <a:lnSpc>
                <a:spcPts val="2250"/>
              </a:lnSpc>
              <a:buSzPct val="100000"/>
              <a:buChar char="•"/>
            </a:pPr>
            <a:r>
              <a:rPr lang="en-US" sz="15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Move the search button to a more visible place.</a:t>
            </a:r>
            <a:endParaRPr lang="en-US" sz="1800" dirty="0"/>
          </a:p>
        </p:txBody>
      </p:sp>
      <p:graphicFrame>
        <p:nvGraphicFramePr>
          <p:cNvPr id="6" name="Chart 0"/>
          <p:cNvGraphicFramePr/>
          <p:nvPr>
            <p:extLst>
              <p:ext uri="{D42A27DB-BD31-4B8C-83A1-F6EECF244321}">
                <p14:modId xmlns:p14="http://schemas.microsoft.com/office/powerpoint/2010/main" val="1724114594"/>
              </p:ext>
            </p:extLst>
          </p:nvPr>
        </p:nvGraphicFramePr>
        <p:xfrm>
          <a:off x="757436" y="2372115"/>
          <a:ext cx="3557178" cy="1956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 3"/>
          <p:cNvSpPr/>
          <p:nvPr/>
        </p:nvSpPr>
        <p:spPr>
          <a:xfrm>
            <a:off x="1730595" y="1970546"/>
            <a:ext cx="1804467" cy="321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531"/>
              </a:lnSpc>
            </a:pPr>
            <a:r>
              <a:rPr lang="en-US" sz="1400" b="0" kern="0" spc="-12" dirty="0">
                <a:solidFill>
                  <a:srgbClr val="2B2A35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Usability Tests Results</a:t>
            </a:r>
            <a:endParaRPr lang="en-US" sz="2025" dirty="0"/>
          </a:p>
        </p:txBody>
      </p:sp>
      <p:sp>
        <p:nvSpPr>
          <p:cNvPr id="8" name="Text 4"/>
          <p:cNvSpPr/>
          <p:nvPr/>
        </p:nvSpPr>
        <p:spPr>
          <a:xfrm rot="16200000">
            <a:off x="-16651" y="3191232"/>
            <a:ext cx="710952" cy="321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531"/>
              </a:lnSpc>
            </a:pPr>
            <a:r>
              <a:rPr lang="en-US" sz="1400" b="0" kern="0" spc="-12" dirty="0">
                <a:solidFill>
                  <a:srgbClr val="2B2A35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Difficulty</a:t>
            </a:r>
            <a:endParaRPr lang="en-US" sz="2025" dirty="0"/>
          </a:p>
        </p:txBody>
      </p:sp>
      <p:sp>
        <p:nvSpPr>
          <p:cNvPr id="9" name="Text 5"/>
          <p:cNvSpPr/>
          <p:nvPr/>
        </p:nvSpPr>
        <p:spPr>
          <a:xfrm>
            <a:off x="2296390" y="4592485"/>
            <a:ext cx="474687" cy="321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531"/>
              </a:lnSpc>
            </a:pPr>
            <a:r>
              <a:rPr lang="en-US" sz="1400" b="0" kern="0" spc="-12" dirty="0">
                <a:solidFill>
                  <a:srgbClr val="2B2A35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Tasks</a:t>
            </a:r>
            <a:endParaRPr lang="en-US" sz="2025" dirty="0"/>
          </a:p>
        </p:txBody>
      </p:sp>
      <p:sp>
        <p:nvSpPr>
          <p:cNvPr id="10" name="Text 6"/>
          <p:cNvSpPr/>
          <p:nvPr/>
        </p:nvSpPr>
        <p:spPr>
          <a:xfrm>
            <a:off x="8841758" y="4811704"/>
            <a:ext cx="168548" cy="214312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688"/>
              </a:lnSpc>
            </a:pPr>
            <a:r>
              <a:rPr lang="en-US" sz="14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18</a:t>
            </a:r>
            <a:endParaRPr lang="en-US" sz="135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8538" y="473009"/>
            <a:ext cx="8191202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600"/>
              </a:lnSpc>
            </a:pPr>
            <a:r>
              <a:rPr lang="en-US" sz="4500" b="1" kern="0" spc="-48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DEMO</a:t>
            </a:r>
            <a:endParaRPr lang="en-US" sz="4500" dirty="0"/>
          </a:p>
        </p:txBody>
      </p:sp>
      <p:sp>
        <p:nvSpPr>
          <p:cNvPr id="4" name="Text 1"/>
          <p:cNvSpPr/>
          <p:nvPr/>
        </p:nvSpPr>
        <p:spPr>
          <a:xfrm>
            <a:off x="478663" y="1546161"/>
            <a:ext cx="20077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2300" b="1" kern="0" spc="-48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MAIN FEATURES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476374" y="2163373"/>
            <a:ext cx="3718084" cy="1428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90500" indent="-190500" algn="l">
              <a:lnSpc>
                <a:spcPts val="2250"/>
              </a:lnSpc>
              <a:buSzPct val="100000"/>
              <a:buChar char="•"/>
            </a:pPr>
            <a:r>
              <a:rPr lang="en-US" sz="18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Search for artists</a:t>
            </a:r>
            <a:endParaRPr lang="en-US" sz="1800" dirty="0"/>
          </a:p>
          <a:p>
            <a:pPr marL="190500" indent="-190500" algn="l">
              <a:lnSpc>
                <a:spcPts val="2250"/>
              </a:lnSpc>
              <a:buSzPct val="100000"/>
              <a:buChar char="•"/>
            </a:pPr>
            <a:r>
              <a:rPr lang="en-US" sz="18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Negotiation between users</a:t>
            </a:r>
            <a:endParaRPr lang="en-US" sz="1800" dirty="0"/>
          </a:p>
          <a:p>
            <a:pPr marL="190500" indent="-190500" algn="l">
              <a:lnSpc>
                <a:spcPts val="2250"/>
              </a:lnSpc>
              <a:buSzPct val="100000"/>
              <a:buChar char="•"/>
            </a:pPr>
            <a:r>
              <a:rPr lang="en-US" sz="18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Hire artists to perform at an event</a:t>
            </a:r>
            <a:endParaRPr lang="en-US" sz="1800" dirty="0"/>
          </a:p>
          <a:p>
            <a:pPr marL="190500" indent="-190500" algn="l">
              <a:lnSpc>
                <a:spcPts val="2250"/>
              </a:lnSpc>
              <a:buSzPct val="100000"/>
              <a:buChar char="•"/>
            </a:pPr>
            <a:r>
              <a:rPr lang="en-US" sz="18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Event scheduling</a:t>
            </a:r>
            <a:endParaRPr lang="en-US" sz="1800" dirty="0"/>
          </a:p>
        </p:txBody>
      </p:sp>
      <p:pic>
        <p:nvPicPr>
          <p:cNvPr id="6" name="Image 0" descr="https://pitch-assets-ccb95893-de3f-4266-973c-20049231b248.s3.eu-west-1.amazonaws.com/3a776cc3-d297-4e45-ba75-c6efb2354196?pitch-bytes=117904&amp;pitch-content-type=image%2Fjpe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97651" y="480832"/>
            <a:ext cx="1883074" cy="418733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841758" y="4811704"/>
            <a:ext cx="168027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688"/>
              </a:lnSpc>
            </a:pPr>
            <a:r>
              <a:rPr lang="en-US" sz="14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19</a:t>
            </a:r>
            <a:endParaRPr lang="en-US" sz="13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81154" y="2408162"/>
            <a:ext cx="8187333" cy="289321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2531"/>
              </a:lnSpc>
            </a:pPr>
            <a:r>
              <a:rPr lang="en-US" sz="1500" b="1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Contextualization: </a:t>
            </a:r>
            <a:r>
              <a:rPr lang="en-US" sz="20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Artist Finder is a mobile app where it's possible for erveryone to book a local artist for an event or party.</a:t>
            </a:r>
            <a:endParaRPr lang="en-US" sz="2025" dirty="0"/>
          </a:p>
          <a:p>
            <a:pPr algn="l">
              <a:lnSpc>
                <a:spcPts val="2531"/>
              </a:lnSpc>
            </a:pPr>
            <a:endParaRPr lang="en-US" sz="2025" dirty="0"/>
          </a:p>
          <a:p>
            <a:pPr algn="l">
              <a:lnSpc>
                <a:spcPts val="2531"/>
              </a:lnSpc>
            </a:pPr>
            <a:r>
              <a:rPr lang="en-US" sz="1500" b="1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Motivation: </a:t>
            </a:r>
            <a:r>
              <a:rPr lang="en-US" sz="20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We know some local artists and the struggles that they face earning money in the art sector, but we noticed too that the local cafes/bars managers don't know where to find this artists, so this app helps filling this gap in the market.</a:t>
            </a:r>
            <a:endParaRPr lang="en-US" sz="2025" dirty="0"/>
          </a:p>
          <a:p>
            <a:pPr algn="l">
              <a:lnSpc>
                <a:spcPts val="2531"/>
              </a:lnSpc>
            </a:pPr>
            <a:endParaRPr lang="en-US" sz="2025" dirty="0"/>
          </a:p>
          <a:p>
            <a:pPr algn="l">
              <a:lnSpc>
                <a:spcPts val="2531"/>
              </a:lnSpc>
            </a:pPr>
            <a:endParaRPr lang="en-US" sz="2025" dirty="0"/>
          </a:p>
          <a:p>
            <a:pPr algn="l">
              <a:lnSpc>
                <a:spcPts val="2531"/>
              </a:lnSpc>
            </a:pP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78538" y="637092"/>
            <a:ext cx="8191277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600"/>
              </a:lnSpc>
            </a:pPr>
            <a:r>
              <a:rPr lang="en-US" sz="4500" b="1" kern="0" spc="-48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INTRODUCTION</a:t>
            </a:r>
            <a:endParaRPr lang="en-US" sz="4500" dirty="0"/>
          </a:p>
        </p:txBody>
      </p:sp>
      <p:sp>
        <p:nvSpPr>
          <p:cNvPr id="5" name="Text 2"/>
          <p:cNvSpPr/>
          <p:nvPr/>
        </p:nvSpPr>
        <p:spPr>
          <a:xfrm>
            <a:off x="481658" y="1352289"/>
            <a:ext cx="1913471" cy="448499"/>
          </a:xfrm>
          <a:prstGeom prst="roundRect">
            <a:avLst>
              <a:gd name="adj" fmla="val 80000"/>
            </a:avLst>
          </a:prstGeom>
          <a:solidFill>
            <a:srgbClr val="C6FF00"/>
          </a:solidFill>
          <a:ln/>
        </p:spPr>
        <p:txBody>
          <a:bodyPr wrap="square" lIns="106304" tIns="52948" rIns="106304" bIns="52948" rtlCol="0" anchor="ctr"/>
          <a:lstStyle/>
          <a:p>
            <a:pPr algn="ctr">
              <a:lnSpc>
                <a:spcPts val="2250"/>
              </a:lnSpc>
            </a:pPr>
            <a:r>
              <a:rPr lang="en-US" sz="1800" kern="0" spc="-48" dirty="0">
                <a:solidFill>
                  <a:srgbClr val="000000"/>
                </a:solidFill>
              </a:rPr>
              <a:t>Artist Finder</a:t>
            </a:r>
            <a:endParaRPr lang="en-US" sz="900" dirty="0"/>
          </a:p>
        </p:txBody>
      </p:sp>
      <p:sp>
        <p:nvSpPr>
          <p:cNvPr id="6" name="Text 3"/>
          <p:cNvSpPr/>
          <p:nvPr/>
        </p:nvSpPr>
        <p:spPr>
          <a:xfrm>
            <a:off x="8912482" y="4811704"/>
            <a:ext cx="98450" cy="214312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688"/>
              </a:lnSpc>
            </a:pPr>
            <a:r>
              <a:rPr lang="en-US" sz="14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2</a:t>
            </a:r>
            <a:endParaRPr lang="en-US" sz="13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8538" y="473009"/>
            <a:ext cx="8191202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600"/>
              </a:lnSpc>
            </a:pPr>
            <a:r>
              <a:rPr lang="en-US" sz="4500" b="1" kern="0" spc="-48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FUTURE WORK</a:t>
            </a:r>
            <a:endParaRPr lang="en-US" sz="4500" dirty="0"/>
          </a:p>
        </p:txBody>
      </p:sp>
      <p:sp>
        <p:nvSpPr>
          <p:cNvPr id="4" name="Text 1"/>
          <p:cNvSpPr/>
          <p:nvPr/>
        </p:nvSpPr>
        <p:spPr>
          <a:xfrm>
            <a:off x="476250" y="1351596"/>
            <a:ext cx="4382988" cy="1143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90500" indent="-190500" algn="l">
              <a:lnSpc>
                <a:spcPts val="2250"/>
              </a:lnSpc>
              <a:buSzPct val="100000"/>
              <a:buChar char="•"/>
            </a:pPr>
            <a:r>
              <a:rPr lang="en-US" sz="18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Improve the negotiations features</a:t>
            </a:r>
            <a:endParaRPr lang="en-US" sz="1800" dirty="0"/>
          </a:p>
          <a:p>
            <a:pPr marL="190500" indent="-190500" algn="l">
              <a:lnSpc>
                <a:spcPts val="2250"/>
              </a:lnSpc>
              <a:buSzPct val="100000"/>
              <a:buChar char="•"/>
            </a:pPr>
            <a:r>
              <a:rPr lang="en-US" sz="18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Add images/videos to a certain event</a:t>
            </a:r>
            <a:endParaRPr lang="en-US" sz="1800" dirty="0"/>
          </a:p>
          <a:p>
            <a:pPr marL="190500" indent="-190500" algn="l">
              <a:lnSpc>
                <a:spcPts val="2250"/>
              </a:lnSpc>
              <a:buSzPct val="100000"/>
              <a:buChar char="•"/>
            </a:pPr>
            <a:r>
              <a:rPr lang="en-US" sz="18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Add location filter</a:t>
            </a:r>
            <a:endParaRPr lang="en-US" sz="1800" dirty="0"/>
          </a:p>
          <a:p>
            <a:pPr marL="190500" indent="-190500" algn="l">
              <a:lnSpc>
                <a:spcPts val="2250"/>
              </a:lnSpc>
              <a:buSzPct val="100000"/>
              <a:buChar char="•"/>
            </a:pPr>
            <a:r>
              <a:rPr lang="en-US" sz="18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Create a notification system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5729178" y="3054265"/>
            <a:ext cx="291459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400"/>
              </a:lnSpc>
            </a:pPr>
            <a:r>
              <a:rPr lang="en-US" sz="3000" b="1" kern="0" spc="-48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MEMBER EFFORT</a:t>
            </a:r>
            <a:endParaRPr lang="en-US" sz="3000" dirty="0"/>
          </a:p>
        </p:txBody>
      </p:sp>
      <p:sp>
        <p:nvSpPr>
          <p:cNvPr id="6" name="Text 3"/>
          <p:cNvSpPr/>
          <p:nvPr/>
        </p:nvSpPr>
        <p:spPr>
          <a:xfrm>
            <a:off x="5731652" y="3756255"/>
            <a:ext cx="291209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250"/>
              </a:lnSpc>
            </a:pPr>
            <a:r>
              <a:rPr lang="en-US" sz="18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The project was equally distributed between the 3 members of the group.</a:t>
            </a:r>
            <a:endParaRPr lang="en-US" sz="1800" dirty="0"/>
          </a:p>
        </p:txBody>
      </p:sp>
      <p:pic>
        <p:nvPicPr>
          <p:cNvPr id="7" name="Image 0" descr="https://pitch-assets-ccb95893-de3f-4266-973c-20049231b248.s3.eu-west-1.amazonaws.com/2cefc7f0-7733-417b-807f-560af68084e3?pitch-bytes=11311&amp;pitch-content-type=image%2Fjpe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47411" y="472196"/>
            <a:ext cx="2482545" cy="2057400"/>
          </a:xfrm>
          <a:prstGeom prst="rect">
            <a:avLst/>
          </a:prstGeom>
        </p:spPr>
      </p:pic>
      <p:pic>
        <p:nvPicPr>
          <p:cNvPr id="8" name="Image 1" descr="https://pitch-assets-ccb95893-de3f-4266-973c-20049231b248.s3.eu-west-1.amazonaws.com/f5a55a7e-4e83-4c21-96e5-ff28eef0b420?pitch-bytes=8859&amp;pitch-content-type=image%2F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829975" y="2993885"/>
            <a:ext cx="1674640" cy="167464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8841758" y="4811704"/>
            <a:ext cx="20337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688"/>
              </a:lnSpc>
            </a:pPr>
            <a:r>
              <a:rPr lang="en-US" sz="14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20</a:t>
            </a:r>
            <a:endParaRPr lang="en-US" sz="13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-62956" y="1961326"/>
            <a:ext cx="9428585" cy="523875"/>
          </a:xfrm>
          <a:prstGeom prst="roundRect">
            <a:avLst>
              <a:gd name="adj" fmla="val -174545"/>
            </a:avLst>
          </a:prstGeom>
          <a:solidFill>
            <a:srgbClr val="F2F2F2"/>
          </a:solidFill>
          <a:ln w="21167">
            <a:solidFill>
              <a:srgbClr val="F2F2F2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478538" y="478418"/>
            <a:ext cx="8191277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600"/>
              </a:lnSpc>
            </a:pPr>
            <a:r>
              <a:rPr lang="en-US" sz="4500" b="1" kern="0" spc="-48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PROJECT OBJECTIVES</a:t>
            </a:r>
            <a:endParaRPr lang="en-US" sz="4500" dirty="0"/>
          </a:p>
        </p:txBody>
      </p:sp>
      <p:sp>
        <p:nvSpPr>
          <p:cNvPr id="5" name="Text 2"/>
          <p:cNvSpPr/>
          <p:nvPr/>
        </p:nvSpPr>
        <p:spPr>
          <a:xfrm>
            <a:off x="481658" y="1121491"/>
            <a:ext cx="1913471" cy="448499"/>
          </a:xfrm>
          <a:prstGeom prst="roundRect">
            <a:avLst>
              <a:gd name="adj" fmla="val 80000"/>
            </a:avLst>
          </a:prstGeom>
          <a:solidFill>
            <a:srgbClr val="C6FF00"/>
          </a:solidFill>
          <a:ln/>
        </p:spPr>
        <p:txBody>
          <a:bodyPr wrap="square" lIns="106304" tIns="52948" rIns="106304" bIns="52948" rtlCol="0" anchor="ctr"/>
          <a:lstStyle/>
          <a:p>
            <a:pPr algn="ctr">
              <a:lnSpc>
                <a:spcPts val="2250"/>
              </a:lnSpc>
            </a:pPr>
            <a:r>
              <a:rPr lang="en-US" sz="1800" kern="0" spc="-48" dirty="0">
                <a:solidFill>
                  <a:srgbClr val="000000"/>
                </a:solidFill>
              </a:rPr>
              <a:t>Artist Finder</a:t>
            </a:r>
            <a:endParaRPr lang="en-US" sz="900" dirty="0"/>
          </a:p>
        </p:txBody>
      </p:sp>
      <p:pic>
        <p:nvPicPr>
          <p:cNvPr id="6" name="Image 0" descr="https://external-media.api.pitch.com/provider/icons8/cotton/goal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77816" y="1838555"/>
            <a:ext cx="1069707" cy="1069707"/>
          </a:xfrm>
          <a:prstGeom prst="rect">
            <a:avLst/>
          </a:prstGeom>
        </p:spPr>
      </p:pic>
      <p:pic>
        <p:nvPicPr>
          <p:cNvPr id="7" name="Image 1" descr="https://external-media.api.pitch.com/provider/icons8/cotton/micro.sv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771366" y="2026078"/>
            <a:ext cx="401423" cy="40142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716787" y="1733878"/>
            <a:ext cx="464567" cy="321469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531"/>
              </a:lnSpc>
            </a:pPr>
            <a:r>
              <a:rPr lang="en-US" sz="1500" b="1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Goals</a:t>
            </a:r>
            <a:endParaRPr lang="en-US" sz="2025" dirty="0"/>
          </a:p>
        </p:txBody>
      </p:sp>
      <p:sp>
        <p:nvSpPr>
          <p:cNvPr id="9" name="Text 4"/>
          <p:cNvSpPr/>
          <p:nvPr/>
        </p:nvSpPr>
        <p:spPr>
          <a:xfrm>
            <a:off x="2048558" y="2662857"/>
            <a:ext cx="1844353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75"/>
              </a:lnSpc>
            </a:pPr>
            <a:r>
              <a:rPr lang="en-US" sz="15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Offer a large variety of artists types</a:t>
            </a:r>
            <a:endParaRPr lang="en-US" sz="1500" dirty="0"/>
          </a:p>
        </p:txBody>
      </p:sp>
      <p:sp>
        <p:nvSpPr>
          <p:cNvPr id="10" name="Shape 5"/>
          <p:cNvSpPr/>
          <p:nvPr/>
        </p:nvSpPr>
        <p:spPr>
          <a:xfrm>
            <a:off x="-142178" y="3548014"/>
            <a:ext cx="9428585" cy="516822"/>
          </a:xfrm>
          <a:prstGeom prst="roundRect">
            <a:avLst>
              <a:gd name="adj" fmla="val -176927"/>
            </a:avLst>
          </a:prstGeom>
          <a:solidFill>
            <a:srgbClr val="F2F2F2"/>
          </a:solidFill>
          <a:ln w="21167">
            <a:solidFill>
              <a:srgbClr val="F2F2F2"/>
            </a:solidFill>
            <a:prstDash val="solid"/>
          </a:ln>
        </p:spPr>
      </p:sp>
      <p:sp>
        <p:nvSpPr>
          <p:cNvPr id="11" name="Text 6"/>
          <p:cNvSpPr/>
          <p:nvPr/>
        </p:nvSpPr>
        <p:spPr>
          <a:xfrm>
            <a:off x="1716787" y="3347319"/>
            <a:ext cx="714970" cy="321469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531"/>
              </a:lnSpc>
            </a:pPr>
            <a:r>
              <a:rPr lang="en-US" sz="1500" b="1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Benefits</a:t>
            </a:r>
            <a:endParaRPr lang="en-US" sz="2025" dirty="0"/>
          </a:p>
        </p:txBody>
      </p:sp>
      <p:pic>
        <p:nvPicPr>
          <p:cNvPr id="12" name="Image 2" descr="https://external-media.api.pitch.com/provider/icons8/dusk/meeting.sv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6644553" y="3620139"/>
            <a:ext cx="372574" cy="37257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467247" y="4247681"/>
            <a:ext cx="2740744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75"/>
              </a:lnSpc>
            </a:pPr>
            <a:r>
              <a:rPr lang="en-US" sz="15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Make the negotation process more easier</a:t>
            </a:r>
            <a:endParaRPr lang="en-US" sz="1500" dirty="0"/>
          </a:p>
        </p:txBody>
      </p:sp>
      <p:pic>
        <p:nvPicPr>
          <p:cNvPr id="14" name="Image 3" descr="https://external-media.api.pitch.com/provider/icons8/ultraviolet/no-mobile-devices--v2.sv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850818" y="3605714"/>
            <a:ext cx="401424" cy="401424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2048558" y="4243556"/>
            <a:ext cx="1942802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75"/>
              </a:lnSpc>
            </a:pPr>
            <a:r>
              <a:rPr lang="en-US" sz="15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Find various unkown artists</a:t>
            </a:r>
            <a:endParaRPr lang="en-US" sz="1500" dirty="0"/>
          </a:p>
        </p:txBody>
      </p:sp>
      <p:pic>
        <p:nvPicPr>
          <p:cNvPr id="16" name="Image 4" descr="https://external-media.api.pitch.com/provider/icons8/fluent-systems-regular/popular-man.sv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6579526" y="2011653"/>
            <a:ext cx="442226" cy="442226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5467247" y="2665459"/>
            <a:ext cx="2740670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75"/>
              </a:lnSpc>
            </a:pPr>
            <a:r>
              <a:rPr lang="en-US" sz="15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Help artists reach new people</a:t>
            </a:r>
            <a:endParaRPr lang="en-US" sz="1500" dirty="0"/>
          </a:p>
        </p:txBody>
      </p:sp>
      <p:pic>
        <p:nvPicPr>
          <p:cNvPr id="18" name="Image 5" descr="https://external-media.api.pitch.com/provider/icons8/cotton/checked--v3.sv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535515" y="3475890"/>
            <a:ext cx="961405" cy="961405"/>
          </a:xfrm>
          <a:prstGeom prst="rect">
            <a:avLst/>
          </a:prstGeom>
        </p:spPr>
      </p:pic>
      <p:sp>
        <p:nvSpPr>
          <p:cNvPr id="19" name="Text 10"/>
          <p:cNvSpPr/>
          <p:nvPr/>
        </p:nvSpPr>
        <p:spPr>
          <a:xfrm>
            <a:off x="8912482" y="4811704"/>
            <a:ext cx="98450" cy="214312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688"/>
              </a:lnSpc>
            </a:pPr>
            <a:r>
              <a:rPr lang="en-US" sz="14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3</a:t>
            </a:r>
            <a:endParaRPr lang="en-US" sz="13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417785" y="1450083"/>
            <a:ext cx="5244746" cy="3267745"/>
          </a:xfrm>
          <a:prstGeom prst="roundRect">
            <a:avLst>
              <a:gd name="adj" fmla="val 18056"/>
            </a:avLst>
          </a:prstGeom>
          <a:solidFill>
            <a:srgbClr val="F2F2F2"/>
          </a:solidFill>
          <a:ln/>
        </p:spPr>
      </p:sp>
      <p:sp>
        <p:nvSpPr>
          <p:cNvPr id="4" name="Text 1"/>
          <p:cNvSpPr/>
          <p:nvPr/>
        </p:nvSpPr>
        <p:spPr>
          <a:xfrm>
            <a:off x="478538" y="478418"/>
            <a:ext cx="8191277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600"/>
              </a:lnSpc>
            </a:pPr>
            <a:r>
              <a:rPr lang="en-US" sz="4500" b="1" kern="0" spc="-48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PERSONAS</a:t>
            </a:r>
            <a:endParaRPr lang="en-US" sz="4500" dirty="0"/>
          </a:p>
        </p:txBody>
      </p:sp>
      <p:pic>
        <p:nvPicPr>
          <p:cNvPr id="5" name="Image 0" descr="https://pitch-assets-ccb95893-de3f-4266-973c-20049231b248.s3.eu-west-1.amazonaws.com/51713733-e555-4cd1-b734-ef32f1419ca7?pitch-bytes=190555&amp;pitch-content-type=image%2Fjpe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20161" y="1727335"/>
            <a:ext cx="2753031" cy="275303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88336" y="1820184"/>
            <a:ext cx="4902577" cy="2571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025"/>
              </a:lnSpc>
            </a:pPr>
            <a:r>
              <a:rPr lang="en-US" sz="1400" b="1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Name</a:t>
            </a:r>
            <a:r>
              <a:rPr lang="en-US" sz="14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: Pedro Piaf</a:t>
            </a:r>
            <a:endParaRPr lang="en-US" sz="1350" dirty="0"/>
          </a:p>
          <a:p>
            <a:pPr algn="l">
              <a:lnSpc>
                <a:spcPts val="2025"/>
              </a:lnSpc>
            </a:pPr>
            <a:r>
              <a:rPr lang="en-US" sz="1400" b="1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Age</a:t>
            </a:r>
            <a:r>
              <a:rPr lang="en-US" sz="14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: 52</a:t>
            </a:r>
            <a:endParaRPr lang="en-US" sz="1350" dirty="0"/>
          </a:p>
          <a:p>
            <a:pPr algn="l">
              <a:lnSpc>
                <a:spcPts val="2025"/>
              </a:lnSpc>
            </a:pPr>
            <a:r>
              <a:rPr lang="en-US" sz="1400" b="1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Job</a:t>
            </a:r>
            <a:r>
              <a:rPr lang="en-US" sz="14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: Musician</a:t>
            </a:r>
            <a:endParaRPr lang="en-US" sz="1350" dirty="0"/>
          </a:p>
          <a:p>
            <a:pPr algn="l">
              <a:lnSpc>
                <a:spcPts val="2025"/>
              </a:lnSpc>
            </a:pPr>
            <a:r>
              <a:rPr lang="en-US" sz="1400" b="1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Background</a:t>
            </a:r>
            <a:r>
              <a:rPr lang="en-US" sz="14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: Pedro has always performed in small local events, local cafes and bars. He is quite well known in his city.</a:t>
            </a:r>
            <a:endParaRPr lang="en-US" sz="1350" dirty="0"/>
          </a:p>
          <a:p>
            <a:pPr algn="l">
              <a:lnSpc>
                <a:spcPts val="2025"/>
              </a:lnSpc>
            </a:pPr>
            <a:r>
              <a:rPr lang="en-US" sz="1400" b="1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Problem</a:t>
            </a:r>
            <a:r>
              <a:rPr lang="en-US" sz="14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: He has never managed to expand his popularity and he is stuck in performing at the same places.</a:t>
            </a:r>
            <a:endParaRPr lang="en-US" sz="1350" dirty="0"/>
          </a:p>
          <a:p>
            <a:pPr algn="l">
              <a:lnSpc>
                <a:spcPts val="2025"/>
              </a:lnSpc>
            </a:pPr>
            <a:r>
              <a:rPr lang="en-US" sz="1400" b="1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Goal</a:t>
            </a:r>
            <a:r>
              <a:rPr lang="en-US" sz="14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: Find new places to perform.</a:t>
            </a:r>
            <a:endParaRPr lang="en-US" sz="1350" dirty="0"/>
          </a:p>
          <a:p>
            <a:pPr algn="l">
              <a:lnSpc>
                <a:spcPts val="2025"/>
              </a:lnSpc>
            </a:pPr>
            <a:r>
              <a:rPr lang="en-US" sz="1400" b="1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Needs</a:t>
            </a:r>
            <a:r>
              <a:rPr lang="en-US" sz="14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: A place where he can advertise himself.</a:t>
            </a:r>
            <a:endParaRPr lang="en-US" sz="1350" dirty="0"/>
          </a:p>
        </p:txBody>
      </p:sp>
      <p:sp>
        <p:nvSpPr>
          <p:cNvPr id="7" name="Text 3"/>
          <p:cNvSpPr/>
          <p:nvPr/>
        </p:nvSpPr>
        <p:spPr>
          <a:xfrm>
            <a:off x="8912482" y="4811704"/>
            <a:ext cx="100682" cy="214312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688"/>
              </a:lnSpc>
            </a:pPr>
            <a:r>
              <a:rPr lang="en-US" sz="14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4</a:t>
            </a:r>
            <a:endParaRPr lang="en-US" sz="13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47061" y="1414721"/>
            <a:ext cx="5258891" cy="3345542"/>
          </a:xfrm>
          <a:prstGeom prst="roundRect">
            <a:avLst>
              <a:gd name="adj" fmla="val 17684"/>
            </a:avLst>
          </a:prstGeom>
          <a:solidFill>
            <a:srgbClr val="F2F2F2"/>
          </a:solidFill>
          <a:ln/>
        </p:spPr>
        <p:txBody>
          <a:bodyPr wrap="square" lIns="292161" tIns="394960" rIns="292161" bIns="394960" rtlCol="0" anchor="ctr"/>
          <a:lstStyle/>
          <a:p>
            <a:pPr algn="ctr">
              <a:lnSpc>
                <a:spcPts val="2531"/>
              </a:lnSpc>
            </a:pP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78538" y="478418"/>
            <a:ext cx="8191277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600"/>
              </a:lnSpc>
            </a:pPr>
            <a:r>
              <a:rPr lang="en-US" sz="4500" b="1" kern="0" spc="-48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PERSONAS</a:t>
            </a:r>
            <a:endParaRPr lang="en-US" sz="4500" dirty="0"/>
          </a:p>
        </p:txBody>
      </p:sp>
      <p:pic>
        <p:nvPicPr>
          <p:cNvPr id="5" name="Image 0" descr="https://pitch-assets-ccb95893-de3f-4266-973c-20049231b248.s3.eu-west-1.amazonaws.com/9e2edcf2-e9be-43a7-ad52-653ef0e42bed?pitch-bytes=146710&amp;pitch-content-type=image%2Fjpeg"/>
          <p:cNvPicPr>
            <a:picLocks noChangeAspect="1"/>
          </p:cNvPicPr>
          <p:nvPr/>
        </p:nvPicPr>
        <p:blipFill>
          <a:blip r:embed="rId3"/>
          <a:srcRect t="9298" b="15373"/>
          <a:stretch/>
        </p:blipFill>
        <p:spPr>
          <a:xfrm>
            <a:off x="5934306" y="1550524"/>
            <a:ext cx="2887407" cy="288740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96481" y="1653821"/>
            <a:ext cx="4902622" cy="3086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025"/>
              </a:lnSpc>
            </a:pPr>
            <a:r>
              <a:rPr lang="en-US" sz="1400" b="1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Name:</a:t>
            </a:r>
            <a:r>
              <a:rPr lang="en-US" sz="14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 António Silva</a:t>
            </a:r>
            <a:endParaRPr lang="en-US" sz="1350" dirty="0"/>
          </a:p>
          <a:p>
            <a:pPr algn="l">
              <a:lnSpc>
                <a:spcPts val="2025"/>
              </a:lnSpc>
            </a:pPr>
            <a:r>
              <a:rPr lang="en-US" sz="1400" b="1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Age: </a:t>
            </a:r>
            <a:r>
              <a:rPr lang="en-US" sz="14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62</a:t>
            </a:r>
            <a:endParaRPr lang="en-US" sz="1350" dirty="0"/>
          </a:p>
          <a:p>
            <a:pPr algn="l">
              <a:lnSpc>
                <a:spcPts val="2025"/>
              </a:lnSpc>
            </a:pPr>
            <a:r>
              <a:rPr lang="en-US" sz="1400" b="1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Job:</a:t>
            </a:r>
            <a:r>
              <a:rPr lang="en-US" sz="14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 Owner of  "O Tono" cafe</a:t>
            </a:r>
            <a:endParaRPr lang="en-US" sz="1350" dirty="0"/>
          </a:p>
          <a:p>
            <a:pPr algn="l">
              <a:lnSpc>
                <a:spcPts val="2025"/>
              </a:lnSpc>
            </a:pPr>
            <a:r>
              <a:rPr lang="en-US" sz="1400" b="1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Background: </a:t>
            </a:r>
            <a:r>
              <a:rPr lang="en-US" sz="14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António's cafe plays portuguese traditional music all day, everyday, and sometimes on the weekend he invites artists who are his friends to perform live in his cafe.</a:t>
            </a:r>
            <a:endParaRPr lang="en-US" sz="1350" dirty="0"/>
          </a:p>
          <a:p>
            <a:pPr algn="l">
              <a:lnSpc>
                <a:spcPts val="2025"/>
              </a:lnSpc>
            </a:pPr>
            <a:r>
              <a:rPr lang="en-US" sz="1400" b="1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Problem: </a:t>
            </a:r>
            <a:r>
              <a:rPr lang="en-US" sz="14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He is unable to find new potential costumers because the artists invited to perform in his cafe are always the same</a:t>
            </a:r>
            <a:endParaRPr lang="en-US" sz="1350" dirty="0"/>
          </a:p>
          <a:p>
            <a:pPr algn="l">
              <a:lnSpc>
                <a:spcPts val="2025"/>
              </a:lnSpc>
            </a:pPr>
            <a:r>
              <a:rPr lang="en-US" sz="1400" b="1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Goal: </a:t>
            </a:r>
            <a:r>
              <a:rPr lang="en-US" sz="14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Find new artists to perform in his cafe.</a:t>
            </a:r>
            <a:endParaRPr lang="en-US" sz="1350" dirty="0"/>
          </a:p>
          <a:p>
            <a:pPr algn="l">
              <a:lnSpc>
                <a:spcPts val="2025"/>
              </a:lnSpc>
            </a:pPr>
            <a:r>
              <a:rPr lang="en-US" sz="1400" b="1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Needs: </a:t>
            </a:r>
            <a:r>
              <a:rPr lang="en-US" sz="14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A place where he can find new artists.</a:t>
            </a:r>
            <a:endParaRPr lang="en-US" sz="1350" dirty="0"/>
          </a:p>
          <a:p>
            <a:pPr algn="l">
              <a:lnSpc>
                <a:spcPts val="2025"/>
              </a:lnSpc>
            </a:pPr>
            <a:endParaRPr lang="en-US" sz="1350" dirty="0"/>
          </a:p>
        </p:txBody>
      </p:sp>
      <p:sp>
        <p:nvSpPr>
          <p:cNvPr id="7" name="Text 3"/>
          <p:cNvSpPr/>
          <p:nvPr/>
        </p:nvSpPr>
        <p:spPr>
          <a:xfrm>
            <a:off x="8912482" y="4811704"/>
            <a:ext cx="99343" cy="214312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688"/>
              </a:lnSpc>
            </a:pPr>
            <a:r>
              <a:rPr lang="en-US" sz="14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5</a:t>
            </a:r>
            <a:endParaRPr lang="en-US" sz="13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852421" y="1745190"/>
            <a:ext cx="872712" cy="859316"/>
          </a:xfrm>
          <a:prstGeom prst="ellipse">
            <a:avLst/>
          </a:prstGeom>
          <a:solidFill>
            <a:srgbClr val="FFFFFF"/>
          </a:solidFill>
          <a:ln w="21167">
            <a:solidFill>
              <a:srgbClr val="000000"/>
            </a:solidFill>
          </a:ln>
        </p:spPr>
        <p:txBody>
          <a:bodyPr wrap="square" lIns="48484" tIns="101447" rIns="48484" bIns="101447" rtlCol="0" anchor="ctr"/>
          <a:lstStyle/>
          <a:p>
            <a:pPr algn="ctr">
              <a:lnSpc>
                <a:spcPts val="2531"/>
              </a:lnSpc>
            </a:pP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78538" y="478418"/>
            <a:ext cx="8191277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600"/>
              </a:lnSpc>
            </a:pPr>
            <a:r>
              <a:rPr lang="en-US" sz="4500" b="1" kern="0" spc="-48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USAGE SCENARIOS</a:t>
            </a:r>
            <a:endParaRPr lang="en-US" sz="4500" dirty="0"/>
          </a:p>
        </p:txBody>
      </p:sp>
      <p:pic>
        <p:nvPicPr>
          <p:cNvPr id="5" name="Image 0" descr="https://external-media.api.pitch.com/provider/icons8/cotton/cafe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966140" y="1844485"/>
            <a:ext cx="638426" cy="63842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894619" y="2751474"/>
            <a:ext cx="787226" cy="321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531"/>
              </a:lnSpc>
            </a:pPr>
            <a:r>
              <a:rPr lang="en-US" sz="2000" b="1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O Tono</a:t>
            </a:r>
            <a:endParaRPr lang="en-US" sz="2025" dirty="0"/>
          </a:p>
        </p:txBody>
      </p:sp>
      <p:sp>
        <p:nvSpPr>
          <p:cNvPr id="7" name="Text 3"/>
          <p:cNvSpPr/>
          <p:nvPr/>
        </p:nvSpPr>
        <p:spPr>
          <a:xfrm>
            <a:off x="959970" y="3228237"/>
            <a:ext cx="2664098" cy="714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75"/>
              </a:lnSpc>
            </a:pPr>
            <a:r>
              <a:rPr lang="en-US" sz="15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António Silva wants to create a different music style night on Saturdays for his café.</a:t>
            </a:r>
            <a:endParaRPr lang="en-US" sz="1500" dirty="0"/>
          </a:p>
        </p:txBody>
      </p:sp>
      <p:sp>
        <p:nvSpPr>
          <p:cNvPr id="8" name="Text 4"/>
          <p:cNvSpPr/>
          <p:nvPr/>
        </p:nvSpPr>
        <p:spPr>
          <a:xfrm>
            <a:off x="6038844" y="1738599"/>
            <a:ext cx="872712" cy="859316"/>
          </a:xfrm>
          <a:prstGeom prst="ellipse">
            <a:avLst/>
          </a:prstGeom>
          <a:solidFill>
            <a:srgbClr val="FFFFFF"/>
          </a:solidFill>
          <a:ln w="21167">
            <a:solidFill>
              <a:srgbClr val="000000"/>
            </a:solidFill>
          </a:ln>
        </p:spPr>
        <p:txBody>
          <a:bodyPr wrap="square" lIns="48484" tIns="101447" rIns="48484" bIns="101447" rtlCol="0" anchor="ctr"/>
          <a:lstStyle/>
          <a:p>
            <a:pPr algn="ctr">
              <a:lnSpc>
                <a:spcPts val="2531"/>
              </a:lnSpc>
            </a:pPr>
            <a:endParaRPr lang="en-US" sz="2025" dirty="0"/>
          </a:p>
        </p:txBody>
      </p:sp>
      <p:sp>
        <p:nvSpPr>
          <p:cNvPr id="9" name="Text 5"/>
          <p:cNvSpPr/>
          <p:nvPr/>
        </p:nvSpPr>
        <p:spPr>
          <a:xfrm>
            <a:off x="5862589" y="2744882"/>
            <a:ext cx="1234232" cy="321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531"/>
              </a:lnSpc>
            </a:pPr>
            <a:r>
              <a:rPr lang="en-US" sz="2000" b="1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Pedro Piaf</a:t>
            </a:r>
            <a:endParaRPr lang="en-US" sz="2025" dirty="0"/>
          </a:p>
        </p:txBody>
      </p:sp>
      <p:sp>
        <p:nvSpPr>
          <p:cNvPr id="10" name="Text 6"/>
          <p:cNvSpPr/>
          <p:nvPr/>
        </p:nvSpPr>
        <p:spPr>
          <a:xfrm>
            <a:off x="4856917" y="3230119"/>
            <a:ext cx="3249960" cy="11906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75"/>
              </a:lnSpc>
            </a:pPr>
            <a:r>
              <a:rPr lang="en-US" sz="15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Pedro is always performing in his hometown (Fiães), playing in almost all the cafes in the area, and he wants to expand his image to other locations in Portugal</a:t>
            </a:r>
            <a:endParaRPr lang="en-US" sz="1500" dirty="0"/>
          </a:p>
        </p:txBody>
      </p:sp>
      <p:pic>
        <p:nvPicPr>
          <p:cNvPr id="11" name="Image 1" descr="https://external-media.api.pitch.com/provider/icons8/dusk/rock-music.sv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145759" y="1858910"/>
            <a:ext cx="638426" cy="638426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8912482" y="4811704"/>
            <a:ext cx="99119" cy="214312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688"/>
              </a:lnSpc>
            </a:pPr>
            <a:r>
              <a:rPr lang="en-US" sz="14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6</a:t>
            </a:r>
            <a:endParaRPr lang="en-US" sz="13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8538" y="478418"/>
            <a:ext cx="8191277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600"/>
              </a:lnSpc>
            </a:pPr>
            <a:r>
              <a:rPr lang="en-US" sz="4500" b="1" kern="0" spc="-48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MAIN TASKS</a:t>
            </a:r>
            <a:endParaRPr lang="en-US" sz="4500" dirty="0"/>
          </a:p>
        </p:txBody>
      </p:sp>
      <p:sp>
        <p:nvSpPr>
          <p:cNvPr id="4" name="Shape 1"/>
          <p:cNvSpPr/>
          <p:nvPr/>
        </p:nvSpPr>
        <p:spPr>
          <a:xfrm>
            <a:off x="306898" y="1855703"/>
            <a:ext cx="1771936" cy="1804766"/>
          </a:xfrm>
          <a:prstGeom prst="roundRect">
            <a:avLst>
              <a:gd name="adj" fmla="val 9000"/>
            </a:avLst>
          </a:prstGeom>
          <a:solidFill>
            <a:srgbClr val="C6FF00"/>
          </a:solidFill>
          <a:ln/>
        </p:spPr>
      </p:sp>
      <p:sp>
        <p:nvSpPr>
          <p:cNvPr id="5" name="Text 2"/>
          <p:cNvSpPr/>
          <p:nvPr/>
        </p:nvSpPr>
        <p:spPr>
          <a:xfrm>
            <a:off x="237526" y="1915661"/>
            <a:ext cx="1771936" cy="1804766"/>
          </a:xfrm>
          <a:prstGeom prst="roundRect">
            <a:avLst>
              <a:gd name="adj" fmla="val 9000"/>
            </a:avLst>
          </a:prstGeom>
          <a:solidFill>
            <a:srgbClr val="FFFFFF"/>
          </a:solidFill>
          <a:ln w="5292">
            <a:solidFill>
              <a:srgbClr val="000000"/>
            </a:solidFill>
          </a:ln>
        </p:spPr>
        <p:txBody>
          <a:bodyPr wrap="square" lIns="98441" tIns="213063" rIns="98441" bIns="213063" rtlCol="0" anchor="ctr"/>
          <a:lstStyle/>
          <a:p>
            <a:pPr algn="ctr">
              <a:lnSpc>
                <a:spcPts val="2531"/>
              </a:lnSpc>
            </a:pPr>
            <a:endParaRPr lang="en-US" sz="2025" dirty="0"/>
          </a:p>
        </p:txBody>
      </p:sp>
      <p:sp>
        <p:nvSpPr>
          <p:cNvPr id="6" name="Text 3"/>
          <p:cNvSpPr/>
          <p:nvPr/>
        </p:nvSpPr>
        <p:spPr>
          <a:xfrm>
            <a:off x="435720" y="2489595"/>
            <a:ext cx="1383060" cy="9525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1875"/>
              </a:lnSpc>
            </a:pPr>
            <a:r>
              <a:rPr lang="en-US" sz="11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You can search for an artist by type of art and style (ex: singer and rock)</a:t>
            </a: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420356" y="2068671"/>
            <a:ext cx="1384437" cy="344471"/>
          </a:xfrm>
          <a:prstGeom prst="roundRect">
            <a:avLst>
              <a:gd name="adj" fmla="val 80000"/>
            </a:avLst>
          </a:prstGeom>
          <a:solidFill>
            <a:srgbClr val="000000"/>
          </a:solidFill>
          <a:ln/>
        </p:spPr>
        <p:txBody>
          <a:bodyPr wrap="square" lIns="76913" tIns="40667" rIns="76913" bIns="40667" rtlCol="0" anchor="ctr"/>
          <a:lstStyle/>
          <a:p>
            <a:pPr algn="ctr">
              <a:lnSpc>
                <a:spcPts val="1313"/>
              </a:lnSpc>
            </a:pPr>
            <a:r>
              <a:rPr lang="en-US" sz="1100" b="1" kern="0" spc="-48" dirty="0">
                <a:solidFill>
                  <a:srgbClr val="FFFFFF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1:  Search for artist</a:t>
            </a:r>
            <a:endParaRPr lang="en-US" sz="900" dirty="0"/>
          </a:p>
        </p:txBody>
      </p:sp>
      <p:sp>
        <p:nvSpPr>
          <p:cNvPr id="8" name="Shape 5"/>
          <p:cNvSpPr/>
          <p:nvPr/>
        </p:nvSpPr>
        <p:spPr>
          <a:xfrm>
            <a:off x="2477655" y="1854333"/>
            <a:ext cx="1771936" cy="1804766"/>
          </a:xfrm>
          <a:prstGeom prst="roundRect">
            <a:avLst>
              <a:gd name="adj" fmla="val 9000"/>
            </a:avLst>
          </a:prstGeom>
          <a:solidFill>
            <a:srgbClr val="C6FF00"/>
          </a:solidFill>
          <a:ln/>
        </p:spPr>
      </p:sp>
      <p:sp>
        <p:nvSpPr>
          <p:cNvPr id="9" name="Text 6"/>
          <p:cNvSpPr/>
          <p:nvPr/>
        </p:nvSpPr>
        <p:spPr>
          <a:xfrm>
            <a:off x="2408283" y="1914291"/>
            <a:ext cx="1771936" cy="1804766"/>
          </a:xfrm>
          <a:prstGeom prst="roundRect">
            <a:avLst>
              <a:gd name="adj" fmla="val 9000"/>
            </a:avLst>
          </a:prstGeom>
          <a:solidFill>
            <a:srgbClr val="FFFFFF"/>
          </a:solidFill>
          <a:ln w="5292">
            <a:solidFill>
              <a:srgbClr val="000000"/>
            </a:solidFill>
          </a:ln>
        </p:spPr>
        <p:txBody>
          <a:bodyPr wrap="square" lIns="98441" tIns="213063" rIns="98441" bIns="213063" rtlCol="0" anchor="ctr"/>
          <a:lstStyle/>
          <a:p>
            <a:pPr algn="ctr">
              <a:lnSpc>
                <a:spcPts val="2531"/>
              </a:lnSpc>
            </a:pPr>
            <a:endParaRPr lang="en-US" sz="2025" dirty="0"/>
          </a:p>
        </p:txBody>
      </p:sp>
      <p:sp>
        <p:nvSpPr>
          <p:cNvPr id="10" name="Text 7"/>
          <p:cNvSpPr/>
          <p:nvPr/>
        </p:nvSpPr>
        <p:spPr>
          <a:xfrm>
            <a:off x="2599405" y="2464717"/>
            <a:ext cx="1382985" cy="1190625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1875"/>
              </a:lnSpc>
            </a:pPr>
            <a:r>
              <a:rPr lang="en-US" sz="11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The contractor can make a proposal for an artist for a specific day, time and fee</a:t>
            </a:r>
            <a:endParaRPr lang="en-US" sz="1500" dirty="0"/>
          </a:p>
        </p:txBody>
      </p:sp>
      <p:sp>
        <p:nvSpPr>
          <p:cNvPr id="11" name="Text 8"/>
          <p:cNvSpPr/>
          <p:nvPr/>
        </p:nvSpPr>
        <p:spPr>
          <a:xfrm>
            <a:off x="2591113" y="2067301"/>
            <a:ext cx="1384437" cy="344471"/>
          </a:xfrm>
          <a:prstGeom prst="roundRect">
            <a:avLst>
              <a:gd name="adj" fmla="val 80000"/>
            </a:avLst>
          </a:prstGeom>
          <a:solidFill>
            <a:srgbClr val="000000"/>
          </a:solidFill>
          <a:ln/>
        </p:spPr>
        <p:txBody>
          <a:bodyPr wrap="square" lIns="76913" tIns="40667" rIns="76913" bIns="40667" rtlCol="0" anchor="ctr"/>
          <a:lstStyle/>
          <a:p>
            <a:pPr algn="ctr">
              <a:lnSpc>
                <a:spcPts val="1313"/>
              </a:lnSpc>
            </a:pPr>
            <a:r>
              <a:rPr lang="en-US" sz="1100" b="1" kern="0" spc="-48" dirty="0">
                <a:solidFill>
                  <a:srgbClr val="FFFFFF"/>
                </a:solidFill>
              </a:rPr>
              <a:t>2: Make a proposal</a:t>
            </a:r>
            <a:endParaRPr lang="en-US" sz="900" dirty="0"/>
          </a:p>
        </p:txBody>
      </p:sp>
      <p:sp>
        <p:nvSpPr>
          <p:cNvPr id="12" name="Shape 9"/>
          <p:cNvSpPr/>
          <p:nvPr/>
        </p:nvSpPr>
        <p:spPr>
          <a:xfrm>
            <a:off x="4697191" y="1856124"/>
            <a:ext cx="1771936" cy="1804766"/>
          </a:xfrm>
          <a:prstGeom prst="roundRect">
            <a:avLst>
              <a:gd name="adj" fmla="val 9000"/>
            </a:avLst>
          </a:prstGeom>
          <a:solidFill>
            <a:srgbClr val="C6FF00"/>
          </a:solidFill>
          <a:ln/>
        </p:spPr>
      </p:sp>
      <p:sp>
        <p:nvSpPr>
          <p:cNvPr id="13" name="Text 10"/>
          <p:cNvSpPr/>
          <p:nvPr/>
        </p:nvSpPr>
        <p:spPr>
          <a:xfrm>
            <a:off x="4627819" y="1916082"/>
            <a:ext cx="1771936" cy="1804766"/>
          </a:xfrm>
          <a:prstGeom prst="roundRect">
            <a:avLst>
              <a:gd name="adj" fmla="val 9000"/>
            </a:avLst>
          </a:prstGeom>
          <a:solidFill>
            <a:srgbClr val="FFFFFF"/>
          </a:solidFill>
          <a:ln w="5292">
            <a:solidFill>
              <a:srgbClr val="000000"/>
            </a:solidFill>
          </a:ln>
        </p:spPr>
        <p:txBody>
          <a:bodyPr wrap="square" lIns="98441" tIns="213063" rIns="98441" bIns="213063" rtlCol="0" anchor="ctr"/>
          <a:lstStyle/>
          <a:p>
            <a:pPr algn="ctr">
              <a:lnSpc>
                <a:spcPts val="2531"/>
              </a:lnSpc>
            </a:pPr>
            <a:endParaRPr lang="en-US" sz="2025" dirty="0"/>
          </a:p>
        </p:txBody>
      </p:sp>
      <p:sp>
        <p:nvSpPr>
          <p:cNvPr id="14" name="Text 11"/>
          <p:cNvSpPr/>
          <p:nvPr/>
        </p:nvSpPr>
        <p:spPr>
          <a:xfrm>
            <a:off x="4818941" y="2544144"/>
            <a:ext cx="1383060" cy="500062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1313"/>
              </a:lnSpc>
            </a:pPr>
            <a:r>
              <a:rPr lang="en-US" sz="11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The artist can make a counter-proposal, reject and accept</a:t>
            </a:r>
            <a:endParaRPr lang="en-US" sz="1050" dirty="0"/>
          </a:p>
        </p:txBody>
      </p:sp>
      <p:sp>
        <p:nvSpPr>
          <p:cNvPr id="15" name="Text 12"/>
          <p:cNvSpPr/>
          <p:nvPr/>
        </p:nvSpPr>
        <p:spPr>
          <a:xfrm>
            <a:off x="4810649" y="2069092"/>
            <a:ext cx="1384437" cy="344471"/>
          </a:xfrm>
          <a:prstGeom prst="roundRect">
            <a:avLst>
              <a:gd name="adj" fmla="val 80000"/>
            </a:avLst>
          </a:prstGeom>
          <a:solidFill>
            <a:srgbClr val="000000"/>
          </a:solidFill>
          <a:ln/>
        </p:spPr>
        <p:txBody>
          <a:bodyPr wrap="square" lIns="76913" tIns="40667" rIns="76913" bIns="40667" rtlCol="0" anchor="ctr"/>
          <a:lstStyle/>
          <a:p>
            <a:pPr algn="ctr">
              <a:lnSpc>
                <a:spcPts val="1313"/>
              </a:lnSpc>
            </a:pPr>
            <a:r>
              <a:rPr lang="en-US" sz="1100" b="1" kern="0" spc="-48" dirty="0">
                <a:solidFill>
                  <a:srgbClr val="FFFFFF"/>
                </a:solidFill>
              </a:rPr>
              <a:t>3: Negotiate the proposal</a:t>
            </a:r>
            <a:endParaRPr lang="en-US" sz="900" dirty="0"/>
          </a:p>
        </p:txBody>
      </p:sp>
      <p:sp>
        <p:nvSpPr>
          <p:cNvPr id="16" name="Shape 13"/>
          <p:cNvSpPr/>
          <p:nvPr/>
        </p:nvSpPr>
        <p:spPr>
          <a:xfrm>
            <a:off x="6896300" y="1853786"/>
            <a:ext cx="1771936" cy="1804766"/>
          </a:xfrm>
          <a:prstGeom prst="roundRect">
            <a:avLst>
              <a:gd name="adj" fmla="val 9000"/>
            </a:avLst>
          </a:prstGeom>
          <a:solidFill>
            <a:srgbClr val="C6FF00"/>
          </a:solidFill>
          <a:ln/>
        </p:spPr>
      </p:sp>
      <p:sp>
        <p:nvSpPr>
          <p:cNvPr id="17" name="Text 14"/>
          <p:cNvSpPr/>
          <p:nvPr/>
        </p:nvSpPr>
        <p:spPr>
          <a:xfrm>
            <a:off x="6826928" y="1913744"/>
            <a:ext cx="1771936" cy="1804766"/>
          </a:xfrm>
          <a:prstGeom prst="roundRect">
            <a:avLst>
              <a:gd name="adj" fmla="val 9000"/>
            </a:avLst>
          </a:prstGeom>
          <a:solidFill>
            <a:srgbClr val="FFFFFF"/>
          </a:solidFill>
          <a:ln w="5292">
            <a:solidFill>
              <a:srgbClr val="000000"/>
            </a:solidFill>
          </a:ln>
        </p:spPr>
        <p:txBody>
          <a:bodyPr wrap="square" lIns="98441" tIns="213063" rIns="98441" bIns="213063" rtlCol="0" anchor="ctr"/>
          <a:lstStyle/>
          <a:p>
            <a:pPr algn="ctr">
              <a:lnSpc>
                <a:spcPts val="2531"/>
              </a:lnSpc>
            </a:pPr>
            <a:endParaRPr lang="en-US" sz="2025" dirty="0"/>
          </a:p>
        </p:txBody>
      </p:sp>
      <p:sp>
        <p:nvSpPr>
          <p:cNvPr id="18" name="Text 15"/>
          <p:cNvSpPr/>
          <p:nvPr/>
        </p:nvSpPr>
        <p:spPr>
          <a:xfrm>
            <a:off x="7011823" y="2543248"/>
            <a:ext cx="1308050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1313"/>
              </a:lnSpc>
            </a:pPr>
            <a:r>
              <a:rPr lang="en-US" sz="11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The contractor can review the artist after he/she performs a show</a:t>
            </a:r>
            <a:endParaRPr lang="en-US" sz="1050" dirty="0"/>
          </a:p>
        </p:txBody>
      </p:sp>
      <p:sp>
        <p:nvSpPr>
          <p:cNvPr id="19" name="Text 16"/>
          <p:cNvSpPr/>
          <p:nvPr/>
        </p:nvSpPr>
        <p:spPr>
          <a:xfrm>
            <a:off x="7009758" y="2066754"/>
            <a:ext cx="1384437" cy="344471"/>
          </a:xfrm>
          <a:prstGeom prst="roundRect">
            <a:avLst>
              <a:gd name="adj" fmla="val 80000"/>
            </a:avLst>
          </a:prstGeom>
          <a:solidFill>
            <a:srgbClr val="000000"/>
          </a:solidFill>
          <a:ln/>
        </p:spPr>
        <p:txBody>
          <a:bodyPr wrap="square" lIns="76913" tIns="40667" rIns="76913" bIns="40667" rtlCol="0" anchor="ctr"/>
          <a:lstStyle/>
          <a:p>
            <a:pPr algn="ctr">
              <a:lnSpc>
                <a:spcPts val="1313"/>
              </a:lnSpc>
            </a:pPr>
            <a:r>
              <a:rPr lang="en-US" sz="1100" b="1" kern="0" spc="-48" dirty="0">
                <a:solidFill>
                  <a:srgbClr val="FFFFFF"/>
                </a:solidFill>
              </a:rPr>
              <a:t>4: Make a Review</a:t>
            </a:r>
            <a:endParaRPr lang="en-US" sz="900" dirty="0"/>
          </a:p>
        </p:txBody>
      </p:sp>
      <p:sp>
        <p:nvSpPr>
          <p:cNvPr id="20" name="Text 17"/>
          <p:cNvSpPr/>
          <p:nvPr/>
        </p:nvSpPr>
        <p:spPr>
          <a:xfrm>
            <a:off x="8912482" y="4811704"/>
            <a:ext cx="91231" cy="214312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688"/>
              </a:lnSpc>
            </a:pPr>
            <a:r>
              <a:rPr lang="en-US" sz="14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7</a:t>
            </a:r>
            <a:endParaRPr lang="en-US" sz="13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8538" y="637092"/>
            <a:ext cx="8191277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600"/>
              </a:lnSpc>
            </a:pPr>
            <a:r>
              <a:rPr lang="en-US" sz="4500" b="1" kern="0" spc="-48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TASK ANALYSIS </a:t>
            </a:r>
            <a:endParaRPr lang="en-US" sz="4500" dirty="0"/>
          </a:p>
          <a:p>
            <a:pPr algn="l">
              <a:lnSpc>
                <a:spcPts val="3600"/>
              </a:lnSpc>
            </a:pPr>
            <a:r>
              <a:rPr lang="en-US" sz="3000" b="1" kern="0" spc="-48" dirty="0">
                <a:solidFill>
                  <a:srgbClr val="C6FF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HTA</a:t>
            </a:r>
            <a:endParaRPr lang="en-US" sz="4500" dirty="0"/>
          </a:p>
        </p:txBody>
      </p:sp>
      <p:sp>
        <p:nvSpPr>
          <p:cNvPr id="4" name="Text 1"/>
          <p:cNvSpPr/>
          <p:nvPr/>
        </p:nvSpPr>
        <p:spPr>
          <a:xfrm>
            <a:off x="6872239" y="1163058"/>
            <a:ext cx="1798072" cy="390800"/>
          </a:xfrm>
          <a:prstGeom prst="roundRect">
            <a:avLst>
              <a:gd name="adj" fmla="val 80000"/>
            </a:avLst>
          </a:prstGeom>
          <a:solidFill>
            <a:srgbClr val="C6FF00"/>
          </a:solidFill>
          <a:ln/>
        </p:spPr>
        <p:txBody>
          <a:bodyPr wrap="square" lIns="99893" tIns="46136" rIns="99893" bIns="46136" rtlCol="0" anchor="ctr"/>
          <a:lstStyle/>
          <a:p>
            <a:pPr algn="ctr">
              <a:lnSpc>
                <a:spcPts val="2250"/>
              </a:lnSpc>
            </a:pPr>
            <a:r>
              <a:rPr lang="en-US" sz="1800" b="1" kern="0" spc="-48" dirty="0">
                <a:solidFill>
                  <a:srgbClr val="000000"/>
                </a:solidFill>
              </a:rPr>
              <a:t>Book an artist</a:t>
            </a:r>
            <a:endParaRPr lang="en-US" sz="900" dirty="0"/>
          </a:p>
        </p:txBody>
      </p:sp>
      <p:pic>
        <p:nvPicPr>
          <p:cNvPr id="5" name="Image 0" descr="https://pitch-assets-ccb95893-de3f-4266-973c-20049231b248.s3.eu-west-1.amazonaws.com/e98badf4-b19d-4121-b243-27a80943c74e?pitch-bytes=26814&amp;pitch-content-type=image%2F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68900" y="1953470"/>
            <a:ext cx="7006287" cy="285470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912482" y="4811704"/>
            <a:ext cx="99640" cy="214312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688"/>
              </a:lnSpc>
            </a:pPr>
            <a:r>
              <a:rPr lang="en-US" sz="14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8</a:t>
            </a:r>
            <a:endParaRPr lang="en-US" sz="13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2311" y="475190"/>
            <a:ext cx="8191203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600"/>
              </a:lnSpc>
            </a:pPr>
            <a:r>
              <a:rPr lang="en-US" sz="4100" b="1" kern="0" spc="-48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TASK ANALYSIS </a:t>
            </a:r>
            <a:endParaRPr lang="en-US" sz="4500" dirty="0"/>
          </a:p>
          <a:p>
            <a:pPr algn="l">
              <a:lnSpc>
                <a:spcPts val="3600"/>
              </a:lnSpc>
            </a:pPr>
            <a:r>
              <a:rPr lang="en-US" sz="3000" b="1" kern="0" spc="-48" dirty="0">
                <a:solidFill>
                  <a:srgbClr val="C6FF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HTA</a:t>
            </a:r>
            <a:endParaRPr lang="en-US" sz="4500" dirty="0"/>
          </a:p>
        </p:txBody>
      </p:sp>
      <p:pic>
        <p:nvPicPr>
          <p:cNvPr id="4" name="Image 0" descr="https://pitch-assets-ccb95893-de3f-4266-973c-20049231b248.s3.eu-west-1.amazonaws.com/6c405843-f79f-463b-9559-4727f3adf7c3?pitch-bytes=28813&amp;pitch-content-type=image%2F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21905" y="1530356"/>
            <a:ext cx="5708286" cy="313573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12482" y="4811704"/>
            <a:ext cx="99119" cy="214312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688"/>
              </a:lnSpc>
            </a:pPr>
            <a:r>
              <a:rPr lang="en-US" sz="1400" b="0" kern="0" spc="-12" dirty="0">
                <a:solidFill>
                  <a:srgbClr val="000000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9</a:t>
            </a: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5740933" y="1137150"/>
            <a:ext cx="2920742" cy="390800"/>
          </a:xfrm>
          <a:prstGeom prst="roundRect">
            <a:avLst>
              <a:gd name="adj" fmla="val 80000"/>
            </a:avLst>
          </a:prstGeom>
          <a:solidFill>
            <a:srgbClr val="C6FF00"/>
          </a:solidFill>
          <a:ln/>
        </p:spPr>
        <p:txBody>
          <a:bodyPr wrap="square" lIns="162263" tIns="46136" rIns="162263" bIns="46136" rtlCol="0" anchor="ctr"/>
          <a:lstStyle/>
          <a:p>
            <a:pPr algn="ctr">
              <a:lnSpc>
                <a:spcPts val="2250"/>
              </a:lnSpc>
            </a:pPr>
            <a:r>
              <a:rPr lang="en-US" sz="1800" b="1" kern="0" spc="-48" dirty="0">
                <a:solidFill>
                  <a:srgbClr val="000000"/>
                </a:solidFill>
              </a:rPr>
              <a:t>Negotiate the proposal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776</Words>
  <Application>Microsoft Office PowerPoint</Application>
  <PresentationFormat>On-screen Show (16:9)</PresentationFormat>
  <Paragraphs>164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Space Grotesk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Artist Finder</dc:title>
  <dc:subject>PptxGenJS Presentation</dc:subject>
  <dc:creator>Pitch Software GmbH</dc:creator>
  <cp:lastModifiedBy>Rafael Pinto</cp:lastModifiedBy>
  <cp:revision>2</cp:revision>
  <dcterms:created xsi:type="dcterms:W3CDTF">2023-05-25T11:22:43Z</dcterms:created>
  <dcterms:modified xsi:type="dcterms:W3CDTF">2023-05-25T11:28:57Z</dcterms:modified>
</cp:coreProperties>
</file>