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Baloo Chettan 2" panose="020B0604020202020204" charset="0"/>
      <p:regular r:id="rId11"/>
      <p:bold r:id="rId12"/>
    </p:embeddedFont>
    <p:embeddedFont>
      <p:font typeface="Baloo Chettan 2 Medium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65">
          <p15:clr>
            <a:srgbClr val="9AA0A6"/>
          </p15:clr>
        </p15:guide>
        <p15:guide id="4" orient="horz" pos="1059">
          <p15:clr>
            <a:srgbClr val="9AA0A6"/>
          </p15:clr>
        </p15:guide>
        <p15:guide id="5" orient="horz" pos="2494">
          <p15:clr>
            <a:srgbClr val="9AA0A6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xlfwW+NTBpwluJiwj9qCX3Pjg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2" y="326"/>
      </p:cViewPr>
      <p:guideLst>
        <p:guide orient="horz" pos="1620"/>
        <p:guide pos="2880"/>
        <p:guide pos="265"/>
        <p:guide orient="horz" pos="1059"/>
        <p:guide orient="horz" pos="2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a110bea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73a110bea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3a110be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73a110be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3a110bea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73a110bea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ac1ad4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ac1ad4c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a110bea3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73a110bea3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a110bea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73a110bea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3a110bea3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73a110bea3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EE9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73a110bea3_0_142"/>
          <p:cNvPicPr preferRelativeResize="0"/>
          <p:nvPr/>
        </p:nvPicPr>
        <p:blipFill rotWithShape="1">
          <a:blip r:embed="rId3">
            <a:alphaModFix amt="81000"/>
          </a:blip>
          <a:srcRect/>
          <a:stretch/>
        </p:blipFill>
        <p:spPr>
          <a:xfrm>
            <a:off x="8081925" y="4680791"/>
            <a:ext cx="347466" cy="2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73a110bea3_0_142"/>
          <p:cNvPicPr preferRelativeResize="0"/>
          <p:nvPr/>
        </p:nvPicPr>
        <p:blipFill rotWithShape="1">
          <a:blip r:embed="rId4">
            <a:alphaModFix amt="81000"/>
          </a:blip>
          <a:srcRect/>
          <a:stretch/>
        </p:blipFill>
        <p:spPr>
          <a:xfrm>
            <a:off x="7654559" y="4671355"/>
            <a:ext cx="311560" cy="30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73a110bea3_0_142"/>
          <p:cNvPicPr preferRelativeResize="0"/>
          <p:nvPr/>
        </p:nvPicPr>
        <p:blipFill rotWithShape="1">
          <a:blip r:embed="rId5">
            <a:alphaModFix amt="81000"/>
          </a:blip>
          <a:srcRect/>
          <a:stretch/>
        </p:blipFill>
        <p:spPr>
          <a:xfrm>
            <a:off x="8481432" y="4652850"/>
            <a:ext cx="415369" cy="34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73a110bea3_0_142"/>
          <p:cNvPicPr preferRelativeResize="0"/>
          <p:nvPr/>
        </p:nvPicPr>
        <p:blipFill rotWithShape="1">
          <a:blip r:embed="rId6">
            <a:alphaModFix/>
          </a:blip>
          <a:srcRect b="60278"/>
          <a:stretch/>
        </p:blipFill>
        <p:spPr>
          <a:xfrm>
            <a:off x="493150" y="497038"/>
            <a:ext cx="8311775" cy="39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73a110bea3_0_142"/>
          <p:cNvSpPr txBox="1"/>
          <p:nvPr/>
        </p:nvSpPr>
        <p:spPr>
          <a:xfrm>
            <a:off x="2137950" y="4021757"/>
            <a:ext cx="48681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PT" sz="3000" b="0" i="0" u="none" strike="noStrike" cap="none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Achados na tua banheira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73a110bea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5700" y="320713"/>
            <a:ext cx="868501" cy="868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73a110bea3_0_0"/>
          <p:cNvSpPr txBox="1">
            <a:spLocks noGrp="1"/>
          </p:cNvSpPr>
          <p:nvPr>
            <p:ph type="title"/>
          </p:nvPr>
        </p:nvSpPr>
        <p:spPr>
          <a:xfrm>
            <a:off x="0" y="1414250"/>
            <a:ext cx="4536900" cy="15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pt-PT" b="1" dirty="0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Achados na tua banheira.</a:t>
            </a:r>
            <a:endParaRPr b="1" dirty="0"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65" name="Google Shape;65;g73a110bea3_0_0"/>
          <p:cNvSpPr txBox="1"/>
          <p:nvPr/>
        </p:nvSpPr>
        <p:spPr>
          <a:xfrm>
            <a:off x="0" y="1244400"/>
            <a:ext cx="45720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PT" sz="2400" b="0" i="0" u="none" strike="noStrike" cap="none">
                <a:solidFill>
                  <a:srgbClr val="D25D4C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atividade </a:t>
            </a:r>
            <a:r>
              <a:rPr lang="pt-PT" sz="2400" b="1" i="0" u="none" strike="noStrike" cap="none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História Marítima</a:t>
            </a:r>
            <a:r>
              <a:rPr lang="pt-PT" sz="2400" b="0" i="0" u="none" strike="noStrike" cap="none">
                <a:solidFill>
                  <a:srgbClr val="D25D4C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:</a:t>
            </a:r>
            <a:endParaRPr sz="2400" b="0" i="0" u="none" strike="noStrike" cap="none">
              <a:solidFill>
                <a:srgbClr val="D25D4C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</p:txBody>
      </p:sp>
      <p:sp>
        <p:nvSpPr>
          <p:cNvPr id="66" name="Google Shape;66;g73a110bea3_0_0"/>
          <p:cNvSpPr txBox="1"/>
          <p:nvPr/>
        </p:nvSpPr>
        <p:spPr>
          <a:xfrm>
            <a:off x="8064150" y="-54762"/>
            <a:ext cx="1417500" cy="1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8CC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73a110bea3_0_0"/>
          <p:cNvSpPr txBox="1"/>
          <p:nvPr/>
        </p:nvSpPr>
        <p:spPr>
          <a:xfrm>
            <a:off x="0" y="2933725"/>
            <a:ext cx="45369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Hoje vais vestir o teu </a:t>
            </a:r>
            <a:b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fato de arqueólogo e descobrir </a:t>
            </a:r>
            <a:b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os segredos arqueológicos do fundo </a:t>
            </a:r>
            <a:b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0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da tua banheira!</a:t>
            </a:r>
            <a:endParaRPr sz="21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68" name="Google Shape;68;g73a110bea3_0_0"/>
          <p:cNvPicPr preferRelativeResize="0"/>
          <p:nvPr/>
        </p:nvPicPr>
        <p:blipFill rotWithShape="1">
          <a:blip r:embed="rId4">
            <a:alphaModFix/>
          </a:blip>
          <a:srcRect t="119" b="119"/>
          <a:stretch/>
        </p:blipFill>
        <p:spPr>
          <a:xfrm>
            <a:off x="4572000" y="0"/>
            <a:ext cx="4572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73a110bea3_0_0"/>
          <p:cNvSpPr/>
          <p:nvPr/>
        </p:nvSpPr>
        <p:spPr>
          <a:xfrm>
            <a:off x="151" y="4797861"/>
            <a:ext cx="4571700" cy="3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g73a110bea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94900"/>
            <a:ext cx="4571746" cy="6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a110bea3_0_196"/>
          <p:cNvSpPr txBox="1"/>
          <p:nvPr/>
        </p:nvSpPr>
        <p:spPr>
          <a:xfrm>
            <a:off x="320575" y="534800"/>
            <a:ext cx="48159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0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Sabias que?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76" name="Google Shape;76;g73a110bea3_0_196"/>
          <p:cNvPicPr preferRelativeResize="0"/>
          <p:nvPr/>
        </p:nvPicPr>
        <p:blipFill rotWithShape="1">
          <a:blip r:embed="rId3">
            <a:alphaModFix/>
          </a:blip>
          <a:srcRect l="16146" t="47339" r="16153" b="37577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73a110bea3_0_196"/>
          <p:cNvSpPr txBox="1"/>
          <p:nvPr/>
        </p:nvSpPr>
        <p:spPr>
          <a:xfrm>
            <a:off x="1126650" y="77500"/>
            <a:ext cx="2933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Achados na tua banheira.</a:t>
            </a:r>
            <a:endParaRPr sz="1000" b="1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78" name="Google Shape;78;g73a110bea3_0_196"/>
          <p:cNvSpPr txBox="1"/>
          <p:nvPr/>
        </p:nvSpPr>
        <p:spPr>
          <a:xfrm>
            <a:off x="185200" y="1232250"/>
            <a:ext cx="6668700" cy="3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BFC7"/>
              </a:buClr>
              <a:buSzPts val="1400"/>
              <a:buFont typeface="Baloo Chettan 2"/>
              <a:buChar char="●"/>
            </a:pPr>
            <a:r>
              <a:rPr lang="pt-PT" sz="180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Arqueologia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é uma ciência social, que estuda os indivíduos e as sociedades humanas através de seus restos materiais  que podem ser 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antropológicos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(restos humanos), 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objetos imóveis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(edifícios) ou 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móveis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(objetos do quotidiano)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.</a:t>
            </a:r>
            <a:endParaRPr sz="18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BFC7"/>
              </a:buClr>
              <a:buSzPts val="1400"/>
              <a:buFont typeface="Baloo Chettan 2"/>
              <a:buChar char="●"/>
            </a:pP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 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Arqueologia Marítima e Subaquática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estuda a </a:t>
            </a: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relação </a:t>
            </a:r>
            <a:b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1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das pessoas com o mar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através dos vestígios submersos </a:t>
            </a:r>
            <a:b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ou relacionados com 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este elemento</a:t>
            </a:r>
            <a:r>
              <a:rPr lang="pt-PT" sz="1800" b="0" i="0" u="none" strike="noStrike" cap="none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.</a:t>
            </a:r>
            <a:endParaRPr sz="18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79" name="Google Shape;79;g73a110bea3_0_196"/>
          <p:cNvPicPr preferRelativeResize="0"/>
          <p:nvPr/>
        </p:nvPicPr>
        <p:blipFill rotWithShape="1">
          <a:blip r:embed="rId4">
            <a:alphaModFix/>
          </a:blip>
          <a:srcRect l="9144" t="7468" r="57287" b="23826"/>
          <a:stretch/>
        </p:blipFill>
        <p:spPr>
          <a:xfrm>
            <a:off x="6817325" y="458600"/>
            <a:ext cx="2294699" cy="23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3ac1ad4c8_0_1"/>
          <p:cNvSpPr txBox="1"/>
          <p:nvPr/>
        </p:nvSpPr>
        <p:spPr>
          <a:xfrm>
            <a:off x="320575" y="534800"/>
            <a:ext cx="48159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3000" b="1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Sabias que?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85" name="Google Shape;85;g73ac1ad4c8_0_1"/>
          <p:cNvPicPr preferRelativeResize="0"/>
          <p:nvPr/>
        </p:nvPicPr>
        <p:blipFill rotWithShape="1">
          <a:blip r:embed="rId3">
            <a:alphaModFix/>
          </a:blip>
          <a:srcRect l="16146" t="47339" r="16153" b="37577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73ac1ad4c8_0_1"/>
          <p:cNvSpPr txBox="1"/>
          <p:nvPr/>
        </p:nvSpPr>
        <p:spPr>
          <a:xfrm>
            <a:off x="1126650" y="77500"/>
            <a:ext cx="2933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Achados na tua banheira.</a:t>
            </a:r>
            <a:endParaRPr sz="1000" b="1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87" name="Google Shape;87;g73ac1ad4c8_0_1"/>
          <p:cNvSpPr txBox="1"/>
          <p:nvPr/>
        </p:nvSpPr>
        <p:spPr>
          <a:xfrm>
            <a:off x="185200" y="1232250"/>
            <a:ext cx="6846000" cy="3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BFC7"/>
              </a:buClr>
              <a:buSzPts val="1400"/>
              <a:buFont typeface="Baloo Chettan 2"/>
              <a:buChar char="●"/>
            </a:pP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atualmente estão confirmados, em todo o arquipélago dos Açores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29 sítios subaquáticos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com mais de 100 anos?</a:t>
            </a:r>
          </a:p>
          <a:p>
            <a:pPr marL="457200" lvl="2" indent="-317500">
              <a:lnSpc>
                <a:spcPct val="115000"/>
              </a:lnSpc>
              <a:spcBef>
                <a:spcPts val="1000"/>
              </a:spcBef>
              <a:buClr>
                <a:srgbClr val="59BFC7"/>
              </a:buClr>
              <a:buSzPts val="1400"/>
              <a:buFont typeface="Baloo Chettan 2"/>
              <a:buChar char="●"/>
            </a:pP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além destes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naufrágios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e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ancoradouros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, existem numerosos achados isolados e ocorrências que ainda não foram avaliadas cientificamente.</a:t>
            </a:r>
            <a:endParaRPr sz="1800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BFC7"/>
              </a:buClr>
              <a:buSzPts val="1400"/>
              <a:buFont typeface="Baloo Chettan 2"/>
              <a:buChar char="●"/>
            </a:pP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prospeção arqueológica 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é um método científico que consiste na </a:t>
            </a:r>
            <a:r>
              <a:rPr lang="pt-PT" sz="1800" b="1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observação visual </a:t>
            </a:r>
            <a:r>
              <a:rPr lang="pt-PT" sz="1800" dirty="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 no registo de todas as ocorrências arqueológicas existentes numa determinada área.</a:t>
            </a:r>
            <a:endParaRPr sz="18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88" name="Google Shape;88;g73ac1ad4c8_0_1"/>
          <p:cNvPicPr preferRelativeResize="0"/>
          <p:nvPr/>
        </p:nvPicPr>
        <p:blipFill rotWithShape="1">
          <a:blip r:embed="rId4">
            <a:alphaModFix/>
          </a:blip>
          <a:srcRect l="9144" t="7468" r="57287" b="23826"/>
          <a:stretch/>
        </p:blipFill>
        <p:spPr>
          <a:xfrm>
            <a:off x="6817325" y="458600"/>
            <a:ext cx="2294699" cy="23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73a110bea3_0_249"/>
          <p:cNvPicPr preferRelativeResize="0"/>
          <p:nvPr/>
        </p:nvPicPr>
        <p:blipFill rotWithShape="1">
          <a:blip r:embed="rId3">
            <a:alphaModFix/>
          </a:blip>
          <a:srcRect l="16146" t="47339" r="16152" b="37577"/>
          <a:stretch/>
        </p:blipFill>
        <p:spPr>
          <a:xfrm>
            <a:off x="0" y="4103375"/>
            <a:ext cx="9143999" cy="10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73a110bea3_0_249"/>
          <p:cNvSpPr txBox="1">
            <a:spLocks noGrp="1"/>
          </p:cNvSpPr>
          <p:nvPr>
            <p:ph type="title"/>
          </p:nvPr>
        </p:nvSpPr>
        <p:spPr>
          <a:xfrm>
            <a:off x="343250" y="555350"/>
            <a:ext cx="7645200" cy="1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PT" sz="240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Como não podemos mergulhar a sério no mar para fazer prospeção arqueológica, vais vestir o teu fato de arqueólogo subaquático e construir uma lupa para ampliar o que existe debaixo de água!</a:t>
            </a:r>
            <a:br>
              <a:rPr lang="pt-PT" sz="2400">
                <a:solidFill>
                  <a:srgbClr val="59BFC7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endParaRPr>
              <a:solidFill>
                <a:srgbClr val="59BF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59BF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73a110bea3_0_249"/>
          <p:cNvPicPr preferRelativeResize="0"/>
          <p:nvPr/>
        </p:nvPicPr>
        <p:blipFill rotWithShape="1">
          <a:blip r:embed="rId4">
            <a:alphaModFix/>
          </a:blip>
          <a:srcRect l="52041" t="7627" r="4791" b="7627"/>
          <a:stretch/>
        </p:blipFill>
        <p:spPr>
          <a:xfrm>
            <a:off x="5546575" y="13048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73a110bea3_0_249"/>
          <p:cNvSpPr txBox="1"/>
          <p:nvPr/>
        </p:nvSpPr>
        <p:spPr>
          <a:xfrm>
            <a:off x="343250" y="2310275"/>
            <a:ext cx="5425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Vamos então começar?</a:t>
            </a:r>
            <a:endParaRPr sz="3600" b="1" i="0" u="none" strike="noStrike" cap="none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97" name="Google Shape;97;g73a110bea3_0_249"/>
          <p:cNvSpPr txBox="1"/>
          <p:nvPr/>
        </p:nvSpPr>
        <p:spPr>
          <a:xfrm>
            <a:off x="1126650" y="77500"/>
            <a:ext cx="2933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Achados na tua banheira</a:t>
            </a:r>
            <a:r>
              <a:rPr lang="pt-PT" sz="1000" b="1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.</a:t>
            </a:r>
            <a:endParaRPr sz="1000" b="1" i="0" u="none" strike="noStrike" cap="none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3a110bea3_0_3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03" name="Google Shape;103;g73a110bea3_0_304"/>
          <p:cNvPicPr preferRelativeResize="0"/>
          <p:nvPr/>
        </p:nvPicPr>
        <p:blipFill rotWithShape="1">
          <a:blip r:embed="rId3">
            <a:alphaModFix/>
          </a:blip>
          <a:srcRect l="52039" t="7627" r="4795" b="7626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73a110bea3_0_304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73a110bea3_0_304"/>
          <p:cNvPicPr preferRelativeResize="0"/>
          <p:nvPr/>
        </p:nvPicPr>
        <p:blipFill rotWithShape="1">
          <a:blip r:embed="rId4">
            <a:alphaModFix/>
          </a:blip>
          <a:srcRect l="19873" t="50737" r="16223" b="38874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73a110bea3_0_3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43300" y="-202825"/>
            <a:ext cx="5191414" cy="25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73a110bea3_0_304"/>
          <p:cNvPicPr preferRelativeResize="0"/>
          <p:nvPr/>
        </p:nvPicPr>
        <p:blipFill rotWithShape="1">
          <a:blip r:embed="rId6">
            <a:alphaModFix/>
          </a:blip>
          <a:srcRect t="24294"/>
          <a:stretch/>
        </p:blipFill>
        <p:spPr>
          <a:xfrm>
            <a:off x="-198100" y="950450"/>
            <a:ext cx="9446875" cy="43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73a110bea3_0_304"/>
          <p:cNvSpPr txBox="1"/>
          <p:nvPr/>
        </p:nvSpPr>
        <p:spPr>
          <a:xfrm>
            <a:off x="4806700" y="2244763"/>
            <a:ext cx="39774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Vais precisar de:</a:t>
            </a:r>
            <a:endParaRPr sz="3600" b="1" i="0" u="none" strike="noStrike" cap="none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09" name="Google Shape;109;g73a110bea3_0_304"/>
          <p:cNvPicPr preferRelativeResize="0"/>
          <p:nvPr/>
        </p:nvPicPr>
        <p:blipFill rotWithShape="1">
          <a:blip r:embed="rId7">
            <a:alphaModFix/>
          </a:blip>
          <a:srcRect r="36571"/>
          <a:stretch/>
        </p:blipFill>
        <p:spPr>
          <a:xfrm>
            <a:off x="-912900" y="368800"/>
            <a:ext cx="5610225" cy="466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73a110bea3_0_304"/>
          <p:cNvSpPr txBox="1"/>
          <p:nvPr/>
        </p:nvSpPr>
        <p:spPr>
          <a:xfrm rot="180474">
            <a:off x="1123804" y="1564191"/>
            <a:ext cx="3138724" cy="26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fato de arqueólogo</a:t>
            </a:r>
            <a:r>
              <a:rPr lang="pt-PT" sz="1800" b="1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</a:t>
            </a:r>
            <a:br>
              <a:rPr lang="pt-PT" sz="1800" b="1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</a:br>
            <a:r>
              <a:rPr lang="pt-PT" i="1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(vê a atividade </a:t>
            </a:r>
            <a:r>
              <a:rPr lang="pt-PT" i="1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‘</a:t>
            </a:r>
            <a:r>
              <a:rPr lang="pt-PT" i="1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No Fato de um Arqueólogo</a:t>
            </a:r>
            <a:r>
              <a:rPr lang="pt-PT" i="1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’</a:t>
            </a:r>
            <a:r>
              <a:rPr lang="pt-PT" i="1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);</a:t>
            </a:r>
            <a:endParaRPr i="0" u="none" strike="noStrike" cap="none" dirty="0">
              <a:solidFill>
                <a:srgbClr val="CEE9EB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lata sem tampa nem fundo</a:t>
            </a:r>
            <a:r>
              <a:rPr lang="pt-PT" sz="1800" b="1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 </a:t>
            </a:r>
            <a:r>
              <a:rPr lang="pt-PT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(</a:t>
            </a:r>
            <a:r>
              <a:rPr lang="pt-PT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por exemplo de chocolate para o leite ou de feijão);</a:t>
            </a:r>
            <a:endParaRPr dirty="0"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saco plástico de congelação;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i="0" u="none" strike="noStrike" cap="none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- 1 elástico ou fita adesiva.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1" i="0" u="none" strike="noStrike" cap="none" dirty="0">
              <a:solidFill>
                <a:srgbClr val="CEE9E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73a110bea3_0_304"/>
          <p:cNvSpPr txBox="1"/>
          <p:nvPr/>
        </p:nvSpPr>
        <p:spPr>
          <a:xfrm>
            <a:off x="1126650" y="77500"/>
            <a:ext cx="2933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Achados na tua banheira</a:t>
            </a:r>
            <a:r>
              <a:rPr lang="pt-PT" sz="1000" b="1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.</a:t>
            </a:r>
            <a:endParaRPr sz="1000" b="1" i="0" u="none" strike="noStrike" cap="none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3a110bea3_0_3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5800" cy="25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pt-PT" sz="1800">
                <a:solidFill>
                  <a:srgbClr val="59BFC7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Nos Açores, a Primavera é a altura do ano em que existe maior quantidade de Plâncton - por isso a água nesta altura fica mais turva e com um tom mais esverdeado. Mas esta maior concentração de plâncton leva a que alguns dos grandes animais marinhos, que fazem as suas migrações de verão rumo a águas mais frias, façam uma paragem por cá para se alimentarem.</a:t>
            </a:r>
            <a:endParaRPr sz="1800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sz="1800" b="1">
              <a:solidFill>
                <a:srgbClr val="59BFC7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17" name="Google Shape;117;g73a110bea3_0_366"/>
          <p:cNvPicPr preferRelativeResize="0"/>
          <p:nvPr/>
        </p:nvPicPr>
        <p:blipFill rotWithShape="1">
          <a:blip r:embed="rId3">
            <a:alphaModFix/>
          </a:blip>
          <a:srcRect l="52039" t="7627" r="4795" b="7626"/>
          <a:stretch/>
        </p:blipFill>
        <p:spPr>
          <a:xfrm>
            <a:off x="5851375" y="1342975"/>
            <a:ext cx="3389451" cy="33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73a110bea3_0_366"/>
          <p:cNvSpPr/>
          <p:nvPr/>
        </p:nvSpPr>
        <p:spPr>
          <a:xfrm>
            <a:off x="-6025" y="962975"/>
            <a:ext cx="9144000" cy="4180500"/>
          </a:xfrm>
          <a:prstGeom prst="rect">
            <a:avLst/>
          </a:prstGeom>
          <a:solidFill>
            <a:srgbClr val="59BF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73a110bea3_0_366"/>
          <p:cNvPicPr preferRelativeResize="0"/>
          <p:nvPr/>
        </p:nvPicPr>
        <p:blipFill rotWithShape="1">
          <a:blip r:embed="rId4">
            <a:alphaModFix/>
          </a:blip>
          <a:srcRect l="19873" t="50737" r="16223" b="38874"/>
          <a:stretch/>
        </p:blipFill>
        <p:spPr>
          <a:xfrm>
            <a:off x="-6025" y="420050"/>
            <a:ext cx="9143999" cy="7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73a110bea3_0_366"/>
          <p:cNvPicPr preferRelativeResize="0"/>
          <p:nvPr/>
        </p:nvPicPr>
        <p:blipFill rotWithShape="1">
          <a:blip r:embed="rId5">
            <a:alphaModFix/>
          </a:blip>
          <a:srcRect t="24294"/>
          <a:stretch/>
        </p:blipFill>
        <p:spPr>
          <a:xfrm>
            <a:off x="-153225" y="735650"/>
            <a:ext cx="9446875" cy="456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73a110bea3_0_366"/>
          <p:cNvSpPr txBox="1"/>
          <p:nvPr/>
        </p:nvSpPr>
        <p:spPr>
          <a:xfrm>
            <a:off x="838597" y="3361321"/>
            <a:ext cx="2310600" cy="13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Prende o saco à lata com o elástico ou com a fita adesiva.</a:t>
            </a:r>
            <a:endParaRPr sz="1800" b="0" i="0" u="none" strike="noStrike" cap="none">
              <a:solidFill>
                <a:srgbClr val="CEE9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73a110bea3_0_366"/>
          <p:cNvSpPr txBox="1"/>
          <p:nvPr/>
        </p:nvSpPr>
        <p:spPr>
          <a:xfrm>
            <a:off x="787651" y="1119425"/>
            <a:ext cx="26100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Pede ajuda ao teu parceiro de mergulho para retirar o fundo da lata.</a:t>
            </a:r>
            <a:endParaRPr/>
          </a:p>
        </p:txBody>
      </p:sp>
      <p:sp>
        <p:nvSpPr>
          <p:cNvPr id="123" name="Google Shape;123;g73a110bea3_0_366"/>
          <p:cNvSpPr txBox="1"/>
          <p:nvPr/>
        </p:nvSpPr>
        <p:spPr>
          <a:xfrm>
            <a:off x="794775" y="2342336"/>
            <a:ext cx="22113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Agora, abre o saco ao meio e coloca-o sobre a lata.</a:t>
            </a:r>
            <a:endParaRPr sz="1800" b="0" i="0" u="none" strike="noStrike" cap="none" dirty="0">
              <a:solidFill>
                <a:srgbClr val="CEE9EB"/>
              </a:solidFill>
              <a:latin typeface="Baloo Chettan 2 Medium"/>
              <a:ea typeface="Baloo Chettan 2 Medium"/>
              <a:cs typeface="Baloo Chettan 2 Medium"/>
              <a:sym typeface="Baloo Chettan 2 Medium"/>
            </a:endParaRPr>
          </a:p>
        </p:txBody>
      </p:sp>
      <p:sp>
        <p:nvSpPr>
          <p:cNvPr id="124" name="Google Shape;124;g73a110bea3_0_366"/>
          <p:cNvSpPr txBox="1"/>
          <p:nvPr/>
        </p:nvSpPr>
        <p:spPr>
          <a:xfrm>
            <a:off x="3715750" y="1140900"/>
            <a:ext cx="2774100" cy="1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Enche a tua banheira </a:t>
            </a:r>
            <a:b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com água e espalha pelo fundo alguns brinquedos e sementes pequenas – feijão ou grão secos, </a:t>
            </a:r>
            <a:b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</a:br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por exemplo.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73a110bea3_0_366"/>
          <p:cNvSpPr txBox="1"/>
          <p:nvPr/>
        </p:nvSpPr>
        <p:spPr>
          <a:xfrm>
            <a:off x="328782" y="1067050"/>
            <a:ext cx="739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1)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26" name="Google Shape;126;g73a110bea3_0_366"/>
          <p:cNvSpPr txBox="1"/>
          <p:nvPr/>
        </p:nvSpPr>
        <p:spPr>
          <a:xfrm>
            <a:off x="321644" y="2274625"/>
            <a:ext cx="73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2)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27" name="Google Shape;127;g73a110bea3_0_366"/>
          <p:cNvSpPr txBox="1"/>
          <p:nvPr/>
        </p:nvSpPr>
        <p:spPr>
          <a:xfrm>
            <a:off x="328764" y="3295076"/>
            <a:ext cx="6882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3)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28" name="Google Shape;128;g73a110bea3_0_366"/>
          <p:cNvSpPr txBox="1"/>
          <p:nvPr/>
        </p:nvSpPr>
        <p:spPr>
          <a:xfrm>
            <a:off x="3205923" y="1091825"/>
            <a:ext cx="6882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4)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29" name="Google Shape;129;g73a110bea3_0_366"/>
          <p:cNvSpPr txBox="1"/>
          <p:nvPr/>
        </p:nvSpPr>
        <p:spPr>
          <a:xfrm>
            <a:off x="1126650" y="77500"/>
            <a:ext cx="29334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PT" sz="1000" b="0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atividade:</a:t>
            </a:r>
            <a:r>
              <a:rPr lang="pt-PT" sz="1000" b="0" i="0" u="none" strike="noStrike" cap="none" dirty="0">
                <a:solidFill>
                  <a:srgbClr val="D25D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000" b="1" i="0" u="none" strike="noStrike" cap="none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Achados na tua banheira</a:t>
            </a:r>
            <a:r>
              <a:rPr lang="pt-PT" sz="1000" b="1" dirty="0">
                <a:solidFill>
                  <a:srgbClr val="D25D4C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.</a:t>
            </a:r>
            <a:endParaRPr sz="1000" b="1" i="0" u="none" strike="noStrike" cap="none" dirty="0">
              <a:solidFill>
                <a:srgbClr val="D25D4C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30" name="Google Shape;130;g73a110bea3_0_366"/>
          <p:cNvSpPr/>
          <p:nvPr/>
        </p:nvSpPr>
        <p:spPr>
          <a:xfrm>
            <a:off x="3695701" y="3191188"/>
            <a:ext cx="3492177" cy="246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PT" sz="1800" b="0" i="0" u="none" strike="noStrike" cap="none" dirty="0">
                <a:solidFill>
                  <a:srgbClr val="CEE9EB"/>
                </a:solidFill>
                <a:latin typeface="Baloo Chettan 2 Medium"/>
                <a:ea typeface="Baloo Chettan 2 Medium"/>
                <a:cs typeface="Baloo Chettan 2 Medium"/>
                <a:sym typeface="Baloo Chettan 2 Medium"/>
              </a:rPr>
              <a:t>Agora experimenta a tua L</a:t>
            </a:r>
            <a:r>
              <a:rPr lang="pt-PT" sz="1800" dirty="0">
                <a:solidFill>
                  <a:srgbClr val="CEE9EB"/>
                </a:solidFill>
                <a:latin typeface="Baloo Chettan 2 Medium"/>
                <a:cs typeface="Baloo Chettan 2 Medium"/>
                <a:sym typeface="Baloo Chettan 2 Medium"/>
              </a:rPr>
              <a:t>upa! </a:t>
            </a:r>
            <a:r>
              <a:rPr lang="pt-PT" sz="1800" dirty="0">
                <a:solidFill>
                  <a:srgbClr val="CEE9EB"/>
                </a:solidFill>
                <a:latin typeface="Baloo Chettan 2 Medium"/>
                <a:cs typeface="Baloo Chettan 2 Medium"/>
                <a:sym typeface="Baloo Chettan 2"/>
              </a:rPr>
              <a:t>Pressiona ligeiramente </a:t>
            </a:r>
            <a:br>
              <a:rPr lang="pt-PT" sz="1800" dirty="0">
                <a:solidFill>
                  <a:srgbClr val="CEE9EB"/>
                </a:solidFill>
                <a:latin typeface="Baloo Chettan 2 Medium"/>
                <a:cs typeface="Baloo Chettan 2 Medium"/>
                <a:sym typeface="Baloo Chettan 2"/>
              </a:rPr>
            </a:br>
            <a:r>
              <a:rPr lang="pt-PT" sz="1800" dirty="0">
                <a:solidFill>
                  <a:srgbClr val="CEE9EB"/>
                </a:solidFill>
                <a:latin typeface="Baloo Chettan 2 Medium"/>
                <a:cs typeface="Baloo Chettan 2 Medium"/>
                <a:sym typeface="Baloo Chettan 2"/>
              </a:rPr>
              <a:t>sobre a água até o saco ganhar uma forma côncava e vê o que acontece</a:t>
            </a:r>
            <a:r>
              <a:rPr lang="pt-PT" sz="1400" b="1" dirty="0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! </a:t>
            </a:r>
            <a:endParaRPr lang="pt-PT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latin typeface="Baloo Chettan 2"/>
              <a:ea typeface="Baloo Chettan 2"/>
              <a:cs typeface="Baloo Chettan 2"/>
              <a:sym typeface="Baloo Chettan 2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PT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73a110bea3_0_366"/>
          <p:cNvSpPr txBox="1"/>
          <p:nvPr/>
        </p:nvSpPr>
        <p:spPr>
          <a:xfrm>
            <a:off x="3169045" y="2908914"/>
            <a:ext cx="6882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PT" sz="3600" b="1" i="0" u="none" strike="noStrike" cap="none">
                <a:solidFill>
                  <a:srgbClr val="CEE9E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5)</a:t>
            </a:r>
            <a:endParaRPr sz="1400" b="1" i="0" u="none" strike="noStrike" cap="none">
              <a:solidFill>
                <a:srgbClr val="000000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pic>
        <p:nvPicPr>
          <p:cNvPr id="133" name="Google Shape;133;g73a110bea3_0_366"/>
          <p:cNvPicPr preferRelativeResize="0"/>
          <p:nvPr/>
        </p:nvPicPr>
        <p:blipFill rotWithShape="1">
          <a:blip r:embed="rId6">
            <a:alphaModFix/>
          </a:blip>
          <a:srcRect l="40319" t="26943" b="2079"/>
          <a:stretch/>
        </p:blipFill>
        <p:spPr>
          <a:xfrm>
            <a:off x="6822836" y="311675"/>
            <a:ext cx="2719050" cy="45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60278"/>
          <a:stretch/>
        </p:blipFill>
        <p:spPr>
          <a:xfrm>
            <a:off x="2179628" y="2066125"/>
            <a:ext cx="4784749" cy="22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725625" y="363325"/>
            <a:ext cx="7594200" cy="1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PT" sz="30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Esperamos que se tenham divertido e aprendido coisas novas! Novas atividades em breve! Estejam atentos!</a:t>
            </a:r>
            <a:endParaRPr sz="3000" b="0" i="0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830750" y="3769750"/>
            <a:ext cx="5482500" cy="671700"/>
          </a:xfrm>
          <a:prstGeom prst="rect">
            <a:avLst/>
          </a:prstGeom>
          <a:solidFill>
            <a:srgbClr val="CEE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2528800" y="3893975"/>
            <a:ext cx="39879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PT" sz="1400" b="0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Não se esqueçam de ir partilhando connosco o que vão fazendo, usando o hashtag </a:t>
            </a:r>
            <a:r>
              <a:rPr lang="pt-PT" sz="2400" b="1" i="0" u="none" strike="noStrike" cap="none">
                <a:solidFill>
                  <a:srgbClr val="438CCB"/>
                </a:solidFill>
                <a:latin typeface="Baloo Chettan 2"/>
                <a:ea typeface="Baloo Chettan 2"/>
                <a:cs typeface="Baloo Chettan 2"/>
                <a:sym typeface="Baloo Chettan 2"/>
              </a:rPr>
              <a:t>#EuMergulhoEmCasa </a:t>
            </a:r>
            <a:endParaRPr sz="2400" b="1" i="0" u="none" strike="noStrike" cap="none">
              <a:solidFill>
                <a:srgbClr val="438CCB"/>
              </a:solidFill>
              <a:latin typeface="Baloo Chettan 2"/>
              <a:ea typeface="Baloo Chettan 2"/>
              <a:cs typeface="Baloo Chettan 2"/>
              <a:sym typeface="Baloo Chettan 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581</Words>
  <Application>Microsoft Office PowerPoint</Application>
  <PresentationFormat>Apresentação no Ecrã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Baloo Chettan 2 Medium</vt:lpstr>
      <vt:lpstr>Baloo Chettan 2</vt:lpstr>
      <vt:lpstr>Simple Light</vt:lpstr>
      <vt:lpstr>Apresentação do PowerPoint</vt:lpstr>
      <vt:lpstr>Achados na tua banheira.</vt:lpstr>
      <vt:lpstr>Apresentação do PowerPoint</vt:lpstr>
      <vt:lpstr>Apresentação do PowerPoint</vt:lpstr>
      <vt:lpstr>Como não podemos mergulhar a sério no mar para fazer prospeção arqueológica, vais vestir o teu fato de arqueólogo subaquático e construir uma lupa para ampliar o que existe debaixo de água! 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Alba Iglesias</cp:lastModifiedBy>
  <cp:revision>2</cp:revision>
  <dcterms:modified xsi:type="dcterms:W3CDTF">2020-12-04T11:39:50Z</dcterms:modified>
</cp:coreProperties>
</file>