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3" r:id="rId3"/>
    <p:sldId id="265" r:id="rId4"/>
    <p:sldId id="261" r:id="rId5"/>
    <p:sldId id="262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96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C912B3-27D3-4FCF-956F-18DB826C9734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520DB54-C0F4-4235-96F2-13F3E6F4FCE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D4C5-C59B-458E-BAC9-2A5DC0352B8C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C6952-9D95-4CD2-90D9-D2FB14757FA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601E7-95BB-4E6C-894E-E93289329EC3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8AD4-A683-4644-9C2D-6AF10AE16FA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1A077-4423-462E-B626-30A99725AC64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9A0E-E0E3-45EC-B525-E7790F8ED2C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30259-6499-44EC-BA6B-39873B138855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8179B-A1A0-4289-9CA6-F17884A361A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DA4E-6AFA-46BB-A3E3-423316A52611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D041C-8071-4CBE-AD9E-523D8E8674C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4A75F-5763-4BE5-821B-9D82C7C05EBB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E347-D13E-45E2-9BF6-A24420B457E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FBED-2381-4D3E-9078-CBECAE9E5AE9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A3843-6ACF-4763-864A-CC85A063A1B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94B14-6F9E-4C2A-9AD5-05D020872254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63624-B186-4E34-9555-7643479F815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B3EF6-4BF5-4556-9C8A-FE7CF6C20DD4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D035-DB98-422F-BDFE-DFFCF0B6B63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E670F-80EE-4A59-AA66-78909D930ECB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36686-6561-4202-A350-166DF7C0B19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AD1F5-1AC8-4036-8314-B6481AE7C92E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9B63-86F5-4344-A193-43CFCA95DC1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Clique para editar os estilos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27EC0D-3CD8-4CD5-9010-47EAF5C1FBA6}" type="datetimeFigureOut">
              <a:rPr lang="pt-PT"/>
              <a:pPr>
                <a:defRPr/>
              </a:pPr>
              <a:t>31/07/2017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E6D1BE-743A-49B4-A01D-5D49B3EF522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2.bp.blogspot.com/-NSVOP0qkUTE/T0ExyKeaWKI/AAAAAAAAPdA/ljZJnaMxg8w/s1600/alberto_caeiro_copy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.bp.blogspot.com/-uXBE_JWGWfk/TfYHi_B_9nI/AAAAAAAABZs/QHT_4m63Qko/s1600/Alberto_Caeiro2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 descr="http://2.bp.blogspot.com/-NSVOP0qkUTE/T0ExyKeaWKI/AAAAAAAAPdA/ljZJnaMxg8w/s400/alberto_caeiro_cop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844675"/>
            <a:ext cx="648017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 altLang="pt-PT"/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 altLang="pt-PT"/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PT" altLang="pt-PT"/>
          </a:p>
        </p:txBody>
      </p:sp>
      <p:sp>
        <p:nvSpPr>
          <p:cNvPr id="2054" name="CaixaDeTexto 9"/>
          <p:cNvSpPr txBox="1">
            <a:spLocks noChangeArrowheads="1"/>
          </p:cNvSpPr>
          <p:nvPr/>
        </p:nvSpPr>
        <p:spPr bwMode="auto">
          <a:xfrm>
            <a:off x="395288" y="404813"/>
            <a:ext cx="4895850" cy="3538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endParaRPr lang="pt-PT" altLang="pt-PT" sz="2800" b="1" dirty="0">
              <a:solidFill>
                <a:srgbClr val="0000C0"/>
              </a:solidFill>
              <a:latin typeface="Baskerville Old Face" pitchFamily="18" charset="0"/>
            </a:endParaRPr>
          </a:p>
          <a:p>
            <a:pPr algn="ctr">
              <a:defRPr/>
            </a:pPr>
            <a:r>
              <a:rPr lang="pt-PT" altLang="pt-PT" sz="2800" b="1" dirty="0">
                <a:solidFill>
                  <a:srgbClr val="0000C0"/>
                </a:solidFill>
                <a:latin typeface="Baskerville Old Face" pitchFamily="18" charset="0"/>
              </a:rPr>
              <a:t>PORTUGUÊS 12.º ANO</a:t>
            </a:r>
          </a:p>
          <a:p>
            <a:pPr algn="ctr">
              <a:defRPr/>
            </a:pPr>
            <a:r>
              <a:rPr lang="pt-PT" altLang="pt-PT" sz="2800" b="1" dirty="0">
                <a:solidFill>
                  <a:srgbClr val="0000C0"/>
                </a:solidFill>
                <a:latin typeface="Baskerville Old Face" pitchFamily="18" charset="0"/>
              </a:rPr>
              <a:t>FERNANDO PESSOA </a:t>
            </a:r>
          </a:p>
          <a:p>
            <a:pPr algn="ctr">
              <a:defRPr/>
            </a:pPr>
            <a:endParaRPr lang="pt-PT" altLang="pt-PT" sz="2800" b="1" dirty="0">
              <a:solidFill>
                <a:srgbClr val="0000C0"/>
              </a:solidFill>
              <a:latin typeface="Baskerville Old Face" pitchFamily="18" charset="0"/>
            </a:endParaRPr>
          </a:p>
          <a:p>
            <a:pPr algn="ctr">
              <a:defRPr/>
            </a:pPr>
            <a:r>
              <a:rPr lang="pt-PT" altLang="pt-PT" sz="2800" b="1" dirty="0">
                <a:solidFill>
                  <a:srgbClr val="00B050"/>
                </a:solidFill>
                <a:latin typeface="Baskerville Old Face" pitchFamily="18" charset="0"/>
              </a:rPr>
              <a:t>HETERÓNIMO: </a:t>
            </a:r>
          </a:p>
          <a:p>
            <a:pPr algn="ctr">
              <a:defRPr/>
            </a:pPr>
            <a:r>
              <a:rPr lang="pt-PT" altLang="pt-PT" sz="2800" b="1" i="1" dirty="0">
                <a:solidFill>
                  <a:srgbClr val="00B050"/>
                </a:solidFill>
                <a:latin typeface="Baskerville Old Face" pitchFamily="18" charset="0"/>
              </a:rPr>
              <a:t>ALBERTO CAEIRO</a:t>
            </a:r>
          </a:p>
          <a:p>
            <a:pPr algn="ctr">
              <a:defRPr/>
            </a:pPr>
            <a:endParaRPr lang="pt-PT" altLang="pt-PT" sz="2800" b="1" dirty="0">
              <a:latin typeface="Baskerville Old Face" pitchFamily="18" charset="0"/>
            </a:endParaRPr>
          </a:p>
          <a:p>
            <a:pPr algn="ctr">
              <a:defRPr/>
            </a:pPr>
            <a:endParaRPr lang="pt-PT" altLang="pt-PT" sz="2800" b="1" dirty="0">
              <a:latin typeface="Baskerville Old Face" pitchFamily="18" charset="0"/>
            </a:endParaRPr>
          </a:p>
        </p:txBody>
      </p:sp>
      <p:sp>
        <p:nvSpPr>
          <p:cNvPr id="2055" name="Marcador de Posição do Rodapé 11"/>
          <p:cNvSpPr>
            <a:spLocks noGrp="1"/>
          </p:cNvSpPr>
          <p:nvPr>
            <p:ph type="ftr" sz="quarter" idx="11"/>
          </p:nvPr>
        </p:nvSpPr>
        <p:spPr bwMode="auto">
          <a:xfrm>
            <a:off x="6716713" y="6165850"/>
            <a:ext cx="28956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pt-PT" altLang="pt-PT" sz="1600">
                <a:solidFill>
                  <a:schemeClr val="tx1"/>
                </a:solidFill>
                <a:latin typeface="Brush Script MT" pitchFamily="66" charset="0"/>
              </a:rPr>
              <a:t>Prof. Ana Paula Silva</a:t>
            </a:r>
          </a:p>
          <a:p>
            <a:r>
              <a:rPr lang="pt-PT" altLang="pt-PT" sz="1600">
                <a:solidFill>
                  <a:schemeClr val="tx1"/>
                </a:solidFill>
                <a:latin typeface="Brush Script MT" pitchFamily="66" charset="0"/>
              </a:rPr>
              <a:t>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ítulo 2"/>
          <p:cNvSpPr>
            <a:spLocks noGrp="1"/>
          </p:cNvSpPr>
          <p:nvPr>
            <p:ph type="subTitle" idx="1"/>
          </p:nvPr>
        </p:nvSpPr>
        <p:spPr>
          <a:xfrm>
            <a:off x="1476375" y="796925"/>
            <a:ext cx="6688138" cy="831850"/>
          </a:xfrm>
        </p:spPr>
        <p:txBody>
          <a:bodyPr/>
          <a:lstStyle/>
          <a:p>
            <a:pPr eaLnBrk="1" hangingPunct="1"/>
            <a:r>
              <a:rPr lang="pt-PT" altLang="pt-PT" b="1">
                <a:solidFill>
                  <a:srgbClr val="0000C0"/>
                </a:solidFill>
                <a:latin typeface="Baskerville Old Face" pitchFamily="18" charset="0"/>
                <a:cs typeface="Arial" charset="0"/>
              </a:rPr>
              <a:t>Motivos temáticos e marcas formais e estilísticas da poesia de Alberto Caeiro</a:t>
            </a:r>
          </a:p>
        </p:txBody>
      </p:sp>
      <p:pic>
        <p:nvPicPr>
          <p:cNvPr id="3075" name="Imagem 3"/>
          <p:cNvPicPr>
            <a:picLocks noChangeAspect="1" noChangeArrowheads="1"/>
          </p:cNvPicPr>
          <p:nvPr/>
        </p:nvPicPr>
        <p:blipFill>
          <a:blip r:embed="rId2" cstate="print"/>
          <a:srcRect l="33308" t="5641" r="2168" b="66656"/>
          <a:stretch>
            <a:fillRect/>
          </a:stretch>
        </p:blipFill>
        <p:spPr bwMode="auto">
          <a:xfrm>
            <a:off x="2771775" y="404813"/>
            <a:ext cx="591978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6" descr="http://ts1.mm.bing.net/th?id=H.4644265323463172&amp;pid=15.1&amp;H=160&amp;W=1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020888"/>
            <a:ext cx="3743325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8" descr="http://ts3.mm.bing.net/th?id=H.5051106041463830&amp;pid=15.1&amp;H=160&amp;W=1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1916113"/>
            <a:ext cx="32035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Posição de Conteúdo 2"/>
          <p:cNvSpPr>
            <a:spLocks noGrp="1"/>
          </p:cNvSpPr>
          <p:nvPr>
            <p:ph idx="1"/>
          </p:nvPr>
        </p:nvSpPr>
        <p:spPr>
          <a:xfrm>
            <a:off x="142875" y="1484313"/>
            <a:ext cx="8893175" cy="5113337"/>
          </a:xfrm>
        </p:spPr>
        <p:txBody>
          <a:bodyPr/>
          <a:lstStyle/>
          <a:p>
            <a:r>
              <a:rPr lang="pt-PT" altLang="pt-PT" sz="2800">
                <a:latin typeface="Baskerville Old Face" pitchFamily="18" charset="0"/>
              </a:rPr>
              <a:t>Considerado por Fernando Pessoa como Mestre dos heterónimos e do próprio Pessoa ortónimo, Caeiro exprime e representa a visão marcadamente primitiva e "pura" da Natureza e até do Homem;</a:t>
            </a:r>
          </a:p>
          <a:p>
            <a:r>
              <a:rPr lang="pt-PT" altLang="pt-PT" sz="2800">
                <a:latin typeface="Baskerville Old Face" pitchFamily="18" charset="0"/>
              </a:rPr>
              <a:t>“Mestre” dos outros;</a:t>
            </a:r>
          </a:p>
          <a:p>
            <a:r>
              <a:rPr lang="pt-PT" altLang="pt-PT" sz="2800">
                <a:latin typeface="Baskerville Old Face" pitchFamily="18" charset="0"/>
              </a:rPr>
              <a:t>Paganista existencial;</a:t>
            </a:r>
          </a:p>
          <a:p>
            <a:r>
              <a:rPr lang="pt-PT" altLang="pt-PT" sz="2800">
                <a:latin typeface="Baskerville Old Face" pitchFamily="18" charset="0"/>
              </a:rPr>
              <a:t>Poeta da natureza e simplicidade;</a:t>
            </a:r>
          </a:p>
          <a:p>
            <a:r>
              <a:rPr lang="pt-PT" altLang="pt-PT" sz="2800">
                <a:latin typeface="Baskerville Old Face" pitchFamily="18" charset="0"/>
              </a:rPr>
              <a:t>Sensacionista;</a:t>
            </a:r>
          </a:p>
          <a:p>
            <a:r>
              <a:rPr lang="pt-PT" altLang="pt-PT" sz="2800">
                <a:latin typeface="Baskerville Old Face" pitchFamily="18" charset="0"/>
              </a:rPr>
              <a:t>Interessado com a realidade imediata e a objetividade;</a:t>
            </a:r>
          </a:p>
          <a:p>
            <a:r>
              <a:rPr lang="pt-PT" altLang="pt-PT" sz="2800">
                <a:latin typeface="Baskerville Old Face" pitchFamily="18" charset="0"/>
              </a:rPr>
              <a:t>Poeta anti metafísico.</a:t>
            </a:r>
          </a:p>
        </p:txBody>
      </p:sp>
      <p:sp>
        <p:nvSpPr>
          <p:cNvPr id="4" name="Título 3"/>
          <p:cNvSpPr txBox="1">
            <a:spLocks noGrp="1"/>
          </p:cNvSpPr>
          <p:nvPr>
            <p:ph type="title"/>
          </p:nvPr>
        </p:nvSpPr>
        <p:spPr>
          <a:xfrm>
            <a:off x="468313" y="222250"/>
            <a:ext cx="8218487" cy="955675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2800" b="1" dirty="0">
                <a:latin typeface="Baskerville Old Face" panose="02020602080505020303" pitchFamily="18" charset="0"/>
              </a:rPr>
              <a:t>Alberto Caeiro</a:t>
            </a:r>
            <a:br>
              <a:rPr lang="pt-PT" sz="2800" b="1" dirty="0">
                <a:latin typeface="Baskerville Old Face" panose="02020602080505020303" pitchFamily="18" charset="0"/>
              </a:rPr>
            </a:br>
            <a:r>
              <a:rPr lang="pt-PT" sz="2800" b="1" dirty="0">
                <a:latin typeface="Baskerville Old Face" panose="02020602080505020303" pitchFamily="18" charset="0"/>
              </a:rPr>
              <a:t>“O Mestre tranquilo da sensação”</a:t>
            </a:r>
            <a:endParaRPr lang="pt-PT" sz="2800" b="1" dirty="0">
              <a:latin typeface="Baskerville Old Face" panose="02020602080505020303" pitchFamily="18" charset="0"/>
              <a:cs typeface="Arial" pitchFamily="34" charset="0"/>
            </a:endParaRPr>
          </a:p>
        </p:txBody>
      </p:sp>
      <p:pic>
        <p:nvPicPr>
          <p:cNvPr id="4100" name="Imagem 5" descr="http://1.bp.blogspot.com/-uXBE_JWGWfk/TfYHi_B_9nI/AAAAAAAABZs/QHT_4m63Qko/s1600/Alberto_Caeiro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2924175"/>
            <a:ext cx="2039938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pt-PT" altLang="pt-PT" b="1" dirty="0"/>
            </a:br>
            <a:r>
              <a:rPr lang="pt-PT" altLang="pt-PT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Alberto Caeiro</a:t>
            </a:r>
            <a:br>
              <a:rPr lang="pt-PT" altLang="pt-PT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pt-PT" altLang="pt-PT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“O Mestre tranquilo da sensação”</a:t>
            </a:r>
            <a:br>
              <a:rPr lang="pt-PT" altLang="pt-PT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endParaRPr lang="pt-PT" altLang="pt-PT" dirty="0">
              <a:solidFill>
                <a:schemeClr val="tx2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12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pt-PT" altLang="pt-PT">
                <a:latin typeface="Baskerville Old Face" pitchFamily="18" charset="0"/>
              </a:rPr>
              <a:t>Fernando Pessoa chamou a Caeiro o seu “Mestre”, pois ele era aquilo que Pessoa não conseguia ser: alguém que não procura qualquer sentido para a vida ou o universo, porque </a:t>
            </a:r>
            <a:r>
              <a:rPr lang="pt-PT" altLang="pt-PT" b="1">
                <a:latin typeface="Baskerville Old Face" pitchFamily="18" charset="0"/>
              </a:rPr>
              <a:t>lhe basta aquilo que vê e sente em cada momento</a:t>
            </a:r>
            <a:r>
              <a:rPr lang="pt-PT" altLang="pt-PT">
                <a:latin typeface="Baskerville Old Face" pitchFamily="18" charset="0"/>
              </a:rPr>
              <a:t>. </a:t>
            </a:r>
            <a:r>
              <a:rPr lang="pt-PT" altLang="pt-PT" b="1">
                <a:solidFill>
                  <a:srgbClr val="C00000"/>
                </a:solidFill>
                <a:latin typeface="Baskerville Old Face" pitchFamily="18" charset="0"/>
              </a:rPr>
              <a:t>Vive</a:t>
            </a:r>
            <a:r>
              <a:rPr lang="pt-PT" altLang="pt-PT">
                <a:latin typeface="Baskerville Old Face" pitchFamily="18" charset="0"/>
              </a:rPr>
              <a:t>, assim, </a:t>
            </a:r>
            <a:r>
              <a:rPr lang="pt-PT" altLang="pt-PT" b="1">
                <a:solidFill>
                  <a:srgbClr val="C00000"/>
                </a:solidFill>
                <a:latin typeface="Baskerville Old Face" pitchFamily="18" charset="0"/>
              </a:rPr>
              <a:t>exclusivamente de sensações e sente sem pensar. </a:t>
            </a:r>
            <a:r>
              <a:rPr lang="pt-PT" altLang="pt-PT">
                <a:latin typeface="Baskerville Old Face" pitchFamily="18" charset="0"/>
              </a:rPr>
              <a:t>É, pois, o criador do Sensacionismo, e também o Mestre dos outros heterónimos pessoanos.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pt-PT" altLang="pt-PT" b="1" dirty="0"/>
            </a:br>
            <a:r>
              <a:rPr lang="pt-PT" altLang="pt-PT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Alberto Caeiro</a:t>
            </a:r>
            <a:br>
              <a:rPr lang="pt-PT" altLang="pt-PT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</a:br>
            <a:r>
              <a:rPr lang="pt-PT" altLang="pt-PT" b="1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“O Mestre tranquilo da sensação”</a:t>
            </a:r>
            <a:br>
              <a:rPr lang="pt-PT" altLang="pt-PT" dirty="0">
                <a:latin typeface="Baskerville Old Face" panose="02020602080505020303" pitchFamily="18" charset="0"/>
              </a:rPr>
            </a:br>
            <a:endParaRPr lang="pt-PT" altLang="pt-PT" dirty="0">
              <a:latin typeface="Baskerville Old Face" panose="02020602080505020303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0825" y="1916113"/>
            <a:ext cx="8964613" cy="4525962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PT" dirty="0">
                <a:latin typeface="Baskerville Old Face" panose="02020602080505020303" pitchFamily="18" charset="0"/>
              </a:rPr>
              <a:t>Enquanto Pessoa ortónimo procura incessantemente conhecer o que está para além daquilo que vê e sente, </a:t>
            </a:r>
            <a:r>
              <a:rPr lang="pt-PT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Caeiro não procura conhecer</a:t>
            </a:r>
            <a:r>
              <a:rPr lang="pt-PT" dirty="0">
                <a:latin typeface="Baskerville Old Face" panose="02020602080505020303" pitchFamily="18" charset="0"/>
              </a:rPr>
              <a:t>, não deseja adivinhar </a:t>
            </a:r>
            <a:r>
              <a:rPr lang="pt-PT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qualquer sentido oculto</a:t>
            </a:r>
            <a:r>
              <a:rPr lang="pt-PT" dirty="0">
                <a:latin typeface="Baskerville Old Face" panose="02020602080505020303" pitchFamily="18" charset="0"/>
              </a:rPr>
              <a:t>, uma vez que o </a:t>
            </a:r>
            <a:r>
              <a:rPr lang="pt-PT" i="1" dirty="0">
                <a:latin typeface="Baskerville Old Face" panose="02020602080505020303" pitchFamily="18" charset="0"/>
              </a:rPr>
              <a:t>“único sentido oculto das coisas / é elas não terem sentido oculto nenhum” </a:t>
            </a:r>
            <a:r>
              <a:rPr lang="pt-PT" dirty="0">
                <a:latin typeface="Baskerville Old Face" panose="02020602080505020303" pitchFamily="18" charset="0"/>
              </a:rPr>
              <a:t>e </a:t>
            </a:r>
            <a:r>
              <a:rPr lang="pt-PT" i="1" dirty="0">
                <a:latin typeface="Baskerville Old Face" panose="02020602080505020303" pitchFamily="18" charset="0"/>
              </a:rPr>
              <a:t>“as coisas não têm significado, têm existência”.</a:t>
            </a:r>
          </a:p>
          <a:p>
            <a:pPr>
              <a:defRPr/>
            </a:pPr>
            <a:endParaRPr lang="pt-PT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950" y="333375"/>
            <a:ext cx="8893175" cy="5256213"/>
          </a:xfrm>
        </p:spPr>
        <p:txBody>
          <a:bodyPr/>
          <a:lstStyle/>
          <a:p>
            <a:pPr>
              <a:defRPr/>
            </a:pPr>
            <a:r>
              <a:rPr lang="pt-PT" dirty="0">
                <a:latin typeface="Baskerville Old Face" panose="02020602080505020303" pitchFamily="18" charset="0"/>
              </a:rPr>
              <a:t>Alberto Caeiro é o </a:t>
            </a:r>
            <a:r>
              <a:rPr lang="pt-PT" b="1" dirty="0">
                <a:latin typeface="Baskerville Old Face" panose="02020602080505020303" pitchFamily="18" charset="0"/>
              </a:rPr>
              <a:t>“poeta da Natureza” </a:t>
            </a:r>
            <a:r>
              <a:rPr lang="pt-PT" dirty="0">
                <a:latin typeface="Baskerville Old Face" panose="02020602080505020303" pitchFamily="18" charset="0"/>
              </a:rPr>
              <a:t>e com ela partilha cada instante que o ciclo das estações lhe traz, feliz e </a:t>
            </a:r>
            <a:r>
              <a:rPr lang="pt-PT" b="1" dirty="0">
                <a:latin typeface="Baskerville Old Face" panose="02020602080505020303" pitchFamily="18" charset="0"/>
              </a:rPr>
              <a:t>deslumbrado com cada uma das maravilhas simples e naturais que o seu olhar lhe permite ver</a:t>
            </a:r>
            <a:r>
              <a:rPr lang="pt-PT" dirty="0">
                <a:latin typeface="Baskerville Old Face" panose="02020602080505020303" pitchFamily="18" charset="0"/>
              </a:rPr>
              <a:t>. </a:t>
            </a:r>
          </a:p>
          <a:p>
            <a:pPr>
              <a:defRPr/>
            </a:pPr>
            <a:r>
              <a:rPr lang="pt-PT" dirty="0">
                <a:latin typeface="Baskerville Old Face" panose="02020602080505020303" pitchFamily="18" charset="0"/>
              </a:rPr>
              <a:t>Sente-se fazendo parte dessa natureza, como um rio ou uma árvore ou a chuva ou o sol que brilha nos seus poemas como em nenhum outro poeta da “constelação pessoana”.</a:t>
            </a:r>
          </a:p>
          <a:p>
            <a:pPr marL="0" indent="0">
              <a:buFont typeface="Arial" charset="0"/>
              <a:buNone/>
              <a:defRPr/>
            </a:pPr>
            <a:endParaRPr lang="pt-PT" dirty="0"/>
          </a:p>
        </p:txBody>
      </p:sp>
      <p:pic>
        <p:nvPicPr>
          <p:cNvPr id="7171" name="Picture 4" descr="http://ts4.mm.bing.net/th?id=H.5051106041463831&amp;pid=15.1&amp;H=139&amp;W=1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4941888"/>
            <a:ext cx="2087562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Posição de Conteúdo 2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4525963"/>
          </a:xfrm>
        </p:spPr>
        <p:txBody>
          <a:bodyPr/>
          <a:lstStyle/>
          <a:p>
            <a:r>
              <a:rPr lang="pt-PT" altLang="pt-PT" sz="2800" dirty="0">
                <a:latin typeface="Baskerville Old Face" pitchFamily="18" charset="0"/>
              </a:rPr>
              <a:t>A </a:t>
            </a:r>
            <a:r>
              <a:rPr lang="pt-PT" altLang="pt-PT" sz="2800" b="1" dirty="0">
                <a:solidFill>
                  <a:srgbClr val="FF0000"/>
                </a:solidFill>
                <a:latin typeface="Baskerville Old Face" pitchFamily="18" charset="0"/>
              </a:rPr>
              <a:t>poesia de Caeiro </a:t>
            </a:r>
            <a:r>
              <a:rPr lang="pt-PT" altLang="pt-PT" sz="2800" dirty="0">
                <a:latin typeface="Baskerville Old Face" pitchFamily="18" charset="0"/>
              </a:rPr>
              <a:t>é uma </a:t>
            </a:r>
            <a:r>
              <a:rPr lang="pt-PT" altLang="pt-PT" sz="2800" b="1" u="sng" dirty="0">
                <a:latin typeface="Baskerville Old Face" pitchFamily="18" charset="0"/>
              </a:rPr>
              <a:t>espécie de expressão espontânea e quase instintiva de pensamentos que são sensações</a:t>
            </a:r>
            <a:r>
              <a:rPr lang="pt-PT" altLang="pt-PT" sz="2800" dirty="0">
                <a:latin typeface="Baskerville Old Face" pitchFamily="18" charset="0"/>
              </a:rPr>
              <a:t>. </a:t>
            </a:r>
          </a:p>
          <a:p>
            <a:r>
              <a:rPr lang="pt-PT" altLang="pt-PT" sz="2800" dirty="0">
                <a:latin typeface="Baskerville Old Face" pitchFamily="18" charset="0"/>
              </a:rPr>
              <a:t>É uma poesia </a:t>
            </a:r>
            <a:r>
              <a:rPr lang="pt-PT" altLang="pt-PT" sz="2800" b="1" u="sng" dirty="0">
                <a:latin typeface="Baskerville Old Face" pitchFamily="18" charset="0"/>
              </a:rPr>
              <a:t>livre, inovadora, próxima da prosa e do falar quotidiano,</a:t>
            </a:r>
            <a:r>
              <a:rPr lang="pt-PT" altLang="pt-PT" sz="2800" dirty="0">
                <a:latin typeface="Baskerville Old Face" pitchFamily="18" charset="0"/>
              </a:rPr>
              <a:t> como se brotasse de alguém que fala com um amigo, sentado no alpendre, ao entardecer. </a:t>
            </a:r>
          </a:p>
          <a:p>
            <a:r>
              <a:rPr lang="pt-PT" altLang="pt-PT" sz="2800" dirty="0">
                <a:latin typeface="Baskerville Old Face" pitchFamily="18" charset="0"/>
              </a:rPr>
              <a:t>É </a:t>
            </a:r>
            <a:r>
              <a:rPr lang="pt-PT" altLang="pt-PT" sz="2800" b="1" u="sng" dirty="0">
                <a:latin typeface="Baskerville Old Face" pitchFamily="18" charset="0"/>
              </a:rPr>
              <a:t>clara</a:t>
            </a:r>
            <a:r>
              <a:rPr lang="pt-PT" altLang="pt-PT" sz="2800" dirty="0">
                <a:latin typeface="Baskerville Old Face" pitchFamily="18" charset="0"/>
              </a:rPr>
              <a:t> e recorre a </a:t>
            </a:r>
            <a:r>
              <a:rPr lang="pt-PT" altLang="pt-PT" sz="2800" b="1" u="sng" dirty="0">
                <a:latin typeface="Baskerville Old Face" pitchFamily="18" charset="0"/>
              </a:rPr>
              <a:t>linguagem extraordinariamente simples</a:t>
            </a:r>
            <a:r>
              <a:rPr lang="pt-PT" altLang="pt-PT" sz="2800" dirty="0">
                <a:latin typeface="Baskerville Old Face" pitchFamily="18" charset="0"/>
              </a:rPr>
              <a:t>. </a:t>
            </a:r>
          </a:p>
          <a:p>
            <a:r>
              <a:rPr lang="pt-PT" altLang="pt-PT" sz="2800" dirty="0">
                <a:latin typeface="Baskerville Old Face" pitchFamily="18" charset="0"/>
              </a:rPr>
              <a:t>Nos seus poemas, mais ou menos longos, </a:t>
            </a:r>
            <a:r>
              <a:rPr lang="pt-PT" altLang="pt-PT" sz="2800" b="1" u="sng" dirty="0">
                <a:latin typeface="Baskerville Old Face" pitchFamily="18" charset="0"/>
              </a:rPr>
              <a:t>não há regras métricas, nem estróficas nem rimáticas. </a:t>
            </a:r>
          </a:p>
          <a:p>
            <a:r>
              <a:rPr lang="pt-PT" altLang="pt-PT" sz="2800" dirty="0">
                <a:latin typeface="Baskerville Old Face" pitchFamily="18" charset="0"/>
              </a:rPr>
              <a:t>Para exprimir o real objetivo, usa predominantemente </a:t>
            </a:r>
            <a:r>
              <a:rPr lang="pt-PT" altLang="pt-PT" sz="2800" b="1" u="sng" dirty="0">
                <a:latin typeface="Baskerville Old Face" pitchFamily="18" charset="0"/>
              </a:rPr>
              <a:t>nomes. </a:t>
            </a:r>
          </a:p>
          <a:p>
            <a:r>
              <a:rPr lang="pt-PT" altLang="pt-PT" sz="2800" dirty="0">
                <a:latin typeface="Baskerville Old Face" pitchFamily="18" charset="0"/>
              </a:rPr>
              <a:t>Para clarificar o pensamento, utiliza, com frequência, a </a:t>
            </a:r>
            <a:r>
              <a:rPr lang="pt-PT" altLang="pt-PT" sz="2800" b="1" u="sng" dirty="0">
                <a:latin typeface="Baskerville Old Face" pitchFamily="18" charset="0"/>
              </a:rPr>
              <a:t>comparação</a:t>
            </a:r>
            <a:r>
              <a:rPr lang="pt-PT" altLang="pt-PT" sz="2800" dirty="0">
                <a:latin typeface="Baskerville Old Face" pitchFamily="18" charset="0"/>
              </a:rPr>
              <a:t>.</a:t>
            </a:r>
          </a:p>
          <a:p>
            <a:endParaRPr lang="pt-PT" altLang="pt-PT" sz="28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2904" t="12685" r="30624" b="10001"/>
          <a:stretch>
            <a:fillRect/>
          </a:stretch>
        </p:blipFill>
        <p:spPr bwMode="auto">
          <a:xfrm>
            <a:off x="0" y="0"/>
            <a:ext cx="9144000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173</TotalTime>
  <Words>407</Words>
  <Application>Microsoft Office PowerPoint</Application>
  <PresentationFormat>Apresentação no Ecrã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Baskerville Old Face</vt:lpstr>
      <vt:lpstr>Brush Script MT</vt:lpstr>
      <vt:lpstr>Calibri</vt:lpstr>
      <vt:lpstr>Tema do Office</vt:lpstr>
      <vt:lpstr>Apresentação do PowerPoint</vt:lpstr>
      <vt:lpstr>Apresentação do PowerPoint</vt:lpstr>
      <vt:lpstr>Alberto Caeiro “O Mestre tranquilo da sensação”</vt:lpstr>
      <vt:lpstr> Alberto Caeiro “O Mestre tranquilo da sensação” </vt:lpstr>
      <vt:lpstr> Alberto Caeiro “O Mestre tranquilo da sensação”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</dc:creator>
  <cp:lastModifiedBy>Paulo Matos</cp:lastModifiedBy>
  <cp:revision>52</cp:revision>
  <dcterms:created xsi:type="dcterms:W3CDTF">2012-02-06T10:34:33Z</dcterms:created>
  <dcterms:modified xsi:type="dcterms:W3CDTF">2017-07-31T16:54:49Z</dcterms:modified>
</cp:coreProperties>
</file>