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Lst>
  <p:notesMasterIdLst>
    <p:notesMasterId r:id="rId20"/>
  </p:notesMasterIdLst>
  <p:sldIdLst>
    <p:sldId id="256"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47" autoAdjust="0"/>
  </p:normalViewPr>
  <p:slideViewPr>
    <p:cSldViewPr>
      <p:cViewPr varScale="1">
        <p:scale>
          <a:sx n="73" d="100"/>
          <a:sy n="73" d="100"/>
        </p:scale>
        <p:origin x="12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F6589C6-7D05-4C34-85D3-0B54AD232969}" type="slidenum">
              <a:rPr lang="en-US"/>
              <a:pPr/>
              <a:t>‹nº›</a:t>
            </a:fld>
            <a:endParaRPr lang="en-US"/>
          </a:p>
        </p:txBody>
      </p:sp>
    </p:spTree>
    <p:extLst>
      <p:ext uri="{BB962C8B-B14F-4D97-AF65-F5344CB8AC3E}">
        <p14:creationId xmlns:p14="http://schemas.microsoft.com/office/powerpoint/2010/main" val="1069338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0A4D-9BD9-44E9-AB76-CBFB976BDBCA}" type="slidenum">
              <a:rPr lang="en-US"/>
              <a:pPr/>
              <a:t>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pt-PT" noProof="0" smtClean="0"/>
              <a:t>Clique para editar o estilo</a:t>
            </a:r>
            <a:endParaRPr lang="en-US" noProof="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pt-PT" noProof="0" smtClean="0"/>
              <a:t>Clique para editar o estilo do subtítulo do Modelo Global</a:t>
            </a:r>
            <a:endParaRPr lang="en-US" noProof="0" smtClean="0"/>
          </a:p>
        </p:txBody>
      </p:sp>
      <p:sp>
        <p:nvSpPr>
          <p:cNvPr id="16388" name="Rectangle 4"/>
          <p:cNvSpPr>
            <a:spLocks noGrp="1" noChangeArrowheads="1"/>
          </p:cNvSpPr>
          <p:nvPr>
            <p:ph type="dt" sz="half" idx="2"/>
          </p:nvPr>
        </p:nvSpPr>
        <p:spPr/>
        <p:txBody>
          <a:bodyPr/>
          <a:lstStyle>
            <a:lvl1pPr>
              <a:defRPr/>
            </a:lvl1pPr>
          </a:lstStyle>
          <a:p>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D55C1E58-852D-4EB0-B649-A4EBD9F68649}" type="slidenum">
              <a:rPr lang="en-US"/>
              <a:pPr/>
              <a:t>‹nº›</a:t>
            </a:fld>
            <a:endParaRPr lang="en-US"/>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43AA33-7C2D-4B25-ADC4-C01AA0D6790B}" type="slidenum">
              <a:rPr lang="en-US"/>
              <a:pPr/>
              <a:t>‹nº›</a:t>
            </a:fld>
            <a:endParaRPr lang="en-US"/>
          </a:p>
        </p:txBody>
      </p:sp>
    </p:spTree>
    <p:extLst>
      <p:ext uri="{BB962C8B-B14F-4D97-AF65-F5344CB8AC3E}">
        <p14:creationId xmlns:p14="http://schemas.microsoft.com/office/powerpoint/2010/main" val="654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pt-PT" smtClean="0"/>
              <a:t>Clique para editar o estilo</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FC372-2CB5-457B-8B70-F6648FABAD10}" type="slidenum">
              <a:rPr lang="en-US"/>
              <a:pPr/>
              <a:t>‹nº›</a:t>
            </a:fld>
            <a:endParaRPr lang="en-US"/>
          </a:p>
        </p:txBody>
      </p:sp>
    </p:spTree>
    <p:extLst>
      <p:ext uri="{BB962C8B-B14F-4D97-AF65-F5344CB8AC3E}">
        <p14:creationId xmlns:p14="http://schemas.microsoft.com/office/powerpoint/2010/main" val="368601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e 2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pt-PT" smtClean="0"/>
              <a:t>Clique para editar o estilo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49E5216-1E4E-4E52-8952-92D3F2E5B3A2}" type="slidenum">
              <a:rPr lang="en-US"/>
              <a:pPr/>
              <a:t>‹nº›</a:t>
            </a:fld>
            <a:endParaRPr lang="en-US"/>
          </a:p>
        </p:txBody>
      </p:sp>
    </p:spTree>
    <p:extLst>
      <p:ext uri="{BB962C8B-B14F-4D97-AF65-F5344CB8AC3E}">
        <p14:creationId xmlns:p14="http://schemas.microsoft.com/office/powerpoint/2010/main" val="151852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ítulo, tex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pt-PT" smtClean="0"/>
              <a:t>Clique para editar o estilo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pt-PT" smtClean="0"/>
              <a:t>Clique no ícone para adicionar uma imagem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FA40582-9F79-4F86-BB1E-AC48E6C7FA44}" type="slidenum">
              <a:rPr lang="en-US"/>
              <a:pPr/>
              <a:t>‹nº›</a:t>
            </a:fld>
            <a:endParaRPr lang="en-US"/>
          </a:p>
        </p:txBody>
      </p:sp>
    </p:spTree>
    <p:extLst>
      <p:ext uri="{BB962C8B-B14F-4D97-AF65-F5344CB8AC3E}">
        <p14:creationId xmlns:p14="http://schemas.microsoft.com/office/powerpoint/2010/main" val="158125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243096-0244-4E73-B8CB-97942F73241E}" type="slidenum">
              <a:rPr lang="en-US"/>
              <a:pPr/>
              <a:t>‹nº›</a:t>
            </a:fld>
            <a:endParaRPr lang="en-US"/>
          </a:p>
        </p:txBody>
      </p:sp>
    </p:spTree>
    <p:extLst>
      <p:ext uri="{BB962C8B-B14F-4D97-AF65-F5344CB8AC3E}">
        <p14:creationId xmlns:p14="http://schemas.microsoft.com/office/powerpoint/2010/main" val="14026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768095-A05B-4732-AAED-2C97C7A13A15}" type="slidenum">
              <a:rPr lang="en-US"/>
              <a:pPr/>
              <a:t>‹nº›</a:t>
            </a:fld>
            <a:endParaRPr lang="en-US"/>
          </a:p>
        </p:txBody>
      </p:sp>
    </p:spTree>
    <p:extLst>
      <p:ext uri="{BB962C8B-B14F-4D97-AF65-F5344CB8AC3E}">
        <p14:creationId xmlns:p14="http://schemas.microsoft.com/office/powerpoint/2010/main" val="411864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FA0215E-25B0-4F3E-9087-C0F10EBB0CD2}" type="slidenum">
              <a:rPr lang="en-US"/>
              <a:pPr/>
              <a:t>‹nº›</a:t>
            </a:fld>
            <a:endParaRPr lang="en-US"/>
          </a:p>
        </p:txBody>
      </p:sp>
    </p:spTree>
    <p:extLst>
      <p:ext uri="{BB962C8B-B14F-4D97-AF65-F5344CB8AC3E}">
        <p14:creationId xmlns:p14="http://schemas.microsoft.com/office/powerpoint/2010/main" val="356662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pt-PT" smtClean="0"/>
              <a:t>Clique para editar o estilo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F12431-2DFF-4EA1-8EDA-840C89864D93}" type="slidenum">
              <a:rPr lang="en-US"/>
              <a:pPr/>
              <a:t>‹nº›</a:t>
            </a:fld>
            <a:endParaRPr lang="en-US"/>
          </a:p>
        </p:txBody>
      </p:sp>
    </p:spTree>
    <p:extLst>
      <p:ext uri="{BB962C8B-B14F-4D97-AF65-F5344CB8AC3E}">
        <p14:creationId xmlns:p14="http://schemas.microsoft.com/office/powerpoint/2010/main" val="174574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86321B-155B-4097-A946-09F629AA3FD4}" type="slidenum">
              <a:rPr lang="en-US"/>
              <a:pPr/>
              <a:t>‹nº›</a:t>
            </a:fld>
            <a:endParaRPr lang="en-US"/>
          </a:p>
        </p:txBody>
      </p:sp>
    </p:spTree>
    <p:extLst>
      <p:ext uri="{BB962C8B-B14F-4D97-AF65-F5344CB8AC3E}">
        <p14:creationId xmlns:p14="http://schemas.microsoft.com/office/powerpoint/2010/main" val="19279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8B43623-9682-4CB3-AD3F-16AB794B861B}" type="slidenum">
              <a:rPr lang="en-US"/>
              <a:pPr/>
              <a:t>‹nº›</a:t>
            </a:fld>
            <a:endParaRPr lang="en-US"/>
          </a:p>
        </p:txBody>
      </p:sp>
    </p:spTree>
    <p:extLst>
      <p:ext uri="{BB962C8B-B14F-4D97-AF65-F5344CB8AC3E}">
        <p14:creationId xmlns:p14="http://schemas.microsoft.com/office/powerpoint/2010/main" val="196715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pt-PT" smtClean="0"/>
              <a:t>Clique para editar o estilo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0E0DCE-A8F3-4D55-9920-F8CFDB918D31}" type="slidenum">
              <a:rPr lang="en-US"/>
              <a:pPr/>
              <a:t>‹nº›</a:t>
            </a:fld>
            <a:endParaRPr lang="en-US"/>
          </a:p>
        </p:txBody>
      </p:sp>
    </p:spTree>
    <p:extLst>
      <p:ext uri="{BB962C8B-B14F-4D97-AF65-F5344CB8AC3E}">
        <p14:creationId xmlns:p14="http://schemas.microsoft.com/office/powerpoint/2010/main" val="320872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pt-PT" smtClean="0"/>
              <a:t>Clique para editar o estilo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2FF086-983C-440C-913B-29DC6D2389C9}" type="slidenum">
              <a:rPr lang="en-US"/>
              <a:pPr/>
              <a:t>‹nº›</a:t>
            </a:fld>
            <a:endParaRPr lang="en-US"/>
          </a:p>
        </p:txBody>
      </p:sp>
    </p:spTree>
    <p:extLst>
      <p:ext uri="{BB962C8B-B14F-4D97-AF65-F5344CB8AC3E}">
        <p14:creationId xmlns:p14="http://schemas.microsoft.com/office/powerpoint/2010/main" val="127124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Clique para editar o estilo do título			</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Clique para editar os estilos de texto do modelo global</a:t>
            </a:r>
          </a:p>
          <a:p>
            <a:pPr lvl="1"/>
            <a:r>
              <a:rPr lang="en-US" smtClean="0"/>
              <a:t>Segundo nível</a:t>
            </a:r>
          </a:p>
          <a:p>
            <a:pPr lvl="2"/>
            <a:r>
              <a:rPr lang="en-US" smtClean="0"/>
              <a:t>Terceiro nível</a:t>
            </a:r>
          </a:p>
          <a:p>
            <a:pPr lvl="3"/>
            <a:r>
              <a:rPr lang="en-US" smtClean="0"/>
              <a:t>Quarto nível</a:t>
            </a:r>
          </a:p>
          <a:p>
            <a:pPr lvl="4"/>
            <a:r>
              <a:rPr lang="en-US" smtClean="0"/>
              <a:t>Quinto nível</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AA3B961-3F92-464C-A369-1E211449AA7B}" type="slidenum">
              <a:rPr lang="en-US"/>
              <a:pPr/>
              <a:t>‹nº›</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t-PT" sz="2400">
              <a:latin typeface="Times New Roman"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charset="0"/>
        </a:defRPr>
      </a:lvl2pPr>
      <a:lvl3pPr algn="l" rtl="0" eaLnBrk="1" fontAlgn="base" hangingPunct="1">
        <a:spcBef>
          <a:spcPct val="0"/>
        </a:spcBef>
        <a:spcAft>
          <a:spcPct val="0"/>
        </a:spcAft>
        <a:defRPr sz="4400">
          <a:solidFill>
            <a:schemeClr val="tx2"/>
          </a:solidFill>
          <a:latin typeface="Times New Roman" charset="0"/>
        </a:defRPr>
      </a:lvl3pPr>
      <a:lvl4pPr algn="l" rtl="0" eaLnBrk="1" fontAlgn="base" hangingPunct="1">
        <a:spcBef>
          <a:spcPct val="0"/>
        </a:spcBef>
        <a:spcAft>
          <a:spcPct val="0"/>
        </a:spcAft>
        <a:defRPr sz="4400">
          <a:solidFill>
            <a:schemeClr val="tx2"/>
          </a:solidFill>
          <a:latin typeface="Times New Roman" charset="0"/>
        </a:defRPr>
      </a:lvl4pPr>
      <a:lvl5pPr algn="l" rtl="0" eaLnBrk="1" fontAlgn="base" hangingPunct="1">
        <a:spcBef>
          <a:spcPct val="0"/>
        </a:spcBef>
        <a:spcAft>
          <a:spcPct val="0"/>
        </a:spcAft>
        <a:defRPr sz="4400">
          <a:solidFill>
            <a:schemeClr val="tx2"/>
          </a:solidFill>
          <a:latin typeface="Times New Roman" charset="0"/>
        </a:defRPr>
      </a:lvl5pPr>
      <a:lvl6pPr marL="457200" algn="l" rtl="0" eaLnBrk="1" fontAlgn="base" hangingPunct="1">
        <a:spcBef>
          <a:spcPct val="0"/>
        </a:spcBef>
        <a:spcAft>
          <a:spcPct val="0"/>
        </a:spcAft>
        <a:defRPr sz="4400">
          <a:solidFill>
            <a:schemeClr val="tx2"/>
          </a:solidFill>
          <a:latin typeface="Times New Roman" charset="0"/>
        </a:defRPr>
      </a:lvl6pPr>
      <a:lvl7pPr marL="914400" algn="l" rtl="0" eaLnBrk="1" fontAlgn="base" hangingPunct="1">
        <a:spcBef>
          <a:spcPct val="0"/>
        </a:spcBef>
        <a:spcAft>
          <a:spcPct val="0"/>
        </a:spcAft>
        <a:defRPr sz="4400">
          <a:solidFill>
            <a:schemeClr val="tx2"/>
          </a:solidFill>
          <a:latin typeface="Times New Roman" charset="0"/>
        </a:defRPr>
      </a:lvl7pPr>
      <a:lvl8pPr marL="1371600" algn="l" rtl="0" eaLnBrk="1" fontAlgn="base" hangingPunct="1">
        <a:spcBef>
          <a:spcPct val="0"/>
        </a:spcBef>
        <a:spcAft>
          <a:spcPct val="0"/>
        </a:spcAft>
        <a:defRPr sz="4400">
          <a:solidFill>
            <a:schemeClr val="tx2"/>
          </a:solidFill>
          <a:latin typeface="Times New Roman" charset="0"/>
        </a:defRPr>
      </a:lvl8pPr>
      <a:lvl9pPr marL="1828800" algn="l"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16832"/>
            <a:ext cx="7772400" cy="2127250"/>
          </a:xfrm>
        </p:spPr>
        <p:txBody>
          <a:bodyPr/>
          <a:lstStyle/>
          <a:p>
            <a:r>
              <a:rPr lang="pt-PT" sz="2800" b="1" dirty="0" smtClean="0"/>
              <a:t>Conceitos de trabalho, emprego e empregabilidade</a:t>
            </a:r>
            <a:endParaRPr lang="pt-PT" sz="2800" b="1" dirty="0"/>
          </a:p>
        </p:txBody>
      </p:sp>
      <p:sp>
        <p:nvSpPr>
          <p:cNvPr id="2051" name="Rectangle 3"/>
          <p:cNvSpPr>
            <a:spLocks noGrp="1" noChangeArrowheads="1"/>
          </p:cNvSpPr>
          <p:nvPr>
            <p:ph type="subTitle" idx="1"/>
          </p:nvPr>
        </p:nvSpPr>
        <p:spPr>
          <a:xfrm>
            <a:off x="0" y="6237312"/>
            <a:ext cx="3851920" cy="806822"/>
          </a:xfrm>
        </p:spPr>
        <p:txBody>
          <a:bodyPr/>
          <a:lstStyle/>
          <a:p>
            <a:pPr algn="l"/>
            <a:r>
              <a:rPr lang="pt-PT" sz="1400" b="1" dirty="0" smtClean="0"/>
              <a:t>Trabalho elaborado por: Mariana Silva Nº7</a:t>
            </a:r>
          </a:p>
          <a:p>
            <a:pPr algn="l"/>
            <a:r>
              <a:rPr lang="pt-PT" sz="1400" b="1" dirty="0" smtClean="0"/>
              <a:t>Disciplina: Viver em Português</a:t>
            </a:r>
          </a:p>
        </p:txBody>
      </p:sp>
      <p:sp>
        <p:nvSpPr>
          <p:cNvPr id="2" name="CaixaDeTexto 1"/>
          <p:cNvSpPr txBox="1"/>
          <p:nvPr/>
        </p:nvSpPr>
        <p:spPr>
          <a:xfrm>
            <a:off x="2231740" y="476672"/>
            <a:ext cx="4680520" cy="738664"/>
          </a:xfrm>
          <a:prstGeom prst="rect">
            <a:avLst/>
          </a:prstGeom>
          <a:noFill/>
        </p:spPr>
        <p:txBody>
          <a:bodyPr wrap="square" rtlCol="0">
            <a:spAutoFit/>
          </a:bodyPr>
          <a:lstStyle/>
          <a:p>
            <a:pPr algn="ctr"/>
            <a:r>
              <a:rPr lang="pt-PT" sz="1400" b="1" dirty="0" smtClean="0"/>
              <a:t>Escola Básica e Secundária da Calheta</a:t>
            </a:r>
          </a:p>
          <a:p>
            <a:pPr algn="ctr"/>
            <a:r>
              <a:rPr lang="pt-PT" sz="1400" b="1" dirty="0" smtClean="0"/>
              <a:t>PROFIJ IV: Animador/a Sociocultural</a:t>
            </a:r>
          </a:p>
          <a:p>
            <a:pPr algn="ctr"/>
            <a:r>
              <a:rPr lang="pt-PT" sz="1400" b="1" dirty="0" smtClean="0"/>
              <a:t>Ano letivo: 2022/2023</a:t>
            </a:r>
            <a:endParaRPr lang="pt-PT" sz="1400" b="1" dirty="0"/>
          </a:p>
        </p:txBody>
      </p:sp>
      <p:pic>
        <p:nvPicPr>
          <p:cNvPr id="3" name="Imagem 2"/>
          <p:cNvPicPr>
            <a:picLocks noChangeAspect="1"/>
          </p:cNvPicPr>
          <p:nvPr/>
        </p:nvPicPr>
        <p:blipFill>
          <a:blip r:embed="rId3"/>
          <a:stretch>
            <a:fillRect/>
          </a:stretch>
        </p:blipFill>
        <p:spPr>
          <a:xfrm>
            <a:off x="7164288" y="180712"/>
            <a:ext cx="1657350" cy="1238250"/>
          </a:xfrm>
          <a:prstGeom prst="rect">
            <a:avLst/>
          </a:prstGeom>
        </p:spPr>
      </p:pic>
      <p:pic>
        <p:nvPicPr>
          <p:cNvPr id="4" name="Imagem 3"/>
          <p:cNvPicPr>
            <a:picLocks noChangeAspect="1"/>
          </p:cNvPicPr>
          <p:nvPr/>
        </p:nvPicPr>
        <p:blipFill>
          <a:blip r:embed="rId4"/>
          <a:stretch>
            <a:fillRect/>
          </a:stretch>
        </p:blipFill>
        <p:spPr>
          <a:xfrm>
            <a:off x="220162" y="180713"/>
            <a:ext cx="1857376" cy="1238250"/>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Emprego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b="1" dirty="0" smtClean="0"/>
              <a:t>A noção de </a:t>
            </a:r>
            <a:r>
              <a:rPr lang="pt-PT" sz="1600" b="1" dirty="0"/>
              <a:t>E</a:t>
            </a:r>
            <a:r>
              <a:rPr lang="pt-PT" sz="1600" b="1" dirty="0" smtClean="0"/>
              <a:t>mprego</a:t>
            </a:r>
            <a:r>
              <a:rPr lang="pt-PT" sz="1600" dirty="0" smtClean="0"/>
              <a:t> remete para o ato ou efeito de empregar, que significa ocupar alguém oferecendo um posto de trabalho e delegando-lhe determinadas funções mediante o pagamento de uma renumeração. Ainda diz respeito a uma ocupação em serviço público ou privado: </a:t>
            </a:r>
            <a:r>
              <a:rPr lang="pt-PT" sz="1600" u="sng" dirty="0" smtClean="0">
                <a:effectLst>
                  <a:outerShdw blurRad="38100" dist="38100" dir="2700000" algn="tl">
                    <a:srgbClr val="000000">
                      <a:alpha val="43137"/>
                    </a:srgbClr>
                  </a:outerShdw>
                </a:effectLst>
              </a:rPr>
              <a:t>um cargo, uma função, uma colocação.</a:t>
            </a:r>
          </a:p>
          <a:p>
            <a:endParaRPr lang="pt-PT" sz="1600" b="1" u="sng" dirty="0">
              <a:effectLst>
                <a:outerShdw blurRad="38100" dist="38100" dir="2700000" algn="tl">
                  <a:srgbClr val="000000">
                    <a:alpha val="43137"/>
                  </a:srgbClr>
                </a:outerShdw>
              </a:effectLst>
            </a:endParaRPr>
          </a:p>
          <a:p>
            <a:endParaRPr lang="pt-PT" sz="1600" dirty="0"/>
          </a:p>
          <a:p>
            <a:r>
              <a:rPr lang="pt-PT" sz="1600" dirty="0" smtClean="0"/>
              <a:t>Este conceito surge associado ao conceito de trabalho, na medida em que a forma de emprego dominante consiste no trabalho assalariado numa relação de dependência.</a:t>
            </a:r>
          </a:p>
          <a:p>
            <a:endParaRPr lang="pt-PT" sz="1600" dirty="0"/>
          </a:p>
          <a:p>
            <a:endParaRPr lang="pt-PT" sz="1600" dirty="0"/>
          </a:p>
          <a:p>
            <a:r>
              <a:rPr lang="pt-PT" sz="1600" dirty="0" smtClean="0"/>
              <a:t>O empregado ou trabalhador estabelece um contacto com a sua entidade empregadora ou patronal, através do qual decidem o valor pelo qual será vendida a força de trabalho bem como as condições mediante as quais irá ser prestado o respetivo trabalho.</a:t>
            </a:r>
            <a:endParaRPr lang="pt-PT" sz="1600" dirty="0"/>
          </a:p>
          <a:p>
            <a:pPr marL="0" indent="0">
              <a:buNone/>
            </a:pPr>
            <a:endParaRPr lang="pt-PT" sz="1600" dirty="0"/>
          </a:p>
        </p:txBody>
      </p:sp>
    </p:spTree>
    <p:extLst>
      <p:ext uri="{BB962C8B-B14F-4D97-AF65-F5344CB8AC3E}">
        <p14:creationId xmlns:p14="http://schemas.microsoft.com/office/powerpoint/2010/main" val="152777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Existem diversas modalidades de trabalho:</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a tempo inteiro</a:t>
            </a:r>
            <a:r>
              <a:rPr lang="pt-PT" sz="1600" dirty="0" smtClean="0"/>
              <a:t>;</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a tempo parcial</a:t>
            </a:r>
            <a:r>
              <a:rPr lang="pt-PT" sz="1600" dirty="0" smtClean="0"/>
              <a:t>;</a:t>
            </a:r>
          </a:p>
          <a:p>
            <a:pPr>
              <a:buFontTx/>
              <a:buChar char="-"/>
            </a:pPr>
            <a:r>
              <a:rPr lang="pt-PT" sz="1600" dirty="0" smtClean="0"/>
              <a:t>Trabalho </a:t>
            </a:r>
            <a:r>
              <a:rPr lang="pt-PT" sz="1600" u="sng" dirty="0" smtClean="0">
                <a:effectLst>
                  <a:outerShdw blurRad="38100" dist="38100" dir="2700000" algn="tl">
                    <a:srgbClr val="000000">
                      <a:alpha val="43137"/>
                    </a:srgbClr>
                  </a:outerShdw>
                </a:effectLst>
              </a:rPr>
              <a:t>sazonal ou temporário</a:t>
            </a:r>
            <a:r>
              <a:rPr lang="pt-PT" sz="1600" dirty="0" smtClean="0"/>
              <a:t>.</a:t>
            </a:r>
          </a:p>
          <a:p>
            <a:pPr>
              <a:buFontTx/>
              <a:buChar char="-"/>
            </a:pPr>
            <a:endParaRPr lang="pt-PT" sz="1600" dirty="0" smtClean="0"/>
          </a:p>
          <a:p>
            <a:pPr>
              <a:buFontTx/>
              <a:buChar char="-"/>
            </a:pPr>
            <a:endParaRPr lang="pt-PT" sz="1600" dirty="0"/>
          </a:p>
          <a:p>
            <a:pPr marL="0" indent="0">
              <a:buNone/>
            </a:pPr>
            <a:r>
              <a:rPr lang="pt-PT" sz="1600" dirty="0" smtClean="0"/>
              <a:t>Na sua relação de dependência, o trabalho pode ser:</a:t>
            </a:r>
          </a:p>
          <a:p>
            <a:pPr>
              <a:buFontTx/>
              <a:buChar char="-"/>
            </a:pPr>
            <a:r>
              <a:rPr lang="pt-PT" sz="1600" dirty="0" smtClean="0"/>
              <a:t>Por conta de outrem (empresas privadas ou sector da administração pública);</a:t>
            </a:r>
          </a:p>
          <a:p>
            <a:pPr>
              <a:buFontTx/>
              <a:buChar char="-"/>
            </a:pPr>
            <a:r>
              <a:rPr lang="pt-PT" sz="1600" dirty="0" smtClean="0"/>
              <a:t>Trabalho por contra própria (trabalhadores independentes ou empresários). </a:t>
            </a:r>
            <a:endParaRPr lang="pt-PT" sz="1600" dirty="0"/>
          </a:p>
        </p:txBody>
      </p:sp>
      <p:pic>
        <p:nvPicPr>
          <p:cNvPr id="4" name="Imagem 3"/>
          <p:cNvPicPr>
            <a:picLocks noChangeAspect="1"/>
          </p:cNvPicPr>
          <p:nvPr/>
        </p:nvPicPr>
        <p:blipFill>
          <a:blip r:embed="rId2"/>
          <a:stretch>
            <a:fillRect/>
          </a:stretch>
        </p:blipFill>
        <p:spPr>
          <a:xfrm>
            <a:off x="7152646" y="4869160"/>
            <a:ext cx="1528881" cy="1528881"/>
          </a:xfrm>
          <a:prstGeom prst="rect">
            <a:avLst/>
          </a:prstGeom>
        </p:spPr>
      </p:pic>
    </p:spTree>
    <p:extLst>
      <p:ext uri="{BB962C8B-B14F-4D97-AF65-F5344CB8AC3E}">
        <p14:creationId xmlns:p14="http://schemas.microsoft.com/office/powerpoint/2010/main" val="353469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Empregabilidade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b="1" dirty="0" smtClean="0"/>
              <a:t>A </a:t>
            </a:r>
            <a:r>
              <a:rPr lang="pt-PT" sz="1600" b="1" dirty="0" smtClean="0"/>
              <a:t>empregabilidade</a:t>
            </a:r>
            <a:r>
              <a:rPr lang="pt-PT" sz="1600" dirty="0" smtClean="0"/>
              <a:t> </a:t>
            </a:r>
            <a:r>
              <a:rPr lang="pt-PT" sz="1600" dirty="0" smtClean="0"/>
              <a:t>baseia-se numa recente nomenclatura dada </a:t>
            </a:r>
            <a:r>
              <a:rPr lang="pt-PT" sz="1600" dirty="0" smtClean="0"/>
              <a:t>à </a:t>
            </a:r>
            <a:r>
              <a:rPr lang="pt-PT" sz="1600" dirty="0" smtClean="0"/>
              <a:t>capacidade de adequação do profissional às novas necessidades e dinâmica dos novos mercados de trabalho.</a:t>
            </a:r>
          </a:p>
          <a:p>
            <a:endParaRPr lang="pt-PT" sz="1600" b="1" dirty="0"/>
          </a:p>
          <a:p>
            <a:endParaRPr lang="pt-PT" sz="1600" b="1" dirty="0" smtClean="0"/>
          </a:p>
          <a:p>
            <a:r>
              <a:rPr lang="pt-PT" sz="1600" dirty="0" smtClean="0"/>
              <a:t>O termo empregabilidade diz respeito à capacidade de um profissional estar empregado, mas muito mais do que isso à capacidade do profissional ter a sua carreira protegida dos riscos inerentes ao mercado de trabalho.</a:t>
            </a:r>
          </a:p>
          <a:p>
            <a:endParaRPr lang="pt-PT" sz="1600" dirty="0"/>
          </a:p>
          <a:p>
            <a:endParaRPr lang="pt-PT" sz="1600" dirty="0" smtClean="0"/>
          </a:p>
        </p:txBody>
      </p:sp>
      <p:pic>
        <p:nvPicPr>
          <p:cNvPr id="4" name="Imagem 3"/>
          <p:cNvPicPr>
            <a:picLocks noChangeAspect="1"/>
          </p:cNvPicPr>
          <p:nvPr/>
        </p:nvPicPr>
        <p:blipFill>
          <a:blip r:embed="rId2"/>
          <a:stretch>
            <a:fillRect/>
          </a:stretch>
        </p:blipFill>
        <p:spPr>
          <a:xfrm>
            <a:off x="6543675" y="4707045"/>
            <a:ext cx="2143125" cy="2143125"/>
          </a:xfrm>
          <a:prstGeom prst="rect">
            <a:avLst/>
          </a:prstGeom>
        </p:spPr>
      </p:pic>
    </p:spTree>
    <p:extLst>
      <p:ext uri="{BB962C8B-B14F-4D97-AF65-F5344CB8AC3E}">
        <p14:creationId xmlns:p14="http://schemas.microsoft.com/office/powerpoint/2010/main" val="243453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a:t>Uma vez que o conhecimento não é estático, mas inclusivo, começam </a:t>
            </a:r>
            <a:r>
              <a:rPr lang="pt-PT" sz="1600" dirty="0" smtClean="0"/>
              <a:t>então </a:t>
            </a:r>
            <a:r>
              <a:rPr lang="pt-PT" sz="1600" dirty="0"/>
              <a:t>a distinguir-se dois conceitos: </a:t>
            </a:r>
            <a:endParaRPr lang="pt-PT" sz="1600" dirty="0" smtClean="0"/>
          </a:p>
          <a:p>
            <a:pPr>
              <a:buFontTx/>
              <a:buChar char="-"/>
            </a:pPr>
            <a:r>
              <a:rPr lang="pt-PT" sz="1600" b="1" u="sng" dirty="0"/>
              <a:t>A</a:t>
            </a:r>
            <a:r>
              <a:rPr lang="pt-PT" sz="1600" b="1" u="sng" dirty="0" smtClean="0"/>
              <a:t> empregabilidade</a:t>
            </a:r>
            <a:r>
              <a:rPr lang="pt-PT" sz="1600" dirty="0" smtClean="0"/>
              <a:t>, que designa um conjunto de competência que permitem mais facilmente a inserção no mercado de trabalho, em qualquer profissão;</a:t>
            </a:r>
          </a:p>
          <a:p>
            <a:pPr>
              <a:buFontTx/>
              <a:buChar char="-"/>
            </a:pPr>
            <a:r>
              <a:rPr lang="pt-PT" sz="1600" b="1" u="sng" dirty="0" smtClean="0"/>
              <a:t>A formação profissional</a:t>
            </a:r>
            <a:r>
              <a:rPr lang="pt-PT" sz="1600" dirty="0" smtClean="0"/>
              <a:t>, prepara apenas para uma profissão, mais linear e sem a flexibilidade da aprendizagem ao longo da vida.</a:t>
            </a:r>
          </a:p>
          <a:p>
            <a:pPr>
              <a:buFontTx/>
              <a:buChar char="-"/>
            </a:pPr>
            <a:endParaRPr lang="pt-PT" sz="1600" dirty="0"/>
          </a:p>
          <a:p>
            <a:pPr marL="0" indent="0">
              <a:buNone/>
            </a:pPr>
            <a:endParaRPr lang="pt-PT" sz="1600" dirty="0"/>
          </a:p>
          <a:p>
            <a:r>
              <a:rPr lang="pt-PT" sz="1600" dirty="0" smtClean="0"/>
              <a:t>Em todos os países desenvolvidos, há hoje milhares de empregados em tarefas que não estamos habituados a considerar como de formação superior (bancários, gerentes comerciais, administrativos, etc.) e que têm enormes vantagens competitivas no emprego.</a:t>
            </a:r>
            <a:endParaRPr lang="pt-PT" sz="1600" dirty="0"/>
          </a:p>
        </p:txBody>
      </p:sp>
      <p:pic>
        <p:nvPicPr>
          <p:cNvPr id="4" name="Imagem 3"/>
          <p:cNvPicPr>
            <a:picLocks noChangeAspect="1"/>
          </p:cNvPicPr>
          <p:nvPr/>
        </p:nvPicPr>
        <p:blipFill>
          <a:blip r:embed="rId2"/>
          <a:stretch>
            <a:fillRect/>
          </a:stretch>
        </p:blipFill>
        <p:spPr>
          <a:xfrm>
            <a:off x="7037226" y="5085184"/>
            <a:ext cx="1647627" cy="1647627"/>
          </a:xfrm>
          <a:prstGeom prst="rect">
            <a:avLst/>
          </a:prstGeom>
        </p:spPr>
      </p:pic>
    </p:spTree>
    <p:extLst>
      <p:ext uri="{BB962C8B-B14F-4D97-AF65-F5344CB8AC3E}">
        <p14:creationId xmlns:p14="http://schemas.microsoft.com/office/powerpoint/2010/main" val="40096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José Augusto </a:t>
            </a:r>
            <a:r>
              <a:rPr lang="pt-PT" sz="1600" dirty="0" err="1" smtClean="0"/>
              <a:t>Minarelli</a:t>
            </a:r>
            <a:r>
              <a:rPr lang="pt-PT" sz="1600" dirty="0" smtClean="0"/>
              <a:t>, estabelece </a:t>
            </a:r>
            <a:r>
              <a:rPr lang="pt-PT" sz="1600" b="1" dirty="0" smtClean="0"/>
              <a:t>seis pilares da empregabilidade</a:t>
            </a:r>
            <a:r>
              <a:rPr lang="pt-PT" sz="1600" dirty="0" smtClean="0"/>
              <a:t>, que garantem a segurança profissional do indivíduo:</a:t>
            </a:r>
          </a:p>
          <a:p>
            <a:pPr>
              <a:buFontTx/>
              <a:buChar char="-"/>
            </a:pPr>
            <a:r>
              <a:rPr lang="pt-PT" sz="1600" u="sng" dirty="0" smtClean="0">
                <a:effectLst>
                  <a:outerShdw blurRad="38100" dist="38100" dir="2700000" algn="tl">
                    <a:srgbClr val="000000">
                      <a:alpha val="43137"/>
                    </a:srgbClr>
                  </a:outerShdw>
                </a:effectLst>
              </a:rPr>
              <a:t>Adequação da profissão à vocação </a:t>
            </a:r>
            <a:r>
              <a:rPr lang="pt-PT" sz="1600" dirty="0" smtClean="0"/>
              <a:t>– uma vez que para se tornar um bom profissional e um ser humano realizado, o indivíduo deve conciliar a sua função com a capacidade e paixão pelo que faz;</a:t>
            </a:r>
          </a:p>
          <a:p>
            <a:pPr marL="0" indent="0">
              <a:buNone/>
            </a:pPr>
            <a:endParaRPr lang="pt-PT" sz="1600" dirty="0" smtClean="0"/>
          </a:p>
          <a:p>
            <a:pPr>
              <a:buFontTx/>
              <a:buChar char="-"/>
            </a:pPr>
            <a:r>
              <a:rPr lang="pt-PT" sz="1600" u="sng" dirty="0" smtClean="0">
                <a:effectLst>
                  <a:outerShdw blurRad="38100" dist="38100" dir="2700000" algn="tl">
                    <a:srgbClr val="000000">
                      <a:alpha val="43137"/>
                    </a:srgbClr>
                  </a:outerShdw>
                </a:effectLst>
              </a:rPr>
              <a:t>Competências:</a:t>
            </a:r>
          </a:p>
          <a:p>
            <a:pPr marL="0" indent="0">
              <a:buNone/>
            </a:pPr>
            <a:r>
              <a:rPr lang="pt-PT" sz="1600" dirty="0"/>
              <a:t> 	</a:t>
            </a:r>
            <a:r>
              <a:rPr lang="pt-PT" sz="1600" dirty="0" smtClean="0"/>
              <a:t>- a preparação técnica;</a:t>
            </a:r>
          </a:p>
          <a:p>
            <a:pPr marL="0" indent="0">
              <a:buNone/>
            </a:pPr>
            <a:r>
              <a:rPr lang="pt-PT" sz="1600" dirty="0"/>
              <a:t>	</a:t>
            </a:r>
            <a:r>
              <a:rPr lang="pt-PT" sz="1600" dirty="0" smtClean="0"/>
              <a:t>- a capacidade de liderar pessoas;</a:t>
            </a:r>
          </a:p>
          <a:p>
            <a:pPr marL="0" indent="0">
              <a:buNone/>
            </a:pPr>
            <a:r>
              <a:rPr lang="pt-PT" sz="1600" dirty="0"/>
              <a:t>	</a:t>
            </a:r>
            <a:r>
              <a:rPr lang="pt-PT" sz="1600" dirty="0" smtClean="0"/>
              <a:t>- a habilidade política;</a:t>
            </a:r>
          </a:p>
          <a:p>
            <a:pPr marL="0" indent="0">
              <a:buNone/>
            </a:pPr>
            <a:r>
              <a:rPr lang="pt-PT" sz="1600" dirty="0" smtClean="0"/>
              <a:t>	- a habilidade de comunicação oral e escrita em pelo menos dois idiomas;</a:t>
            </a:r>
          </a:p>
          <a:p>
            <a:pPr marL="0" indent="0">
              <a:buNone/>
            </a:pPr>
            <a:r>
              <a:rPr lang="pt-PT" sz="1600" dirty="0"/>
              <a:t>	</a:t>
            </a:r>
            <a:r>
              <a:rPr lang="pt-PT" sz="1600" dirty="0" smtClean="0"/>
              <a:t>- a habilidade em marketing;</a:t>
            </a:r>
          </a:p>
          <a:p>
            <a:pPr marL="0" indent="0">
              <a:buNone/>
            </a:pPr>
            <a:r>
              <a:rPr lang="pt-PT" sz="1600" dirty="0"/>
              <a:t>	</a:t>
            </a:r>
            <a:r>
              <a:rPr lang="pt-PT" sz="1600" dirty="0" smtClean="0"/>
              <a:t>- a habilidade em vendas;</a:t>
            </a:r>
          </a:p>
          <a:p>
            <a:pPr marL="0" indent="0">
              <a:buNone/>
            </a:pPr>
            <a:r>
              <a:rPr lang="pt-PT" sz="1600" dirty="0"/>
              <a:t>	</a:t>
            </a:r>
            <a:r>
              <a:rPr lang="pt-PT" sz="1600" dirty="0" smtClean="0"/>
              <a:t>- a capacidade de utilização dos recursos tecnológicos.</a:t>
            </a:r>
            <a:endParaRPr lang="pt-PT" sz="1600" dirty="0"/>
          </a:p>
        </p:txBody>
      </p:sp>
    </p:spTree>
    <p:extLst>
      <p:ext uri="{BB962C8B-B14F-4D97-AF65-F5344CB8AC3E}">
        <p14:creationId xmlns:p14="http://schemas.microsoft.com/office/powerpoint/2010/main" val="14409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a:buFontTx/>
              <a:buChar char="-"/>
            </a:pPr>
            <a:r>
              <a:rPr lang="pt-PT" sz="1600" u="sng" dirty="0" smtClean="0">
                <a:effectLst>
                  <a:outerShdw blurRad="38100" dist="38100" dir="2700000" algn="tl">
                    <a:srgbClr val="000000">
                      <a:alpha val="43137"/>
                    </a:srgbClr>
                  </a:outerShdw>
                </a:effectLst>
              </a:rPr>
              <a:t>Idoneidade</a:t>
            </a:r>
            <a:r>
              <a:rPr lang="pt-PT" sz="1600" dirty="0" smtClean="0"/>
              <a:t> – que implica confiança de parte a parte e, entre outros fatores, pode considerar-se:</a:t>
            </a:r>
          </a:p>
          <a:p>
            <a:pPr marL="0" indent="0">
              <a:buNone/>
            </a:pPr>
            <a:r>
              <a:rPr lang="pt-PT" sz="1600" dirty="0"/>
              <a:t>	</a:t>
            </a:r>
            <a:r>
              <a:rPr lang="pt-PT" sz="1600" dirty="0" smtClean="0"/>
              <a:t>- a ética;</a:t>
            </a:r>
          </a:p>
          <a:p>
            <a:pPr marL="0" indent="0">
              <a:buNone/>
            </a:pPr>
            <a:r>
              <a:rPr lang="pt-PT" sz="1600" dirty="0" smtClean="0"/>
              <a:t>	- a conduta;</a:t>
            </a:r>
          </a:p>
          <a:p>
            <a:pPr marL="0" indent="0">
              <a:buNone/>
            </a:pPr>
            <a:r>
              <a:rPr lang="pt-PT" sz="1600" dirty="0"/>
              <a:t>	</a:t>
            </a:r>
            <a:r>
              <a:rPr lang="pt-PT" sz="1600" dirty="0" smtClean="0"/>
              <a:t>- uma atitude correta;</a:t>
            </a:r>
          </a:p>
          <a:p>
            <a:pPr marL="0" indent="0">
              <a:buNone/>
            </a:pPr>
            <a:r>
              <a:rPr lang="pt-PT" sz="1600" dirty="0"/>
              <a:t>	</a:t>
            </a:r>
            <a:r>
              <a:rPr lang="pt-PT" sz="1600" dirty="0" smtClean="0"/>
              <a:t>- o respeito;</a:t>
            </a:r>
          </a:p>
          <a:p>
            <a:pPr marL="0" indent="0">
              <a:buNone/>
            </a:pPr>
            <a:r>
              <a:rPr lang="pt-PT" sz="1600" dirty="0"/>
              <a:t>	</a:t>
            </a:r>
            <a:r>
              <a:rPr lang="pt-PT" sz="1600" dirty="0" smtClean="0"/>
              <a:t>- a responsabilidade</a:t>
            </a:r>
          </a:p>
          <a:p>
            <a:pPr marL="0" indent="0">
              <a:buNone/>
            </a:pPr>
            <a:endParaRPr lang="pt-PT" sz="1600" dirty="0"/>
          </a:p>
          <a:p>
            <a:pPr>
              <a:buFontTx/>
              <a:buChar char="-"/>
            </a:pPr>
            <a:r>
              <a:rPr lang="pt-PT" sz="1600" u="sng" dirty="0" smtClean="0">
                <a:effectLst>
                  <a:outerShdw blurRad="38100" dist="38100" dir="2700000" algn="tl">
                    <a:srgbClr val="000000">
                      <a:alpha val="43137"/>
                    </a:srgbClr>
                  </a:outerShdw>
                </a:effectLst>
              </a:rPr>
              <a:t>Saúde física e mental</a:t>
            </a:r>
            <a:r>
              <a:rPr lang="pt-PT" sz="1600" dirty="0" smtClean="0"/>
              <a:t>: </a:t>
            </a:r>
          </a:p>
          <a:p>
            <a:pPr marL="0" indent="0">
              <a:buNone/>
            </a:pPr>
            <a:r>
              <a:rPr lang="pt-PT" sz="1600" dirty="0" smtClean="0"/>
              <a:t>	- cuidar do equilíbrio e do desgaste exagerado; e drogas;</a:t>
            </a:r>
          </a:p>
          <a:p>
            <a:pPr marL="0" indent="0">
              <a:buNone/>
            </a:pPr>
            <a:r>
              <a:rPr lang="pt-PT" sz="1600" dirty="0"/>
              <a:t>	</a:t>
            </a:r>
            <a:r>
              <a:rPr lang="pt-PT" sz="1600" dirty="0" smtClean="0"/>
              <a:t>- cuidar do corpo, evitando vícios como fumar, álcool;</a:t>
            </a:r>
          </a:p>
          <a:p>
            <a:pPr marL="0" indent="0">
              <a:buNone/>
            </a:pPr>
            <a:r>
              <a:rPr lang="pt-PT" sz="1600" dirty="0"/>
              <a:t>	</a:t>
            </a:r>
            <a:r>
              <a:rPr lang="pt-PT" sz="1600" dirty="0" smtClean="0"/>
              <a:t>- manter a sua autoestima e a sua capacidade de realizar projetos.</a:t>
            </a:r>
          </a:p>
          <a:p>
            <a:pPr>
              <a:buFontTx/>
              <a:buChar char="-"/>
            </a:pPr>
            <a:endParaRPr lang="pt-PT" sz="1600" dirty="0" smtClean="0"/>
          </a:p>
          <a:p>
            <a:pPr>
              <a:buFontTx/>
              <a:buChar char="-"/>
            </a:pPr>
            <a:endParaRPr lang="pt-PT" sz="1200" dirty="0"/>
          </a:p>
        </p:txBody>
      </p:sp>
    </p:spTree>
    <p:extLst>
      <p:ext uri="{BB962C8B-B14F-4D97-AF65-F5344CB8AC3E}">
        <p14:creationId xmlns:p14="http://schemas.microsoft.com/office/powerpoint/2010/main" val="4661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a:buFontTx/>
              <a:buChar char="-"/>
            </a:pPr>
            <a:r>
              <a:rPr lang="pt-PT" sz="1600" u="sng" dirty="0" smtClean="0">
                <a:effectLst>
                  <a:outerShdw blurRad="38100" dist="38100" dir="2700000" algn="tl">
                    <a:srgbClr val="000000">
                      <a:alpha val="43137"/>
                    </a:srgbClr>
                  </a:outerShdw>
                </a:effectLst>
              </a:rPr>
              <a:t>Reserva financeira e fontes alternativas de rendimentos </a:t>
            </a:r>
            <a:r>
              <a:rPr lang="pt-PT" sz="1600" dirty="0" smtClean="0"/>
              <a:t>– a perda de emprego significa a perda da entrada de receitas;</a:t>
            </a:r>
          </a:p>
          <a:p>
            <a:pPr>
              <a:buFontTx/>
              <a:buChar char="-"/>
            </a:pPr>
            <a:endParaRPr lang="pt-PT" sz="1600" dirty="0"/>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Relacionamento</a:t>
            </a:r>
            <a:r>
              <a:rPr lang="pt-PT" sz="1600" dirty="0" smtClean="0"/>
              <a:t> – quem conhece pessoas adquire informações importantes e relevantes</a:t>
            </a:r>
            <a:endParaRPr lang="pt-PT" sz="1600" dirty="0"/>
          </a:p>
        </p:txBody>
      </p:sp>
      <p:pic>
        <p:nvPicPr>
          <p:cNvPr id="4" name="Imagem 3"/>
          <p:cNvPicPr>
            <a:picLocks noChangeAspect="1"/>
          </p:cNvPicPr>
          <p:nvPr/>
        </p:nvPicPr>
        <p:blipFill>
          <a:blip r:embed="rId2"/>
          <a:stretch>
            <a:fillRect/>
          </a:stretch>
        </p:blipFill>
        <p:spPr>
          <a:xfrm>
            <a:off x="7092280" y="4886579"/>
            <a:ext cx="1594520" cy="1659750"/>
          </a:xfrm>
          <a:prstGeom prst="rect">
            <a:avLst/>
          </a:prstGeom>
        </p:spPr>
      </p:pic>
    </p:spTree>
    <p:extLst>
      <p:ext uri="{BB962C8B-B14F-4D97-AF65-F5344CB8AC3E}">
        <p14:creationId xmlns:p14="http://schemas.microsoft.com/office/powerpoint/2010/main" val="211672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Bibliografia </a:t>
            </a:r>
            <a:endParaRPr lang="pt-PT" dirty="0"/>
          </a:p>
        </p:txBody>
      </p:sp>
      <p:sp>
        <p:nvSpPr>
          <p:cNvPr id="3" name="Marcador de Posição de Conteúdo 2"/>
          <p:cNvSpPr>
            <a:spLocks noGrp="1"/>
          </p:cNvSpPr>
          <p:nvPr>
            <p:ph idx="1"/>
          </p:nvPr>
        </p:nvSpPr>
        <p:spPr/>
        <p:txBody>
          <a:bodyPr/>
          <a:lstStyle/>
          <a:p>
            <a:endParaRPr lang="pt-PT" sz="1600" dirty="0" smtClean="0"/>
          </a:p>
          <a:p>
            <a:r>
              <a:rPr lang="pt-PT" sz="1600" dirty="0" smtClean="0"/>
              <a:t>Manual Viver em Português, módulo 6656 – Mudanças Profissionais e Mercado de Trabalho</a:t>
            </a:r>
            <a:endParaRPr lang="pt-PT" sz="1600" dirty="0"/>
          </a:p>
        </p:txBody>
      </p:sp>
    </p:spTree>
    <p:extLst>
      <p:ext uri="{BB962C8B-B14F-4D97-AF65-F5344CB8AC3E}">
        <p14:creationId xmlns:p14="http://schemas.microsoft.com/office/powerpoint/2010/main" val="59557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t-PT" dirty="0" smtClean="0"/>
              <a:t>Trabalho </a:t>
            </a:r>
            <a:endParaRPr lang="pt-PT" dirty="0"/>
          </a:p>
        </p:txBody>
      </p:sp>
      <p:sp>
        <p:nvSpPr>
          <p:cNvPr id="18435" name="Rectangle 3"/>
          <p:cNvSpPr>
            <a:spLocks noGrp="1" noChangeArrowheads="1"/>
          </p:cNvSpPr>
          <p:nvPr>
            <p:ph type="body" idx="1"/>
          </p:nvPr>
        </p:nvSpPr>
        <p:spPr>
          <a:xfrm>
            <a:off x="457200" y="1600200"/>
            <a:ext cx="8363272" cy="5141168"/>
          </a:xfrm>
        </p:spPr>
        <p:txBody>
          <a:bodyPr/>
          <a:lstStyle/>
          <a:p>
            <a:endParaRPr lang="pt-PT" sz="1600" dirty="0" smtClean="0"/>
          </a:p>
          <a:p>
            <a:r>
              <a:rPr lang="pt-PT" sz="1600" dirty="0" smtClean="0"/>
              <a:t>Trabalho diz respeito a qualquer atividade em que nos ocupamos e </a:t>
            </a:r>
            <a:r>
              <a:rPr lang="pt-PT" sz="1600" dirty="0" smtClean="0"/>
              <a:t>despendemos </a:t>
            </a:r>
            <a:r>
              <a:rPr lang="pt-PT" sz="1600" dirty="0" smtClean="0"/>
              <a:t>boa parte da nossa vida, seja </a:t>
            </a:r>
            <a:r>
              <a:rPr lang="pt-PT" sz="1600" dirty="0" smtClean="0"/>
              <a:t>de forma </a:t>
            </a:r>
            <a:r>
              <a:rPr lang="pt-PT" sz="1600" dirty="0" smtClean="0"/>
              <a:t>renumerada </a:t>
            </a:r>
            <a:r>
              <a:rPr lang="pt-PT" sz="1600" dirty="0" smtClean="0"/>
              <a:t>ou não.</a:t>
            </a:r>
          </a:p>
          <a:p>
            <a:pPr marL="0" indent="0">
              <a:buNone/>
            </a:pPr>
            <a:endParaRPr lang="pt-PT" sz="1600" dirty="0" smtClean="0"/>
          </a:p>
          <a:p>
            <a:endParaRPr lang="pt-PT" sz="1600" dirty="0" smtClean="0"/>
          </a:p>
          <a:p>
            <a:r>
              <a:rPr lang="pt-PT" sz="1600" dirty="0" smtClean="0"/>
              <a:t>Na sua </a:t>
            </a:r>
            <a:r>
              <a:rPr lang="pt-PT" sz="1600" b="1" dirty="0" smtClean="0"/>
              <a:t>origem etimológica, </a:t>
            </a:r>
            <a:r>
              <a:rPr lang="pt-PT" sz="1600" dirty="0" smtClean="0"/>
              <a:t>a</a:t>
            </a:r>
            <a:r>
              <a:rPr lang="pt-PT" sz="1600" b="1" dirty="0" smtClean="0"/>
              <a:t> </a:t>
            </a:r>
            <a:r>
              <a:rPr lang="pt-PT" sz="1600" dirty="0" smtClean="0"/>
              <a:t>palavra “trabalho</a:t>
            </a:r>
            <a:r>
              <a:rPr lang="pt-PT" sz="1600" dirty="0" smtClean="0"/>
              <a:t>” </a:t>
            </a:r>
            <a:r>
              <a:rPr lang="pt-PT" sz="1600" dirty="0" smtClean="0"/>
              <a:t>deriva da palavra latina </a:t>
            </a:r>
            <a:r>
              <a:rPr lang="pt-PT" sz="1600" i="1" dirty="0" smtClean="0"/>
              <a:t>tripalus</a:t>
            </a:r>
            <a:r>
              <a:rPr lang="pt-PT" sz="1600" dirty="0" smtClean="0"/>
              <a:t> (três paus), que no latim </a:t>
            </a:r>
            <a:r>
              <a:rPr lang="pt-PT" sz="1600" dirty="0" smtClean="0"/>
              <a:t>popular </a:t>
            </a:r>
            <a:r>
              <a:rPr lang="pt-PT" sz="1600" u="sng" dirty="0" smtClean="0"/>
              <a:t>significa instrumento de três paus aguçados e com pontas de ferro, utilizado para ferrar animais de grande porte ou para debulhar os cereais e o linho</a:t>
            </a:r>
            <a:r>
              <a:rPr lang="pt-PT" sz="1600" dirty="0" smtClean="0"/>
              <a:t>.</a:t>
            </a:r>
          </a:p>
          <a:p>
            <a:endParaRPr lang="pt-PT" sz="1600" dirty="0"/>
          </a:p>
          <a:p>
            <a:endParaRPr lang="pt-PT" sz="1600" dirty="0" smtClean="0"/>
          </a:p>
          <a:p>
            <a:r>
              <a:rPr lang="pt-PT" sz="1600" dirty="0" smtClean="0"/>
              <a:t>Durante séculos, o trabalho surgiu associado a algo penoso ou a um castigo que era realizado pelos escravos </a:t>
            </a:r>
            <a:r>
              <a:rPr lang="pt-PT" sz="1600" b="1" dirty="0" smtClean="0"/>
              <a:t>(esclavagismo) </a:t>
            </a:r>
            <a:r>
              <a:rPr lang="pt-PT" sz="1600" dirty="0" smtClean="0"/>
              <a:t>ou </a:t>
            </a:r>
            <a:r>
              <a:rPr lang="pt-PT" sz="1600" dirty="0" smtClean="0"/>
              <a:t>pelas classes sociais mais baixas, os servos de gleba </a:t>
            </a:r>
            <a:r>
              <a:rPr lang="pt-PT" sz="1600" b="1" dirty="0" smtClean="0"/>
              <a:t>(servilismo/feudalismo)</a:t>
            </a:r>
            <a:r>
              <a:rPr lang="pt-PT" sz="1600" dirty="0" smtClean="0"/>
              <a:t>.</a:t>
            </a:r>
          </a:p>
          <a:p>
            <a:endParaRPr lang="pt-PT" sz="1600" dirty="0"/>
          </a:p>
          <a:p>
            <a:endParaRPr lang="pt-PT" sz="1600" dirty="0"/>
          </a:p>
        </p:txBody>
      </p:sp>
      <p:pic>
        <p:nvPicPr>
          <p:cNvPr id="2" name="Imagem 1"/>
          <p:cNvPicPr>
            <a:picLocks noChangeAspect="1"/>
          </p:cNvPicPr>
          <p:nvPr/>
        </p:nvPicPr>
        <p:blipFill>
          <a:blip r:embed="rId2"/>
          <a:stretch>
            <a:fillRect/>
          </a:stretch>
        </p:blipFill>
        <p:spPr>
          <a:xfrm>
            <a:off x="6534965" y="5373216"/>
            <a:ext cx="2151835" cy="1243121"/>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endParaRPr lang="pt-PT" sz="1600" dirty="0" smtClean="0"/>
          </a:p>
          <a:p>
            <a:r>
              <a:rPr lang="pt-PT" sz="1600" dirty="0" smtClean="0"/>
              <a:t>Mas mais </a:t>
            </a:r>
            <a:r>
              <a:rPr lang="pt-PT" sz="1600" dirty="0" smtClean="0"/>
              <a:t>tarde </a:t>
            </a:r>
            <a:r>
              <a:rPr lang="pt-PT" sz="1600" dirty="0" smtClean="0"/>
              <a:t>surgiu uma </a:t>
            </a:r>
            <a:r>
              <a:rPr lang="pt-PT" sz="1600" b="1" dirty="0" smtClean="0"/>
              <a:t>outra </a:t>
            </a:r>
            <a:r>
              <a:rPr lang="pt-PT" sz="1600" b="1" dirty="0" smtClean="0"/>
              <a:t>visão,</a:t>
            </a:r>
            <a:r>
              <a:rPr lang="pt-PT" sz="1600" dirty="0" smtClean="0"/>
              <a:t> </a:t>
            </a:r>
            <a:r>
              <a:rPr lang="pt-PT" sz="1600" dirty="0" smtClean="0"/>
              <a:t>para a qual o trabalho constitui uma fonte de libertação, de progressos e de autorrealização, considerando que o trabalho confere dignidade ao ser humano.</a:t>
            </a:r>
          </a:p>
          <a:p>
            <a:endParaRPr lang="pt-PT" sz="1600" dirty="0" smtClean="0"/>
          </a:p>
          <a:p>
            <a:endParaRPr lang="pt-PT" sz="1600" dirty="0"/>
          </a:p>
          <a:p>
            <a:r>
              <a:rPr lang="pt-PT" sz="1600" dirty="0" smtClean="0"/>
              <a:t>Segundo o sociólogo inglês </a:t>
            </a:r>
            <a:r>
              <a:rPr lang="pt-PT" sz="1600" b="1" dirty="0" smtClean="0"/>
              <a:t>Anthony </a:t>
            </a:r>
            <a:r>
              <a:rPr lang="pt-PT" sz="1600" b="1" dirty="0" err="1" smtClean="0"/>
              <a:t>Giddens</a:t>
            </a:r>
            <a:r>
              <a:rPr lang="pt-PT" sz="1600" dirty="0" smtClean="0"/>
              <a:t>, o trabalho define-se como a realização de tarefas que envolvem dispêndio de esforço mental e físico, com o objetivo de produzir bens e serviços para satisfazer as necessidades humanas.</a:t>
            </a:r>
          </a:p>
          <a:p>
            <a:endParaRPr lang="pt-PT" sz="1600" dirty="0" smtClean="0"/>
          </a:p>
          <a:p>
            <a:endParaRPr lang="pt-PT" sz="1600" dirty="0"/>
          </a:p>
          <a:p>
            <a:r>
              <a:rPr lang="pt-PT" sz="1600" dirty="0" smtClean="0"/>
              <a:t>Assim, o trabalho, em particular o renumerado, ou seja, o emprego, assume um papel relevante na vida das pessoas</a:t>
            </a:r>
          </a:p>
          <a:p>
            <a:pPr marL="0" indent="0">
              <a:buNone/>
            </a:pPr>
            <a:r>
              <a:rPr lang="pt-PT" sz="1600" dirty="0" smtClean="0"/>
              <a:t>     </a:t>
            </a:r>
            <a:endParaRPr lang="pt-PT" sz="1600" dirty="0"/>
          </a:p>
        </p:txBody>
      </p:sp>
      <p:pic>
        <p:nvPicPr>
          <p:cNvPr id="2" name="Imagem 1"/>
          <p:cNvPicPr>
            <a:picLocks noChangeAspect="1"/>
          </p:cNvPicPr>
          <p:nvPr/>
        </p:nvPicPr>
        <p:blipFill>
          <a:blip r:embed="rId2"/>
          <a:stretch>
            <a:fillRect/>
          </a:stretch>
        </p:blipFill>
        <p:spPr>
          <a:xfrm>
            <a:off x="6492999" y="5157192"/>
            <a:ext cx="2651001" cy="14708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dirty="0" smtClean="0"/>
          </a:p>
          <a:p>
            <a:r>
              <a:rPr lang="pt-PT" sz="1600" dirty="0" smtClean="0"/>
              <a:t>Numa outra perspetiva, </a:t>
            </a:r>
            <a:r>
              <a:rPr lang="pt-PT" sz="1600" b="1" dirty="0" smtClean="0"/>
              <a:t>o trabalho</a:t>
            </a:r>
            <a:r>
              <a:rPr lang="pt-PT" sz="1600" dirty="0" smtClean="0"/>
              <a:t> é visto como mera </a:t>
            </a:r>
            <a:r>
              <a:rPr lang="pt-PT" sz="1600" b="1" dirty="0" smtClean="0"/>
              <a:t>produção técnica</a:t>
            </a:r>
            <a:r>
              <a:rPr lang="pt-PT" sz="1600" dirty="0" smtClean="0"/>
              <a:t>, na relação homem/máquina, estudando-se o posto de trabalho e a adequação do indivíduo a esse posto, tanto a nível físico como a nível psicológico (âmbito das motivações).</a:t>
            </a:r>
          </a:p>
          <a:p>
            <a:endParaRPr lang="pt-PT" sz="1600" dirty="0" smtClean="0"/>
          </a:p>
          <a:p>
            <a:endParaRPr lang="pt-PT" sz="1600" dirty="0"/>
          </a:p>
          <a:p>
            <a:pPr marL="0" indent="0">
              <a:buNone/>
            </a:pPr>
            <a:r>
              <a:rPr lang="pt-PT" sz="1600" b="1" dirty="0" smtClean="0"/>
              <a:t>Trabalho enquanto fenómeno social: </a:t>
            </a:r>
            <a:r>
              <a:rPr lang="pt-PT" sz="1600" dirty="0" smtClean="0"/>
              <a:t>evidencia as diferentes formas de relações organizadas no trabalho e em volta do próprio trabalho, ou seja, aparece com uma função dupla: dar origem ao fabrico do produto e promover as relações sociais de produção inerentes ao mundo local.</a:t>
            </a:r>
          </a:p>
          <a:p>
            <a:pPr marL="0" indent="0">
              <a:buNone/>
            </a:pPr>
            <a:endParaRPr lang="pt-PT" sz="1600" b="1" dirty="0" smtClean="0"/>
          </a:p>
          <a:p>
            <a:pPr marL="0" indent="0">
              <a:buNone/>
            </a:pPr>
            <a:endParaRPr lang="pt-PT" sz="1600" b="1" dirty="0"/>
          </a:p>
          <a:p>
            <a:pPr marL="0" indent="0">
              <a:buNone/>
            </a:pPr>
            <a:r>
              <a:rPr lang="pt-PT" sz="1600" b="1" dirty="0" smtClean="0"/>
              <a:t>Trabalho enquanto prática da sociedade: </a:t>
            </a:r>
            <a:r>
              <a:rPr lang="pt-PT" sz="1600" dirty="0" smtClean="0"/>
              <a:t>é visto como resultado da atividade social, só podendo ser definido para qualquer sociedade partindo da análise das relações sociais. Assim, as transformações sociais, ao implicarem alterações nas forças sociais em presença e nas suas relações, acarretam novas formas de trabalho. </a:t>
            </a:r>
            <a:endParaRPr lang="pt-PT" sz="1600" dirty="0"/>
          </a:p>
        </p:txBody>
      </p:sp>
    </p:spTree>
    <p:extLst>
      <p:ext uri="{BB962C8B-B14F-4D97-AF65-F5344CB8AC3E}">
        <p14:creationId xmlns:p14="http://schemas.microsoft.com/office/powerpoint/2010/main" val="2486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r>
              <a:rPr lang="pt-PT" sz="1600" dirty="0" smtClean="0"/>
              <a:t>Nas últimas décadas, houve várias alterações ao nível do trabalho e do emprego: </a:t>
            </a:r>
            <a:r>
              <a:rPr lang="pt-PT" sz="1600" u="sng" dirty="0" smtClean="0"/>
              <a:t>o acesso e o uso generalizado das tecnologias de informação e comunicação (TIC).</a:t>
            </a:r>
          </a:p>
          <a:p>
            <a:endParaRPr lang="pt-PT" sz="1600" u="sng" dirty="0" smtClean="0"/>
          </a:p>
          <a:p>
            <a:endParaRPr lang="pt-PT" sz="1600" u="sng" dirty="0"/>
          </a:p>
          <a:p>
            <a:r>
              <a:rPr lang="pt-PT" sz="1600" dirty="0" smtClean="0"/>
              <a:t>A introdução e o desenvolvimento das novas tecnologias em todos os sectores de atividade (agricultura e indústria) foi diminuindo de forma progressiva não apenas o tempo de trabalho como o número de trabalhadores que anteriormente eram necessários para assegurar os processos de produção.</a:t>
            </a:r>
          </a:p>
          <a:p>
            <a:endParaRPr lang="pt-PT" sz="1600" dirty="0" smtClean="0"/>
          </a:p>
          <a:p>
            <a:endParaRPr lang="pt-PT" sz="1600" dirty="0"/>
          </a:p>
          <a:p>
            <a:r>
              <a:rPr lang="pt-PT" sz="1600" dirty="0" smtClean="0"/>
              <a:t>No </a:t>
            </a:r>
            <a:r>
              <a:rPr lang="pt-PT" sz="1600" dirty="0" smtClean="0"/>
              <a:t>entanto, </a:t>
            </a:r>
            <a:r>
              <a:rPr lang="pt-PT" sz="1600" dirty="0" smtClean="0"/>
              <a:t>e no que diz respeito ao sector dos serviços, verifica-se o oposto, ou seja, houve um aumento significativo em termos de ocupação da população ativa e de contribuição deste sector para o produto nacional. </a:t>
            </a:r>
          </a:p>
          <a:p>
            <a:pPr marL="0" indent="0">
              <a:buNone/>
            </a:pPr>
            <a:endParaRPr lang="pt-PT" sz="1600" dirty="0"/>
          </a:p>
          <a:p>
            <a:pPr marL="0" indent="0">
              <a:buNone/>
            </a:pPr>
            <a:r>
              <a:rPr lang="pt-PT" sz="1600" dirty="0" smtClean="0"/>
              <a:t>Este fenómeno é usualmente designado por </a:t>
            </a:r>
            <a:r>
              <a:rPr lang="pt-PT" sz="1600" b="1" dirty="0" smtClean="0"/>
              <a:t>terciarização</a:t>
            </a:r>
            <a:r>
              <a:rPr lang="pt-PT" sz="1600" dirty="0" smtClean="0"/>
              <a:t>.</a:t>
            </a:r>
            <a:endParaRPr lang="pt-PT" sz="1600" dirty="0"/>
          </a:p>
        </p:txBody>
      </p:sp>
      <p:pic>
        <p:nvPicPr>
          <p:cNvPr id="2" name="Imagem 1"/>
          <p:cNvPicPr>
            <a:picLocks noChangeAspect="1"/>
          </p:cNvPicPr>
          <p:nvPr/>
        </p:nvPicPr>
        <p:blipFill>
          <a:blip r:embed="rId2"/>
          <a:stretch>
            <a:fillRect/>
          </a:stretch>
        </p:blipFill>
        <p:spPr>
          <a:xfrm>
            <a:off x="6948264" y="5229200"/>
            <a:ext cx="1495737" cy="1495737"/>
          </a:xfrm>
          <a:prstGeom prst="rect">
            <a:avLst/>
          </a:prstGeom>
        </p:spPr>
      </p:pic>
    </p:spTree>
    <p:extLst>
      <p:ext uri="{BB962C8B-B14F-4D97-AF65-F5344CB8AC3E}">
        <p14:creationId xmlns:p14="http://schemas.microsoft.com/office/powerpoint/2010/main" val="351043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pPr marL="0" indent="0">
              <a:buNone/>
            </a:pPr>
            <a:endParaRPr lang="pt-PT" sz="1600" b="1" dirty="0" smtClean="0"/>
          </a:p>
          <a:p>
            <a:pPr marL="0" indent="0">
              <a:buNone/>
            </a:pPr>
            <a:r>
              <a:rPr lang="pt-PT" sz="1600" b="1" dirty="0" smtClean="0"/>
              <a:t>Consequências e alterações da terciarização da economia na configuração do trabalho: </a:t>
            </a:r>
          </a:p>
          <a:p>
            <a:pPr>
              <a:buFontTx/>
              <a:buChar char="-"/>
            </a:pPr>
            <a:r>
              <a:rPr lang="pt-PT" sz="1600" dirty="0" smtClean="0"/>
              <a:t>Desaparecimento de algumas profissões, como por exemplo o/a dactilógrafo/a, exigindo a sua reconversão através do recurso à formação ao longo da vida;</a:t>
            </a:r>
          </a:p>
          <a:p>
            <a:pPr>
              <a:buFontTx/>
              <a:buChar char="-"/>
            </a:pPr>
            <a:endParaRPr lang="pt-PT" sz="1600" dirty="0" smtClean="0"/>
          </a:p>
          <a:p>
            <a:pPr>
              <a:buFontTx/>
              <a:buChar char="-"/>
            </a:pPr>
            <a:r>
              <a:rPr lang="pt-PT" sz="1600" dirty="0" smtClean="0"/>
              <a:t>Surgimento de novas exigências do mercado de trabalho, como por exemplo o </a:t>
            </a:r>
            <a:r>
              <a:rPr lang="pt-PT" sz="1600" i="1" dirty="0" smtClean="0"/>
              <a:t>designer, </a:t>
            </a:r>
            <a:r>
              <a:rPr lang="pt-PT" sz="1600" dirty="0" smtClean="0"/>
              <a:t>o</a:t>
            </a:r>
            <a:r>
              <a:rPr lang="pt-PT" sz="1600" i="1" dirty="0" smtClean="0"/>
              <a:t> web-designer </a:t>
            </a:r>
            <a:r>
              <a:rPr lang="pt-PT" sz="1600" dirty="0" smtClean="0"/>
              <a:t>e o</a:t>
            </a:r>
            <a:r>
              <a:rPr lang="pt-PT" sz="1600" i="1" dirty="0" smtClean="0"/>
              <a:t> </a:t>
            </a:r>
            <a:r>
              <a:rPr lang="pt-PT" sz="1600" i="1" dirty="0" err="1" smtClean="0"/>
              <a:t>marketeer</a:t>
            </a:r>
            <a:r>
              <a:rPr lang="pt-PT" sz="1600" dirty="0" smtClean="0"/>
              <a:t>.</a:t>
            </a:r>
          </a:p>
          <a:p>
            <a:pPr>
              <a:buFontTx/>
              <a:buChar char="-"/>
            </a:pPr>
            <a:endParaRPr lang="pt-PT" sz="1600" dirty="0" smtClean="0"/>
          </a:p>
          <a:p>
            <a:pPr>
              <a:buFontTx/>
              <a:buChar char="-"/>
            </a:pPr>
            <a:endParaRPr lang="pt-PT" sz="1600" dirty="0"/>
          </a:p>
          <a:p>
            <a:r>
              <a:rPr lang="pt-PT" sz="1600" dirty="0" smtClean="0"/>
              <a:t>A passagem de uma economia baseada na indústria para um economia de </a:t>
            </a:r>
            <a:r>
              <a:rPr lang="pt-PT" sz="1600" dirty="0" smtClean="0"/>
              <a:t>serviços </a:t>
            </a:r>
            <a:r>
              <a:rPr lang="pt-PT" sz="1600" dirty="0" smtClean="0"/>
              <a:t>tem vindo a provocar alterações de vários níveis, quer na estrutura de organizações, quer no tipo de gestão praticado, quer na organização do trabalho.</a:t>
            </a:r>
            <a:endParaRPr lang="pt-PT" sz="1600" dirty="0"/>
          </a:p>
        </p:txBody>
      </p:sp>
      <p:pic>
        <p:nvPicPr>
          <p:cNvPr id="2" name="Imagem 1"/>
          <p:cNvPicPr>
            <a:picLocks noChangeAspect="1"/>
          </p:cNvPicPr>
          <p:nvPr/>
        </p:nvPicPr>
        <p:blipFill>
          <a:blip r:embed="rId2"/>
          <a:stretch>
            <a:fillRect/>
          </a:stretch>
        </p:blipFill>
        <p:spPr>
          <a:xfrm>
            <a:off x="7144001" y="5085184"/>
            <a:ext cx="1575618" cy="1575618"/>
          </a:xfrm>
          <a:prstGeom prst="rect">
            <a:avLst/>
          </a:prstGeom>
        </p:spPr>
      </p:pic>
    </p:spTree>
    <p:extLst>
      <p:ext uri="{BB962C8B-B14F-4D97-AF65-F5344CB8AC3E}">
        <p14:creationId xmlns:p14="http://schemas.microsoft.com/office/powerpoint/2010/main" val="80515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1600200"/>
            <a:ext cx="8229600" cy="4925144"/>
          </a:xfrm>
        </p:spPr>
        <p:txBody>
          <a:bodyPr/>
          <a:lstStyle/>
          <a:p>
            <a:endParaRPr lang="pt-PT" sz="1600" dirty="0" smtClean="0"/>
          </a:p>
          <a:p>
            <a:r>
              <a:rPr lang="pt-PT" sz="1600" dirty="0" smtClean="0"/>
              <a:t>O mundo laboral, em constante mudança, cria alguma instabilidade e insegurança aos trabalhadores relativamente ao futuro.</a:t>
            </a:r>
          </a:p>
          <a:p>
            <a:endParaRPr lang="pt-PT" sz="1600" dirty="0" smtClean="0"/>
          </a:p>
          <a:p>
            <a:endParaRPr lang="pt-PT" sz="1600" dirty="0"/>
          </a:p>
          <a:p>
            <a:r>
              <a:rPr lang="pt-PT" sz="1600" dirty="0" smtClean="0"/>
              <a:t>Perante esta realidade, existem duas posições diferentes: para alguns esta situação é vista de modo positivo, mas já para outros, esta não será mais do que a legalização da entidade patronal poder contratar e despedir unicamente de acordo com os seus interesses.</a:t>
            </a:r>
          </a:p>
          <a:p>
            <a:endParaRPr lang="pt-PT" sz="1600" dirty="0" smtClean="0"/>
          </a:p>
          <a:p>
            <a:endParaRPr lang="pt-PT" sz="1600" dirty="0"/>
          </a:p>
          <a:p>
            <a:pPr marL="0" indent="0">
              <a:buNone/>
            </a:pPr>
            <a:r>
              <a:rPr lang="pt-PT" sz="1600" dirty="0" smtClean="0"/>
              <a:t>De modo a combater o trabalho precário e o desemprego, o Estado tem vindo a colocar em prática um conjunto de escolhas:</a:t>
            </a:r>
          </a:p>
          <a:p>
            <a:pPr>
              <a:buFontTx/>
              <a:buChar char="-"/>
            </a:pPr>
            <a:r>
              <a:rPr lang="pt-PT" sz="1600" b="1" dirty="0" smtClean="0"/>
              <a:t>Políticas passivas - </a:t>
            </a:r>
            <a:r>
              <a:rPr lang="pt-PT" sz="1600" dirty="0" smtClean="0"/>
              <a:t> centradas na proteção social prestada aos desempregados;</a:t>
            </a:r>
          </a:p>
          <a:p>
            <a:pPr>
              <a:buFontTx/>
              <a:buChar char="-"/>
            </a:pPr>
            <a:endParaRPr lang="pt-PT" sz="1600" dirty="0" smtClean="0"/>
          </a:p>
          <a:p>
            <a:pPr>
              <a:buFontTx/>
              <a:buChar char="-"/>
            </a:pPr>
            <a:r>
              <a:rPr lang="pt-PT" sz="1600" b="1" dirty="0" smtClean="0"/>
              <a:t>Políticas ativas – </a:t>
            </a:r>
            <a:r>
              <a:rPr lang="pt-PT" sz="1600" dirty="0" smtClean="0"/>
              <a:t>passam maioritariamente pela formação profissional e pelos incentivos à criação do próprio emprego.</a:t>
            </a:r>
            <a:endParaRPr lang="pt-PT" sz="1600" b="1" dirty="0"/>
          </a:p>
        </p:txBody>
      </p:sp>
    </p:spTree>
    <p:extLst>
      <p:ext uri="{BB962C8B-B14F-4D97-AF65-F5344CB8AC3E}">
        <p14:creationId xmlns:p14="http://schemas.microsoft.com/office/powerpoint/2010/main" val="52629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Destacam-se algumas respostas de atuação de medidas ativas no combate ao desemprego:</a:t>
            </a:r>
          </a:p>
          <a:p>
            <a:pPr>
              <a:buFontTx/>
              <a:buChar char="-"/>
            </a:pPr>
            <a:r>
              <a:rPr lang="pt-PT" sz="1600" u="sng" dirty="0" smtClean="0">
                <a:effectLst>
                  <a:outerShdw blurRad="38100" dist="38100" dir="2700000" algn="tl">
                    <a:srgbClr val="000000">
                      <a:alpha val="43137"/>
                    </a:srgbClr>
                  </a:outerShdw>
                </a:effectLst>
              </a:rPr>
              <a:t>Reforço da formação inicial</a:t>
            </a:r>
            <a:r>
              <a:rPr lang="pt-PT" sz="1600" dirty="0" smtClean="0"/>
              <a:t>, como os cursos profissionais e os estágios profissionais </a:t>
            </a:r>
            <a:r>
              <a:rPr lang="pt-PT" sz="1600" dirty="0" smtClean="0"/>
              <a:t>(para </a:t>
            </a:r>
            <a:r>
              <a:rPr lang="pt-PT" sz="1600" dirty="0" smtClean="0"/>
              <a:t>os jovens);</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Para os desempregados de longa duração</a:t>
            </a:r>
            <a:r>
              <a:rPr lang="pt-PT" sz="1600" dirty="0" smtClean="0"/>
              <a:t>, reforço da formação e reconversão de modo a promover a tua inserção no mercado de trabalho;</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Para os empregados mais idosos</a:t>
            </a:r>
            <a:r>
              <a:rPr lang="pt-PT" sz="1600" dirty="0" smtClean="0"/>
              <a:t>, a promoção da sua requalificação, uma vez que nesta faixa </a:t>
            </a:r>
            <a:r>
              <a:rPr lang="pt-PT" sz="1600" dirty="0" smtClean="0"/>
              <a:t>se encontra </a:t>
            </a:r>
            <a:r>
              <a:rPr lang="pt-PT" sz="1600" dirty="0" smtClean="0"/>
              <a:t>a população com menores níveis formais de qualificação;</a:t>
            </a:r>
          </a:p>
          <a:p>
            <a:pPr>
              <a:buFontTx/>
              <a:buChar char="-"/>
            </a:pPr>
            <a:endParaRPr lang="pt-PT" sz="1600" dirty="0" smtClean="0"/>
          </a:p>
          <a:p>
            <a:pPr>
              <a:buFontTx/>
              <a:buChar char="-"/>
            </a:pPr>
            <a:r>
              <a:rPr lang="pt-PT" sz="1600" u="sng" dirty="0" smtClean="0">
                <a:effectLst>
                  <a:outerShdw blurRad="38100" dist="38100" dir="2700000" algn="tl">
                    <a:srgbClr val="000000">
                      <a:alpha val="43137"/>
                    </a:srgbClr>
                  </a:outerShdw>
                </a:effectLst>
              </a:rPr>
              <a:t>Promoção e igualdade de género no mercado laboral</a:t>
            </a:r>
            <a:r>
              <a:rPr lang="pt-PT" sz="1600" dirty="0" smtClean="0"/>
              <a:t>, através de medidas de combate à discriminação negativa que ainda é visível no emprego feminino relativamente ao masculino.</a:t>
            </a:r>
            <a:endParaRPr lang="pt-PT" sz="1600" dirty="0"/>
          </a:p>
        </p:txBody>
      </p:sp>
    </p:spTree>
    <p:extLst>
      <p:ext uri="{BB962C8B-B14F-4D97-AF65-F5344CB8AC3E}">
        <p14:creationId xmlns:p14="http://schemas.microsoft.com/office/powerpoint/2010/main" val="41522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endParaRPr lang="pt-PT" sz="1600" dirty="0" smtClean="0"/>
          </a:p>
          <a:p>
            <a:pPr marL="0" indent="0">
              <a:buNone/>
            </a:pPr>
            <a:r>
              <a:rPr lang="pt-PT" sz="1600" dirty="0" smtClean="0"/>
              <a:t>No entanto, apesar da implementação destas medidas, verifica-se:</a:t>
            </a:r>
          </a:p>
          <a:p>
            <a:pPr>
              <a:buFontTx/>
              <a:buChar char="-"/>
            </a:pPr>
            <a:r>
              <a:rPr lang="pt-PT" sz="1600" u="sng" dirty="0" smtClean="0">
                <a:effectLst>
                  <a:outerShdw blurRad="38100" dist="38100" dir="2700000" algn="tl">
                    <a:srgbClr val="000000">
                      <a:alpha val="43137"/>
                    </a:srgbClr>
                  </a:outerShdw>
                </a:effectLst>
              </a:rPr>
              <a:t>A persistência do desemprego de longa duração;</a:t>
            </a:r>
          </a:p>
          <a:p>
            <a:pPr>
              <a:buFontTx/>
              <a:buChar char="-"/>
            </a:pPr>
            <a:endParaRPr lang="pt-PT" sz="1600" u="sng" dirty="0">
              <a:effectLst>
                <a:outerShdw blurRad="38100" dist="38100" dir="2700000" algn="tl">
                  <a:srgbClr val="000000">
                    <a:alpha val="43137"/>
                  </a:srgbClr>
                </a:outerShdw>
              </a:effectLst>
            </a:endParaRPr>
          </a:p>
          <a:p>
            <a:pPr>
              <a:buFontTx/>
              <a:buChar char="-"/>
            </a:pPr>
            <a:r>
              <a:rPr lang="pt-PT" sz="1600" u="sng" dirty="0" smtClean="0">
                <a:effectLst>
                  <a:outerShdw blurRad="38100" dist="38100" dir="2700000" algn="tl">
                    <a:srgbClr val="000000">
                      <a:alpha val="43137"/>
                    </a:srgbClr>
                  </a:outerShdw>
                </a:effectLst>
              </a:rPr>
              <a:t>O aparecimento de situações laborais precárias</a:t>
            </a:r>
            <a:r>
              <a:rPr lang="pt-PT" sz="1600" dirty="0" smtClean="0"/>
              <a:t>, como o trabalho temporário, o trabalho parcial e o trabalho com o contrato a termo;</a:t>
            </a:r>
          </a:p>
          <a:p>
            <a:pPr>
              <a:buFontTx/>
              <a:buChar char="-"/>
            </a:pPr>
            <a:endParaRPr lang="pt-PT" sz="1600" dirty="0"/>
          </a:p>
          <a:p>
            <a:pPr>
              <a:buFontTx/>
              <a:buChar char="-"/>
            </a:pPr>
            <a:r>
              <a:rPr lang="pt-PT" sz="1600" u="sng" dirty="0" smtClean="0">
                <a:effectLst>
                  <a:outerShdw blurRad="38100" dist="38100" dir="2700000" algn="tl">
                    <a:srgbClr val="000000">
                      <a:alpha val="43137"/>
                    </a:srgbClr>
                  </a:outerShdw>
                </a:effectLst>
              </a:rPr>
              <a:t>A saída de trabalhadores altamente qualificados para outros países.</a:t>
            </a:r>
          </a:p>
          <a:p>
            <a:endParaRPr lang="pt-PT" sz="1600" u="sng" dirty="0" smtClean="0">
              <a:effectLst>
                <a:outerShdw blurRad="38100" dist="38100" dir="2700000" algn="tl">
                  <a:srgbClr val="000000">
                    <a:alpha val="43137"/>
                  </a:srgbClr>
                </a:outerShdw>
              </a:effectLst>
            </a:endParaRPr>
          </a:p>
          <a:p>
            <a:endParaRPr lang="pt-PT" sz="1600" u="sng"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2"/>
          <a:stretch>
            <a:fillRect/>
          </a:stretch>
        </p:blipFill>
        <p:spPr>
          <a:xfrm>
            <a:off x="6726998" y="5085184"/>
            <a:ext cx="1959801" cy="1535435"/>
          </a:xfrm>
          <a:prstGeom prst="rect">
            <a:avLst/>
          </a:prstGeom>
        </p:spPr>
      </p:pic>
    </p:spTree>
    <p:extLst>
      <p:ext uri="{BB962C8B-B14F-4D97-AF65-F5344CB8AC3E}">
        <p14:creationId xmlns:p14="http://schemas.microsoft.com/office/powerpoint/2010/main" val="252184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_level">
  <a:themeElements>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presentation_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sentation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presentation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presentation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presentation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presentation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D2E9C15-0F23-421A-AE22-BD8993AC2C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(Tema do nível)</Template>
  <TotalTime>137</TotalTime>
  <Words>1367</Words>
  <Application>Microsoft Office PowerPoint</Application>
  <PresentationFormat>Apresentação no Ecrã (4:3)</PresentationFormat>
  <Paragraphs>142</Paragraphs>
  <Slides>17</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Arial</vt:lpstr>
      <vt:lpstr>Times New Roman</vt:lpstr>
      <vt:lpstr>Wingdings</vt:lpstr>
      <vt:lpstr>presentation_level</vt:lpstr>
      <vt:lpstr>Conceitos de trabalho, emprego e empregabilidade</vt:lpstr>
      <vt:lpstr>Trabalho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Emprego </vt:lpstr>
      <vt:lpstr>Apresentação do PowerPoint</vt:lpstr>
      <vt:lpstr>Empregabilidade </vt:lpstr>
      <vt:lpstr>Apresentação do PowerPoint</vt:lpstr>
      <vt:lpstr>Apresentação do PowerPoint</vt:lpstr>
      <vt:lpstr>Apresentação do PowerPoint</vt:lpstr>
      <vt:lpstr>Apresentação do PowerPoint</vt:lpstr>
      <vt:lpstr>Bibliografia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de trabalho, emprego e empregabilidade</dc:title>
  <dc:subject/>
  <dc:creator>Utilizador</dc:creator>
  <cp:keywords/>
  <dc:description/>
  <cp:lastModifiedBy>Utilizador</cp:lastModifiedBy>
  <cp:revision>14</cp:revision>
  <dcterms:created xsi:type="dcterms:W3CDTF">2022-09-15T09:02:20Z</dcterms:created>
  <dcterms:modified xsi:type="dcterms:W3CDTF">2022-09-23T09:14:01Z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TC060874522070</vt:lpwstr>
  </property>
</Properties>
</file>