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Baloo Chettan 2" panose="020B0604020202020204" charset="0"/>
      <p:regular r:id="rId14"/>
      <p:bold r:id="rId15"/>
    </p:embeddedFont>
    <p:embeddedFont>
      <p:font typeface="Baloo Chettan 2 Medium" panose="020B0604020202020204" charset="0"/>
      <p:regular r:id="rId16"/>
      <p:bold r:id="rId17"/>
    </p:embeddedFont>
    <p:embeddedFont>
      <p:font typeface="Baloo Chettan 2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gWrlK0o1eKAHHCsu7Pt3t+S92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70" cy="34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358425" y="3960225"/>
            <a:ext cx="4250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3000" b="0" i="0" u="none" strike="noStrike" cap="none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l="52037" t="7627" r="4798" b="7625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l="19873" t="50737" r="16222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206050" y="726650"/>
            <a:ext cx="9446875" cy="45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655919" y="966799"/>
            <a:ext cx="2415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Ferve um pouco de água e verte para um dos frascos.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06304" y="1978062"/>
            <a:ext cx="27258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No outro frasco, mistura água com algumas pedras de gelo, até derreter.</a:t>
            </a:r>
            <a:endParaRPr sz="1800" b="0"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706299" y="3316700"/>
            <a:ext cx="28071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 Adiciona uma gota de corante azul no frasco com água fria. No outro, adiciona uma gota de corante vermelho.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3822060" y="1547781"/>
            <a:ext cx="21927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Enche a taça com água fria e coloca os dois frascos deitados no fundo, sem tampa.</a:t>
            </a:r>
            <a:endParaRPr sz="1800" b="0" i="0" u="none" strike="noStrike" cap="none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3822058" y="3292920"/>
            <a:ext cx="23874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Observa o que acontece. A água quente e a água fria deslocam-se na mesma direção?</a:t>
            </a:r>
            <a:endParaRPr sz="1800" b="0" i="0" u="none" strike="noStrike" cap="none" dirty="0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156468" y="848750"/>
            <a:ext cx="11106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79601" y="2025688"/>
            <a:ext cx="5619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79598" y="3369737"/>
            <a:ext cx="9507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3288525" y="1478595"/>
            <a:ext cx="6882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4)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3288532" y="3167488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5)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6014750" y="1819396"/>
            <a:ext cx="3000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água quente sobe, enquanto a água fria desce! </a:t>
            </a:r>
            <a:endParaRPr sz="1400" b="0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Isto acontece porque:</a:t>
            </a: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EE9EB"/>
              </a:buClr>
              <a:buSzPts val="1800"/>
              <a:buFont typeface="Baloo Chettan 2"/>
              <a:buChar char="●"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água quente é menos densa (mais leve) e, por isso, sobe à superfície,</a:t>
            </a:r>
            <a:endParaRPr sz="1800" b="0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E9EB"/>
              </a:buClr>
              <a:buSzPts val="1800"/>
              <a:buFont typeface="Baloo Chettan 2"/>
              <a:buChar char="●"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água fria é mais </a:t>
            </a:r>
            <a:br>
              <a:rPr lang="pt-PT" sz="1800" b="0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densa (mais pesada)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e, por isso, </a:t>
            </a: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afunda.</a:t>
            </a:r>
            <a:endParaRPr sz="1400" b="0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7437" y="2991775"/>
            <a:ext cx="260641" cy="28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4572000" y="0"/>
            <a:ext cx="4572000" cy="5155541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subTitle" idx="1"/>
          </p:nvPr>
        </p:nvSpPr>
        <p:spPr>
          <a:xfrm>
            <a:off x="215825" y="3017250"/>
            <a:ext cx="4329600" cy="1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Tens um </a:t>
            </a:r>
            <a:r>
              <a:rPr lang="pt-PT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patinho </a:t>
            </a:r>
            <a:br>
              <a:rPr lang="pt-PT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de borracha</a:t>
            </a:r>
            <a:r>
              <a:rPr lang="pt-PT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no teu banho?</a:t>
            </a:r>
            <a:endParaRPr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 esses patinhos contribuíram para a nossa compreensão das correntes oceânicas?</a:t>
            </a:r>
            <a:endParaRPr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838" y="311587"/>
            <a:ext cx="868524" cy="86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522" y="95411"/>
            <a:ext cx="1298207" cy="129820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609696" y="1432317"/>
            <a:ext cx="4375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0" i="0" u="none" strike="noStrike" cap="none">
                <a:solidFill>
                  <a:srgbClr val="2D8FCE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atividade </a:t>
            </a:r>
            <a:r>
              <a:rPr lang="pt-PT" sz="2400" b="1" i="0" u="none" strike="noStrike" cap="none">
                <a:solidFill>
                  <a:srgbClr val="2D8FCE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Oceanografia</a:t>
            </a:r>
            <a:r>
              <a:rPr lang="pt-PT" sz="2400" b="0" i="0" u="none" strike="noStrike" cap="none">
                <a:solidFill>
                  <a:srgbClr val="2D8FCE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endParaRPr sz="2400" b="0" i="0" u="none" strike="noStrike" cap="none">
              <a:solidFill>
                <a:srgbClr val="2D8FCE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7925" y="822050"/>
            <a:ext cx="3561000" cy="39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265500" y="160826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 b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4200" b="1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4457700" y="0"/>
            <a:ext cx="4686300" cy="51435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47812" y="1200643"/>
            <a:ext cx="4931400" cy="3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0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Em 1992, um cargueiro foi apanhado numa tempestade e toda a sua carga caiu ao mar. Um dos contentores transportava </a:t>
            </a:r>
            <a:r>
              <a:rPr lang="pt-PT" sz="20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28 mil patinhos de borracha</a:t>
            </a:r>
            <a:r>
              <a:rPr lang="pt-PT" sz="20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, que ficaram a boiar no Pacífico Norte. </a:t>
            </a:r>
            <a:endParaRPr sz="14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PT" sz="20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Desde essa altura, muitos desses patinhos deram à costa, um pouco por todo o mundo, e </a:t>
            </a:r>
            <a:r>
              <a:rPr lang="pt-PT" sz="20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seus percursos foram utilizados por cientistas</a:t>
            </a:r>
            <a:r>
              <a:rPr lang="pt-PT" sz="20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no estudo das correntes oceânicas.</a:t>
            </a:r>
            <a:endParaRPr sz="14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030470" y="728347"/>
            <a:ext cx="333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2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564" y="1872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0814" y="64262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277" y="82037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3152" y="95370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027" y="13848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902" y="253240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2214" y="2117788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5364" y="438213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414" y="25512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4214" y="12757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939" y="23639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0614" y="410460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839" y="25512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0714" y="51082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7689" y="158682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4402" y="2364063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02" y="39982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3789" y="413920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8427" y="198327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77" y="24343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714" y="314107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3614" y="3396113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2989" y="2910650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7714" y="3634263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5364" y="435787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677" y="4357875"/>
            <a:ext cx="572525" cy="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164" y="2532400"/>
            <a:ext cx="572525" cy="6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5564" y="4436850"/>
            <a:ext cx="572525" cy="6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90350" y="686975"/>
            <a:ext cx="4216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 as correntes marinhas são resultado de diversos fatores? </a:t>
            </a:r>
            <a:endParaRPr sz="1800" b="1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vento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, as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alterações na densidade da água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 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rotação da Terra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provocam movimentos a que chamamos correntes.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topografia do fundo marinho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das costas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tem influência nas correntes oceânicas, causando a sua aceleração, travagem ou mudança de direção.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1600"/>
              </a:spcAft>
              <a:buSzPts val="1400"/>
              <a:buNone/>
            </a:pP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 amt="18000"/>
          </a:blip>
          <a:srcRect b="11986"/>
          <a:stretch/>
        </p:blipFill>
        <p:spPr>
          <a:xfrm>
            <a:off x="4916696" y="1814375"/>
            <a:ext cx="1130176" cy="9947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 amt="18000"/>
          </a:blip>
          <a:srcRect t="1" b="12674"/>
          <a:stretch/>
        </p:blipFill>
        <p:spPr>
          <a:xfrm>
            <a:off x="7592492" y="1746055"/>
            <a:ext cx="1201329" cy="10490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6">
            <a:alphaModFix amt="18000"/>
          </a:blip>
          <a:srcRect b="24669"/>
          <a:stretch/>
        </p:blipFill>
        <p:spPr>
          <a:xfrm>
            <a:off x="6954050" y="3082801"/>
            <a:ext cx="1380773" cy="1040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7">
            <a:alphaModFix amt="18000"/>
          </a:blip>
          <a:srcRect b="25672"/>
          <a:stretch/>
        </p:blipFill>
        <p:spPr>
          <a:xfrm>
            <a:off x="5209923" y="3211951"/>
            <a:ext cx="1225623" cy="910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8">
            <a:alphaModFix amt="18000"/>
          </a:blip>
          <a:srcRect b="17199"/>
          <a:stretch/>
        </p:blipFill>
        <p:spPr>
          <a:xfrm>
            <a:off x="6243490" y="1834555"/>
            <a:ext cx="1201342" cy="9947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114" name="Google Shape;114;p4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60396" y="692155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17322" y="51167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45267" y="64503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21044" y="98181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65815" y="84328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91745" y="266914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60673" y="84328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4120" y="272230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14762" y="37004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68193" y="692138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17329" y="1075497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00079" y="126334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39422" y="272218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77773" y="370048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72990" y="107550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43512" y="739575"/>
            <a:ext cx="260641" cy="28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262875" y="912275"/>
            <a:ext cx="6756000" cy="3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Se observarmos os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padrões das correntes oceânicas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em todo o Mundo a partir do Espaço, verificamos que formam círculos a que chamamos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giros oceânicos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- um em cada oceano. Estes giros movem-se no sentido dos ponteiros do relógio no Hemisfério Norte, e ao contrário, no Hemisfério Sul. </a:t>
            </a: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Porquê?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Devido ao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Efeito de </a:t>
            </a:r>
            <a:r>
              <a:rPr lang="pt-PT" sz="1800" b="1" dirty="0" err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Coriolis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, que explica a influência  do movimento de rotação da Terra nos padrões de vento que originam estas correntes.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l="9143" t="7468" r="57290" b="23826"/>
          <a:stretch/>
        </p:blipFill>
        <p:spPr>
          <a:xfrm>
            <a:off x="6817325" y="687200"/>
            <a:ext cx="2294699" cy="23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412175" y="1472300"/>
            <a:ext cx="4111500" cy="29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2000"/>
              <a:buFont typeface="Baloo Chettan 2"/>
              <a:buChar char="●"/>
            </a:pPr>
            <a:r>
              <a:rPr lang="pt-PT" sz="20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superficiais</a:t>
            </a:r>
            <a:r>
              <a:rPr lang="pt-PT" sz="20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que  controlam a movimentação de 10% da água, na superfície do mar.</a:t>
            </a:r>
            <a:endParaRPr sz="20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59BFC7"/>
              </a:buClr>
              <a:buSzPts val="2000"/>
              <a:buFont typeface="Baloo Chettan 2"/>
              <a:buChar char="●"/>
            </a:pPr>
            <a:r>
              <a:rPr lang="pt-PT" sz="20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de profundidade</a:t>
            </a:r>
            <a:r>
              <a:rPr lang="pt-PT" sz="20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que mobilizam os restantes 90% da água no oceano.</a:t>
            </a:r>
            <a:endParaRPr sz="20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9232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b="1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As correntes oceânicas podem classificar-se em:</a:t>
            </a:r>
            <a:endParaRPr b="1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4893850" y="1593600"/>
            <a:ext cx="3958800" cy="28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pt-PT" sz="24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Apesar de terem origens distintas, os dois tipos de correntes influenciam-se entre si, mantendo todo </a:t>
            </a:r>
            <a:br>
              <a:rPr lang="pt-PT" sz="24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24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 oceano em constante movimento.</a:t>
            </a:r>
            <a:endParaRPr sz="18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8471" y="870667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7310" y="44502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0430" y="73323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1044" y="98181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2365" y="83573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1745" y="266914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9148" y="794789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4483" y="299030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8512" y="44502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1005" y="981813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3816" y="1083035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9129" y="137128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0147" y="266918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3936" y="555148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390" y="127005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5862" y="587262"/>
            <a:ext cx="260641" cy="28823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202299" y="592025"/>
            <a:ext cx="4833600" cy="4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que:</a:t>
            </a:r>
            <a:endParaRPr b="1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a </a:t>
            </a:r>
            <a:r>
              <a:rPr lang="pt-PT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água retém o calor</a:t>
            </a: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mais eficazmente que o ar?  Uma das funções das correntes oceânicas é </a:t>
            </a:r>
            <a:r>
              <a:rPr lang="pt-PT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distribuir o calor pelo planeta</a:t>
            </a: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400"/>
              <a:buNone/>
            </a:pPr>
            <a:r>
              <a:rPr lang="pt-PT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no Oceano Atlântico</a:t>
            </a: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, à medida que </a:t>
            </a:r>
            <a:r>
              <a:rPr lang="pt-PT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água</a:t>
            </a: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se movimenta para o Polo Norte, </a:t>
            </a:r>
            <a:r>
              <a:rPr lang="pt-PT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fica mais fria, mais salgada</a:t>
            </a: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e, por isso, mais pesada? É por esta razão que afunda neste local, viajando pelo fundo e vindo à superfície no Índico e no Pacífico. Chama-se Circulação </a:t>
            </a:r>
            <a:r>
              <a:rPr lang="pt-PT" dirty="0" err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Termohalina</a:t>
            </a:r>
            <a:r>
              <a:rPr lang="pt-PT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 transporta nutrientes que alimentam o plâncton, base da cadeia alimentar, nas zonas de afloramento (subida).</a:t>
            </a:r>
            <a:endParaRPr dirty="0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1" y="4141551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647" y="23674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4715" y="30378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8670" y="36880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4348" y="685114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7062" y="116771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479" y="775524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2765" y="685126"/>
            <a:ext cx="260641" cy="28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/>
          <p:cNvPicPr preferRelativeResize="0"/>
          <p:nvPr/>
        </p:nvPicPr>
        <p:blipFill rotWithShape="1">
          <a:blip r:embed="rId5">
            <a:alphaModFix/>
          </a:blip>
          <a:srcRect t="9"/>
          <a:stretch/>
        </p:blipFill>
        <p:spPr>
          <a:xfrm>
            <a:off x="3917475" y="448775"/>
            <a:ext cx="5811420" cy="42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5035900" y="1219850"/>
            <a:ext cx="12732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formação de águas </a:t>
            </a:r>
            <a:b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profundas</a:t>
            </a:r>
            <a:endParaRPr sz="1000">
              <a:solidFill>
                <a:srgbClr val="438CCB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5738350" y="2362950"/>
            <a:ext cx="19560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2D8FCE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formação de águas </a:t>
            </a:r>
            <a:br>
              <a:rPr lang="pt-PT" sz="1000">
                <a:solidFill>
                  <a:srgbClr val="2D8FCE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000">
                <a:solidFill>
                  <a:srgbClr val="2D8FCE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profundas</a:t>
            </a:r>
            <a:endParaRPr sz="1000">
              <a:solidFill>
                <a:srgbClr val="2D8FCE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6726625" y="1546675"/>
            <a:ext cx="14535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corrente de superfície</a:t>
            </a:r>
            <a:endParaRPr sz="1000">
              <a:solidFill>
                <a:srgbClr val="438CCB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6553400" y="3299175"/>
            <a:ext cx="11034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corrente de </a:t>
            </a:r>
            <a:b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</a:br>
            <a:r>
              <a:rPr lang="pt-PT" sz="1000">
                <a:solidFill>
                  <a:srgbClr val="438CCB"/>
                </a:solidFill>
                <a:latin typeface="Baloo Chettan 2 SemiBold"/>
                <a:ea typeface="Baloo Chettan 2 SemiBold"/>
                <a:cs typeface="Baloo Chettan 2 SemiBold"/>
                <a:sym typeface="Baloo Chettan 2 SemiBold"/>
              </a:rPr>
              <a:t>profundidade</a:t>
            </a:r>
            <a:endParaRPr sz="1000">
              <a:solidFill>
                <a:srgbClr val="438CCB"/>
              </a:solidFill>
              <a:latin typeface="Baloo Chettan 2 SemiBold"/>
              <a:ea typeface="Baloo Chettan 2 SemiBold"/>
              <a:cs typeface="Baloo Chettan 2 SemiBold"/>
              <a:sym typeface="Baloo Chettan 2 SemiBold"/>
            </a:endParaRPr>
          </a:p>
        </p:txBody>
      </p:sp>
      <p:cxnSp>
        <p:nvCxnSpPr>
          <p:cNvPr id="183" name="Google Shape;183;p7"/>
          <p:cNvCxnSpPr/>
          <p:nvPr/>
        </p:nvCxnSpPr>
        <p:spPr>
          <a:xfrm>
            <a:off x="6970775" y="2529800"/>
            <a:ext cx="222300" cy="77400"/>
          </a:xfrm>
          <a:prstGeom prst="straightConnector1">
            <a:avLst/>
          </a:prstGeom>
          <a:noFill/>
          <a:ln w="19050" cap="flat" cmpd="sng">
            <a:solidFill>
              <a:srgbClr val="2D8F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7"/>
          <p:cNvCxnSpPr/>
          <p:nvPr/>
        </p:nvCxnSpPr>
        <p:spPr>
          <a:xfrm rot="10800000" flipH="1">
            <a:off x="7280725" y="1803175"/>
            <a:ext cx="129900" cy="172500"/>
          </a:xfrm>
          <a:prstGeom prst="straightConnector1">
            <a:avLst/>
          </a:prstGeom>
          <a:noFill/>
          <a:ln w="19050" cap="flat" cmpd="sng">
            <a:solidFill>
              <a:srgbClr val="2D8F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7"/>
          <p:cNvCxnSpPr/>
          <p:nvPr/>
        </p:nvCxnSpPr>
        <p:spPr>
          <a:xfrm rot="10800000">
            <a:off x="5990100" y="1565175"/>
            <a:ext cx="275400" cy="96600"/>
          </a:xfrm>
          <a:prstGeom prst="straightConnector1">
            <a:avLst/>
          </a:prstGeom>
          <a:noFill/>
          <a:ln w="19050" cap="flat" cmpd="sng">
            <a:solidFill>
              <a:srgbClr val="2D8F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7"/>
          <p:cNvCxnSpPr/>
          <p:nvPr/>
        </p:nvCxnSpPr>
        <p:spPr>
          <a:xfrm flipH="1">
            <a:off x="5999725" y="1495550"/>
            <a:ext cx="459000" cy="69600"/>
          </a:xfrm>
          <a:prstGeom prst="straightConnector1">
            <a:avLst/>
          </a:prstGeom>
          <a:noFill/>
          <a:ln w="19050" cap="flat" cmpd="sng">
            <a:solidFill>
              <a:srgbClr val="2D8F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7"/>
          <p:cNvCxnSpPr/>
          <p:nvPr/>
        </p:nvCxnSpPr>
        <p:spPr>
          <a:xfrm rot="10800000">
            <a:off x="6695175" y="3289650"/>
            <a:ext cx="241800" cy="125700"/>
          </a:xfrm>
          <a:prstGeom prst="straightConnector1">
            <a:avLst/>
          </a:prstGeom>
          <a:noFill/>
          <a:ln w="19050" cap="flat" cmpd="sng">
            <a:solidFill>
              <a:srgbClr val="2D8FC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l="16146" t="47339" r="16151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311700" y="556925"/>
            <a:ext cx="7645200" cy="2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Esta corrente é a mais longa do mundo, percorrendo todos os oceanos a uma velocidade muito lenta - uma gota de água leva mil anos a dar a volta completa!</a:t>
            </a:r>
            <a:b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l="52037" t="7627" r="4798" b="7625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311700" y="2371175"/>
            <a:ext cx="542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ver como funciona?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l="52037" t="7627" r="4798" b="7625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l="19873" t="50737" r="16222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950450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4062526" y="1801925"/>
            <a:ext cx="4723614" cy="2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 de: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-1523646" y="-93869"/>
            <a:ext cx="5970322" cy="53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/>
        </p:nvSpPr>
        <p:spPr>
          <a:xfrm rot="179427">
            <a:off x="1054620" y="1430596"/>
            <a:ext cx="2466959" cy="338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• 1 Chaleira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• 2 Frascos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• 1 Taça grande transparente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• Água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• Gelo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• Corante vermelho e azul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126650" y="77500"/>
            <a:ext cx="319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438CC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Correntes Oceânicas</a:t>
            </a:r>
            <a:endParaRPr sz="1000" b="1" i="0" u="none" strike="noStrike" cap="none" dirty="0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838</Words>
  <Application>Microsoft Office PowerPoint</Application>
  <PresentationFormat>Apresentação no Ecrã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Baloo Chettan 2 SemiBold</vt:lpstr>
      <vt:lpstr>Baloo Chettan 2</vt:lpstr>
      <vt:lpstr>Baloo Chettan 2 Medium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As correntes oceânicas podem classificar-se em:</vt:lpstr>
      <vt:lpstr>Apresentação do PowerPoint</vt:lpstr>
      <vt:lpstr>Esta corrente é a mais longa do mundo, percorrendo todos os oceanos a uma velocidade muito lenta - uma gota de água leva mil anos a dar a volta completa!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Alba Iglesias</dc:creator>
  <cp:lastModifiedBy>Alba Iglesias</cp:lastModifiedBy>
  <cp:revision>2</cp:revision>
  <dcterms:modified xsi:type="dcterms:W3CDTF">2021-01-27T12:11:35Z</dcterms:modified>
</cp:coreProperties>
</file>