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2" r:id="rId7"/>
    <p:sldId id="263" r:id="rId8"/>
    <p:sldId id="264" r:id="rId9"/>
    <p:sldId id="268" r:id="rId10"/>
    <p:sldId id="265" r:id="rId11"/>
  </p:sldIdLst>
  <p:sldSz cx="9144000" cy="5143500" type="screen16x9"/>
  <p:notesSz cx="6858000" cy="9144000"/>
  <p:embeddedFontLst>
    <p:embeddedFont>
      <p:font typeface="Baloo Chettan 2" panose="020B0604020202020204" charset="0"/>
      <p:regular r:id="rId13"/>
      <p:bold r:id="rId14"/>
    </p:embeddedFont>
    <p:embeddedFont>
      <p:font typeface="Baloo Chettan 2 Medium" panose="020B0604020202020204" charset="0"/>
      <p:regular r:id="rId15"/>
      <p:bold r:id="rId16"/>
    </p:embeddedFont>
    <p:embeddedFont>
      <p:font typeface="Baloo Chettan 2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Cabral" initials="JC" lastIdx="7" clrIdx="0">
    <p:extLst>
      <p:ext uri="{19B8F6BF-5375-455C-9EA6-DF929625EA0E}">
        <p15:presenceInfo xmlns:p15="http://schemas.microsoft.com/office/powerpoint/2012/main" userId="Joel Cabr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C53"/>
    <a:srgbClr val="438CCB"/>
    <a:srgbClr val="111111"/>
    <a:srgbClr val="090909"/>
    <a:srgbClr val="CE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23" autoAdjust="0"/>
  </p:normalViewPr>
  <p:slideViewPr>
    <p:cSldViewPr snapToGrid="0">
      <p:cViewPr varScale="1">
        <p:scale>
          <a:sx n="87" d="100"/>
          <a:sy n="87" d="100"/>
        </p:scale>
        <p:origin x="133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.nationalgeographic.com/explore/5-reasons-why-hub/5-reasons-why-you-should-love-eart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ids.nationalgeographic.com/explore/science/climate-change" TargetMode="External"/><Relationship Id="rId5" Type="http://schemas.openxmlformats.org/officeDocument/2006/relationships/hyperlink" Target="https://kids.nationalgeographic.com/explore/nature/facts-on-fish" TargetMode="External"/><Relationship Id="rId4" Type="http://schemas.openxmlformats.org/officeDocument/2006/relationships/hyperlink" Target="https://kids.nationalgeographic.com/explore/nature/habitats/ocea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8cf0e58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8cf0e58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187a0fe1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187a0fe1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Deixei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texto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na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imagem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por causa dos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créditos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World Oceans Day, people around our blue planet celebrate and honor our ocean, which connects us 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United Nations celebrates World Oceans Day every year on 8 June since 1992, following the United Nations Conference on Environment and Development, held in Rio de Janeiro.</a:t>
            </a:r>
            <a:b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b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7a0fe1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7a0fe1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www.theriverstrust.org – imagens –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slide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seguinte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inglês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7a0fe1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7a0fe1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66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7a0fe1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7a0fe1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World Oceans Day is all about protecting the ocean. A healthy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planet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needs a healthy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ocean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but our waters face huge risks from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overfishing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climate change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pollution. Luckily, you can help!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27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cf0e58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cf0e58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8cf0e58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8cf0e58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8cf0e5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18cf0e5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8cf0e5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18cf0e5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481432" y="4652850"/>
            <a:ext cx="415370" cy="34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62200" y="4021757"/>
            <a:ext cx="4868117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PT" sz="30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Dia Mundial dos Oceanos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1C431A-EB15-4713-AD69-60AD26228F4C}"/>
              </a:ext>
            </a:extLst>
          </p:cNvPr>
          <p:cNvSpPr/>
          <p:nvPr/>
        </p:nvSpPr>
        <p:spPr>
          <a:xfrm>
            <a:off x="4406900" y="0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38766" y="2531355"/>
            <a:ext cx="4508358" cy="196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Neste dia, à volta de todo o nosso planeta azul, o oceano que nos une é honrado e celebrado.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PT" sz="1800" dirty="0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PT" sz="1800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Desde 1992 que as Nações Unidas celebram este dia devido à importância que os oceanos têm.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PT"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13270" y="648437"/>
            <a:ext cx="395935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>
                <a:solidFill>
                  <a:srgbClr val="438CCB"/>
                </a:solidFill>
                <a:latin typeface="Baloo Chettan"/>
                <a:ea typeface="Baloo Chettan"/>
                <a:cs typeface="Baloo Chettan"/>
                <a:sym typeface="Baloo Chettan"/>
              </a:rPr>
              <a:t>- 8 junho -</a:t>
            </a:r>
            <a:br>
              <a:rPr lang="pt-PT" dirty="0">
                <a:solidFill>
                  <a:srgbClr val="438CCB"/>
                </a:solidFill>
                <a:latin typeface="Baloo Chettan"/>
                <a:ea typeface="Baloo Chettan"/>
                <a:cs typeface="Baloo Chettan"/>
                <a:sym typeface="Baloo Chettan"/>
              </a:rPr>
            </a:br>
            <a:r>
              <a:rPr lang="pt-PT" dirty="0">
                <a:solidFill>
                  <a:srgbClr val="438CCB"/>
                </a:solidFill>
                <a:latin typeface="Baloo Chettan"/>
                <a:ea typeface="Baloo Chettan"/>
                <a:cs typeface="Baloo Chettan"/>
                <a:sym typeface="Baloo Chettan"/>
              </a:rPr>
              <a:t>Dia Mundial dos Oceanos</a:t>
            </a:r>
          </a:p>
        </p:txBody>
      </p:sp>
      <p:pic>
        <p:nvPicPr>
          <p:cNvPr id="8" name="Imagem 7" descr="Uma imagem com computador&#10;&#10;Descrição gerada automaticamente">
            <a:extLst>
              <a:ext uri="{FF2B5EF4-FFF2-40B4-BE49-F238E27FC236}">
                <a16:creationId xmlns:a16="http://schemas.microsoft.com/office/drawing/2014/main" id="{92186E5A-4607-461B-AEED-048256A7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47" y="-2355"/>
            <a:ext cx="345665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5EA39C-22F5-410F-A3EA-2A7060D3E6B3}"/>
              </a:ext>
            </a:extLst>
          </p:cNvPr>
          <p:cNvSpPr/>
          <p:nvPr/>
        </p:nvSpPr>
        <p:spPr>
          <a:xfrm>
            <a:off x="4406900" y="2355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 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8637" y="83539"/>
            <a:ext cx="6713737" cy="4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</a:pPr>
            <a:r>
              <a:rPr lang="pt-PT" sz="2000" b="1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O oceano é importante porque:</a:t>
            </a:r>
          </a:p>
          <a:p>
            <a:pPr marL="0" indent="0">
              <a:spcBef>
                <a:spcPts val="1000"/>
              </a:spcBef>
            </a:pPr>
            <a:endParaRPr lang="pt-PT" sz="2000" b="1" dirty="0">
              <a:solidFill>
                <a:srgbClr val="062C53"/>
              </a:solidFill>
              <a:latin typeface="Baloo Chettan 2 SemiBold"/>
              <a:cs typeface="Baloo Chettan 2 SemiBold"/>
              <a:sym typeface="Baloo Chettan 2 SemiBold"/>
            </a:endParaRP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É uma das mais importantes fontes de alimento </a:t>
            </a: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Produz mais de metade do oxigénio que respiramos </a:t>
            </a: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Contem inúmeros compostos utilizados em medicamentos  </a:t>
            </a: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Têm uma biodiversidade valiosa </a:t>
            </a: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Regula o clima do nosso planeta </a:t>
            </a:r>
          </a:p>
          <a:p>
            <a:pPr marL="0" indent="0" algn="l">
              <a:lnSpc>
                <a:spcPct val="200000"/>
              </a:lnSpc>
              <a:spcBef>
                <a:spcPts val="1000"/>
              </a:spcBef>
            </a:pPr>
            <a:r>
              <a:rPr lang="pt-PT" sz="1600" dirty="0">
                <a:solidFill>
                  <a:srgbClr val="062C53"/>
                </a:solidFill>
                <a:latin typeface="Baloo Chettan 2 SemiBold"/>
                <a:cs typeface="Baloo Chettan 2 SemiBold"/>
                <a:sym typeface="Baloo Chettan 2 SemiBold"/>
              </a:rPr>
              <a:t>- Limpa a água que bebemos </a:t>
            </a:r>
            <a:endParaRPr lang="en-US" sz="1600" dirty="0">
              <a:solidFill>
                <a:srgbClr val="062C53"/>
              </a:solidFill>
              <a:latin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C9E88B-821A-43E8-B34E-202CDA4C51CB}"/>
              </a:ext>
            </a:extLst>
          </p:cNvPr>
          <p:cNvSpPr/>
          <p:nvPr/>
        </p:nvSpPr>
        <p:spPr>
          <a:xfrm>
            <a:off x="4454820" y="2417862"/>
            <a:ext cx="1232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 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4C2DC2-FFF0-4C7A-A4C8-4B1B5E8F8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44875" l="2583" r="23750">
                        <a14:foregroundMark x1="14583" y1="44875" x2="14583" y2="44875"/>
                        <a14:foregroundMark x1="11167" y1="32875" x2="11167" y2="32875"/>
                        <a14:foregroundMark x1="14000" y1="35125" x2="14000" y2="35125"/>
                        <a14:foregroundMark x1="10417" y1="36000" x2="10417" y2="36000"/>
                      </a14:backgroundRemoval>
                    </a14:imgEffect>
                  </a14:imgLayer>
                </a14:imgProps>
              </a:ext>
            </a:extLst>
          </a:blip>
          <a:srcRect t="14295" r="73556" b="52992"/>
          <a:stretch/>
        </p:blipFill>
        <p:spPr>
          <a:xfrm>
            <a:off x="4391181" y="572644"/>
            <a:ext cx="1360025" cy="11216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18F14D-0C7F-4880-A13B-58C70B2502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250" b="45125" l="39917" r="59000">
                        <a14:foregroundMark x1="49667" y1="45125" x2="49667" y2="45125"/>
                        <a14:foregroundMark x1="53833" y1="32500" x2="53833" y2="32500"/>
                        <a14:foregroundMark x1="52250" y1="29125" x2="52250" y2="29125"/>
                      </a14:backgroundRemoval>
                    </a14:imgEffect>
                  </a14:imgLayer>
                </a14:imgProps>
              </a:ext>
            </a:extLst>
          </a:blip>
          <a:srcRect l="37555" t="17333" r="38602" b="52992"/>
          <a:stretch/>
        </p:blipFill>
        <p:spPr>
          <a:xfrm>
            <a:off x="5450648" y="2071407"/>
            <a:ext cx="1056198" cy="8763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DDFBEE-1316-4227-910E-72273E5798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250" b="44500" l="75750" r="97250">
                        <a14:foregroundMark x1="86750" y1="44500" x2="86750" y2="44500"/>
                      </a14:backgroundRemoval>
                    </a14:imgEffect>
                  </a14:imgLayer>
                </a14:imgProps>
              </a:ext>
            </a:extLst>
          </a:blip>
          <a:srcRect l="73058" t="17333" b="52992"/>
          <a:stretch/>
        </p:blipFill>
        <p:spPr>
          <a:xfrm>
            <a:off x="4919072" y="1333675"/>
            <a:ext cx="1360025" cy="9986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1E569A-8BFE-47B6-849B-1E45119C83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375" b="77375" l="5083" r="24167">
                        <a14:foregroundMark x1="13833" y1="77375" x2="13833" y2="77375"/>
                      </a14:backgroundRemoval>
                    </a14:imgEffect>
                  </a14:imgLayer>
                </a14:imgProps>
              </a:ext>
            </a:extLst>
          </a:blip>
          <a:srcRect l="2741" t="49436" r="73406" b="20889"/>
          <a:stretch/>
        </p:blipFill>
        <p:spPr>
          <a:xfrm>
            <a:off x="5751206" y="3441866"/>
            <a:ext cx="1099266" cy="9117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B28838-DD83-439D-8F4A-6ECDDC2739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875" b="76875" l="39917" r="59000">
                        <a14:foregroundMark x1="49667" y1="76875" x2="49667" y2="76875"/>
                      </a14:backgroundRemoval>
                    </a14:imgEffect>
                  </a14:imgLayer>
                </a14:imgProps>
              </a:ext>
            </a:extLst>
          </a:blip>
          <a:srcRect l="37555" t="50000" r="38602" b="20325"/>
          <a:stretch/>
        </p:blipFill>
        <p:spPr>
          <a:xfrm>
            <a:off x="5793912" y="4231979"/>
            <a:ext cx="1048996" cy="8703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E79E91B-6BE4-4EF4-8792-D4BED47B432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875" b="77125" l="75833" r="97250">
                        <a14:foregroundMark x1="85250" y1="77125" x2="85250" y2="77125"/>
                      </a14:backgroundRemoval>
                    </a14:imgEffect>
                  </a14:imgLayer>
                </a14:imgProps>
              </a:ext>
            </a:extLst>
          </a:blip>
          <a:srcRect l="73201" t="50000" b="20669"/>
          <a:stretch/>
        </p:blipFill>
        <p:spPr>
          <a:xfrm>
            <a:off x="5650083" y="2746819"/>
            <a:ext cx="1192825" cy="870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5EA39C-22F5-410F-A3EA-2A7060D3E6B3}"/>
              </a:ext>
            </a:extLst>
          </p:cNvPr>
          <p:cNvSpPr/>
          <p:nvPr/>
        </p:nvSpPr>
        <p:spPr>
          <a:xfrm>
            <a:off x="4406900" y="2355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 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C9E88B-821A-43E8-B34E-202CDA4C51CB}"/>
              </a:ext>
            </a:extLst>
          </p:cNvPr>
          <p:cNvSpPr/>
          <p:nvPr/>
        </p:nvSpPr>
        <p:spPr>
          <a:xfrm>
            <a:off x="4454820" y="2417862"/>
            <a:ext cx="1232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 </a:t>
            </a:r>
          </a:p>
        </p:txBody>
      </p:sp>
      <p:pic>
        <p:nvPicPr>
          <p:cNvPr id="13" name="Imagem 12" descr="Uma imagem com roda&#10;&#10;Descrição gerada automaticamente">
            <a:extLst>
              <a:ext uri="{FF2B5EF4-FFF2-40B4-BE49-F238E27FC236}">
                <a16:creationId xmlns:a16="http://schemas.microsoft.com/office/drawing/2014/main" id="{74E4820F-B502-4B5A-851A-C8131F93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5EA39C-22F5-410F-A3EA-2A7060D3E6B3}"/>
              </a:ext>
            </a:extLst>
          </p:cNvPr>
          <p:cNvSpPr/>
          <p:nvPr/>
        </p:nvSpPr>
        <p:spPr>
          <a:xfrm>
            <a:off x="4406900" y="2355"/>
            <a:ext cx="4737100" cy="5141145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 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-72305" y="368800"/>
            <a:ext cx="6629515" cy="4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</a:pPr>
            <a:r>
              <a:rPr lang="pt-PT" sz="2000" b="1" dirty="0">
                <a:solidFill>
                  <a:srgbClr val="59BFC7"/>
                </a:solidFill>
                <a:latin typeface="Baloo Chettan 2 SemiBold"/>
                <a:cs typeface="Baloo Chettan 2 SemiBold"/>
                <a:sym typeface="Baloo Chettan 2 SemiBold"/>
              </a:rPr>
              <a:t>O dia Mundial dos Oceanos visa a sua proteção.</a:t>
            </a:r>
          </a:p>
          <a:p>
            <a:pPr marL="0" indent="0">
              <a:spcBef>
                <a:spcPts val="1000"/>
              </a:spcBef>
            </a:pPr>
            <a:endParaRPr lang="pt-PT" sz="1800" b="1" dirty="0">
              <a:solidFill>
                <a:srgbClr val="59BFC7"/>
              </a:solidFill>
              <a:latin typeface="Baloo Chettan 2 SemiBold"/>
              <a:cs typeface="Baloo Chettan 2 SemiBold"/>
              <a:sym typeface="Baloo Chettan 2 SemiBold"/>
            </a:endParaRPr>
          </a:p>
          <a:p>
            <a:r>
              <a:rPr lang="pt-PT" sz="1800" dirty="0">
                <a:solidFill>
                  <a:srgbClr val="59BFC7"/>
                </a:solidFill>
                <a:latin typeface="Baloo Chettan 2 SemiBold"/>
                <a:cs typeface="Baloo Chettan 2 SemiBold"/>
              </a:rPr>
              <a:t>Um planeta saudável precisa de oceanos saudáveis.</a:t>
            </a:r>
          </a:p>
          <a:p>
            <a:endParaRPr lang="pt-PT" sz="1800" dirty="0">
              <a:solidFill>
                <a:srgbClr val="59BFC7"/>
              </a:solidFill>
              <a:latin typeface="Baloo Chettan 2 SemiBold"/>
              <a:cs typeface="Baloo Chettan 2 SemiBold"/>
            </a:endParaRPr>
          </a:p>
          <a:p>
            <a:r>
              <a:rPr lang="pt-PT" sz="1800" dirty="0">
                <a:solidFill>
                  <a:srgbClr val="59BFC7"/>
                </a:solidFill>
                <a:latin typeface="Baloo Chettan 2 SemiBold"/>
                <a:cs typeface="Baloo Chettan 2 SemiBold"/>
              </a:rPr>
              <a:t>Os oceanos enfrentam sérios riscos principalmente devido  às alterações climáticas,  à sobrepesca e à poluição.</a:t>
            </a:r>
          </a:p>
          <a:p>
            <a:endParaRPr lang="pt-PT" sz="1800" dirty="0">
              <a:solidFill>
                <a:srgbClr val="59BFC7"/>
              </a:solidFill>
              <a:latin typeface="Baloo Chettan 2 SemiBold"/>
              <a:cs typeface="Baloo Chettan 2 SemiBold"/>
            </a:endParaRPr>
          </a:p>
          <a:p>
            <a:r>
              <a:rPr lang="pt-PT" sz="1800" dirty="0">
                <a:solidFill>
                  <a:srgbClr val="59BFC7"/>
                </a:solidFill>
                <a:latin typeface="Baloo Chettan 2 SemiBold"/>
                <a:cs typeface="Baloo Chettan 2 SemiBold"/>
              </a:rPr>
              <a:t>Felizmente tu podes ajudar! </a:t>
            </a:r>
          </a:p>
          <a:p>
            <a:r>
              <a:rPr lang="pt-PT" sz="1800" dirty="0">
                <a:solidFill>
                  <a:srgbClr val="59BFC7"/>
                </a:solidFill>
                <a:latin typeface="Baloo Chettan 2 SemiBold"/>
                <a:cs typeface="Baloo Chettan 2 SemiBold"/>
              </a:rPr>
              <a:t>Ao longo dos 3 próximos sábados damos-te algumas dicas.</a:t>
            </a:r>
          </a:p>
          <a:p>
            <a:br>
              <a:rPr lang="pt-PT" sz="2000" b="1" dirty="0">
                <a:solidFill>
                  <a:srgbClr val="59BFC7"/>
                </a:solidFill>
                <a:latin typeface="Baloo Chettan 2 SemiBold"/>
                <a:cs typeface="Baloo Chettan 2 SemiBold"/>
              </a:rPr>
            </a:br>
            <a:endParaRPr lang="pt-PT" sz="2000" b="1" dirty="0">
              <a:solidFill>
                <a:srgbClr val="59BFC7"/>
              </a:solidFill>
              <a:latin typeface="Baloo Chettan 2 SemiBold"/>
              <a:cs typeface="Baloo Chettan 2 SemiBold"/>
              <a:sym typeface="Baloo Chettan 2 SemiBold"/>
            </a:endParaRPr>
          </a:p>
          <a:p>
            <a:pPr marL="0" indent="0">
              <a:spcBef>
                <a:spcPts val="1000"/>
              </a:spcBef>
            </a:pPr>
            <a:endParaRPr lang="en-US" sz="1600" dirty="0">
              <a:solidFill>
                <a:srgbClr val="59BFC7"/>
              </a:solidFill>
              <a:latin typeface="Baloo Chettan 2 SemiBold"/>
              <a:cs typeface="Baloo Chettan 2 SemiBold"/>
              <a:sym typeface="Baloo Chettan 2 SemiBold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C9E88B-821A-43E8-B34E-202CDA4C51CB}"/>
              </a:ext>
            </a:extLst>
          </p:cNvPr>
          <p:cNvSpPr/>
          <p:nvPr/>
        </p:nvSpPr>
        <p:spPr>
          <a:xfrm>
            <a:off x="4454820" y="2417862"/>
            <a:ext cx="12327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 </a:t>
            </a:r>
          </a:p>
        </p:txBody>
      </p:sp>
      <p:pic>
        <p:nvPicPr>
          <p:cNvPr id="11" name="Google Shape;106;p17">
            <a:extLst>
              <a:ext uri="{FF2B5EF4-FFF2-40B4-BE49-F238E27FC236}">
                <a16:creationId xmlns:a16="http://schemas.microsoft.com/office/drawing/2014/main" id="{0AB95F2F-D052-4179-B688-7F51C7638E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143" t="7468" r="57290" b="23826"/>
          <a:stretch/>
        </p:blipFill>
        <p:spPr>
          <a:xfrm>
            <a:off x="6537602" y="795286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27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l="16146" t="47339" r="16153" b="37579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556925"/>
            <a:ext cx="76452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Esta semana mostramos-te como o aquecimento global está a fazer subir os níveis do mar, aumentando o risco de inundações costeiras.</a:t>
            </a:r>
            <a:br>
              <a:rPr lang="pt-PT" sz="2400" dirty="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br>
              <a:rPr lang="pt-PT" sz="2400" dirty="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 dirty="0">
              <a:solidFill>
                <a:srgbClr val="59BFC7"/>
              </a:solidFill>
              <a:latin typeface="Baloo Chettan"/>
              <a:ea typeface="Baloo Chettan"/>
              <a:cs typeface="Baloo Chettan"/>
              <a:sym typeface="Baloo Chett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59BFC7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l="52037" t="7627" r="4799" b="7627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11700" y="3138050"/>
            <a:ext cx="542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59BFC7"/>
                </a:solidFill>
                <a:latin typeface="Baloo Chettan"/>
                <a:ea typeface="Baloo Chettan"/>
                <a:cs typeface="Baloo Chettan"/>
                <a:sym typeface="Baloo Chettan"/>
              </a:rPr>
              <a:t>Vamos então começar?</a:t>
            </a:r>
            <a:endParaRPr sz="3600" dirty="0">
              <a:solidFill>
                <a:srgbClr val="59BFC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l="52037" t="7627" r="4799" b="7627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l="19873" t="50737" r="16224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806702" y="1760700"/>
            <a:ext cx="3977400" cy="2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CEE9EB"/>
                </a:solidFill>
                <a:latin typeface="Baloo Chettan"/>
                <a:ea typeface="Baloo Chettan"/>
                <a:cs typeface="Baloo Chettan"/>
                <a:sym typeface="Baloo Chettan"/>
              </a:rPr>
              <a:t>Vais precisar de:</a:t>
            </a:r>
            <a:endParaRPr sz="3600" dirty="0">
              <a:solidFill>
                <a:srgbClr val="CEE9EB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7">
            <a:alphaModFix/>
          </a:blip>
          <a:srcRect r="36572"/>
          <a:stretch/>
        </p:blipFill>
        <p:spPr>
          <a:xfrm>
            <a:off x="-912900" y="368800"/>
            <a:ext cx="5610225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 rot="179427">
            <a:off x="1345438" y="1657966"/>
            <a:ext cx="2466959" cy="243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Copo medidor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Recipiente transparente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Cubos de gelo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plasticina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caneta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Uma pedra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l="52037" t="7627" r="4799" b="7627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l="19873" t="50737" r="16224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17593" y="962975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995135" y="1008009"/>
            <a:ext cx="315816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Molda uma “ilha” com a plasticina, esta de caber à vontade no recipiente, ter cerca de 4 cm de altura e a pedra dentro para ficar no fundo do recipiente.</a:t>
            </a:r>
            <a:endParaRPr sz="1800" dirty="0">
              <a:solidFill>
                <a:srgbClr val="CEE9EB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961792" y="2996522"/>
            <a:ext cx="27258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Coloca a ilha no centro do recipiente e coloca 3 ou 4 cubos de gelo “em terra”</a:t>
            </a:r>
            <a:endParaRPr sz="1800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CEE9EB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926819" y="1891575"/>
            <a:ext cx="3570067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Deita água fria até 1/3 da altura da ilha, com a caneta marca a altura da água na parte de fora do recipiente.</a:t>
            </a:r>
            <a:endParaRPr sz="1800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CEE9EB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45667" y="874584"/>
            <a:ext cx="100117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CEE9EB"/>
                </a:solidFill>
                <a:latin typeface="Baloo Chettan"/>
                <a:ea typeface="Baloo Chettan"/>
                <a:cs typeface="Baloo Chettan"/>
                <a:sym typeface="Baloo Chettan"/>
              </a:rPr>
              <a:t>1)</a:t>
            </a:r>
            <a:endParaRPr dirty="0"/>
          </a:p>
        </p:txBody>
      </p:sp>
      <p:sp>
        <p:nvSpPr>
          <p:cNvPr id="157" name="Google Shape;157;p21"/>
          <p:cNvSpPr txBox="1"/>
          <p:nvPr/>
        </p:nvSpPr>
        <p:spPr>
          <a:xfrm>
            <a:off x="380635" y="2910784"/>
            <a:ext cx="844590" cy="4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CEE9EB"/>
                </a:solidFill>
                <a:latin typeface="Baloo Chettan"/>
                <a:ea typeface="Baloo Chettan"/>
                <a:cs typeface="Baloo Chettan"/>
                <a:sym typeface="Baloo Chettan"/>
              </a:rPr>
              <a:t>2)</a:t>
            </a:r>
            <a:endParaRPr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4409390" y="1864100"/>
            <a:ext cx="103872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CEE9EB"/>
                </a:solidFill>
                <a:latin typeface="Baloo Chettan"/>
                <a:ea typeface="Baloo Chettan"/>
                <a:cs typeface="Baloo Chettan"/>
                <a:sym typeface="Baloo Chettan"/>
              </a:rPr>
              <a:t>3)</a:t>
            </a:r>
            <a:endParaRPr dirty="0"/>
          </a:p>
        </p:txBody>
      </p:sp>
      <p:sp>
        <p:nvSpPr>
          <p:cNvPr id="16" name="Google Shape;158;p21">
            <a:extLst>
              <a:ext uri="{FF2B5EF4-FFF2-40B4-BE49-F238E27FC236}">
                <a16:creationId xmlns:a16="http://schemas.microsoft.com/office/drawing/2014/main" id="{A179B664-3885-4127-B4C5-3918130D7262}"/>
              </a:ext>
            </a:extLst>
          </p:cNvPr>
          <p:cNvSpPr txBox="1"/>
          <p:nvPr/>
        </p:nvSpPr>
        <p:spPr>
          <a:xfrm>
            <a:off x="4417686" y="3100913"/>
            <a:ext cx="103872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600" dirty="0">
                <a:solidFill>
                  <a:srgbClr val="CEE9EB"/>
                </a:solidFill>
                <a:latin typeface="Baloo Chettan"/>
                <a:ea typeface="Baloo Chettan"/>
                <a:cs typeface="Baloo Chettan"/>
                <a:sym typeface="Baloo Chettan"/>
              </a:rPr>
              <a:t>4)</a:t>
            </a:r>
            <a:endParaRPr dirty="0"/>
          </a:p>
        </p:txBody>
      </p:sp>
      <p:sp>
        <p:nvSpPr>
          <p:cNvPr id="17" name="Google Shape;152;p21">
            <a:extLst>
              <a:ext uri="{FF2B5EF4-FFF2-40B4-BE49-F238E27FC236}">
                <a16:creationId xmlns:a16="http://schemas.microsoft.com/office/drawing/2014/main" id="{3E22FD6D-F1DF-4254-BD43-C2DD27F92FD9}"/>
              </a:ext>
            </a:extLst>
          </p:cNvPr>
          <p:cNvSpPr txBox="1"/>
          <p:nvPr/>
        </p:nvSpPr>
        <p:spPr>
          <a:xfrm>
            <a:off x="5051714" y="3201144"/>
            <a:ext cx="3570067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Deixa a “ilha” durante algumas horas e vê o que acontece ao nível da água.</a:t>
            </a:r>
            <a:endParaRPr sz="1800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CEE9EB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l="52037" t="7627" r="4799" b="7627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l="19873" t="50737" r="16224" b="38876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17593" y="962975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97335" y="1544375"/>
            <a:ext cx="7607182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 nível da água subiu quando o gelo derreteu.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Como sabes no ártico e na </a:t>
            </a:r>
            <a:r>
              <a:rPr lang="pt-PT" sz="1800" dirty="0" err="1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artártica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 temos muito gelo e devido ao aquecimento global ele está a derreter, para ajudares a atrasar este processo, podes: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Desligar as luzes e todos os aparelhos eletrónicos que não estás a usar.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Andar mais a pé ou de bicicleta.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Ter atenção à água que usas.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pt-PT" sz="1800" dirty="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Plantar 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"/>
                <a:cs typeface="Baloo Chettan 2 Medium"/>
                <a:sym typeface="Baloo Chettan 2 Medium"/>
              </a:rPr>
              <a:t>uma árvore.</a:t>
            </a:r>
            <a:endParaRPr sz="1800" dirty="0">
              <a:solidFill>
                <a:srgbClr val="CEE9EB"/>
              </a:solidFill>
              <a:latin typeface="Baloo Chettan"/>
              <a:ea typeface="Baloo Chettan"/>
              <a:cs typeface="Baloo Chettan"/>
              <a:sym typeface="Baloo Chettan"/>
            </a:endParaRPr>
          </a:p>
        </p:txBody>
      </p:sp>
    </p:spTree>
    <p:extLst>
      <p:ext uri="{BB962C8B-B14F-4D97-AF65-F5344CB8AC3E}">
        <p14:creationId xmlns:p14="http://schemas.microsoft.com/office/powerpoint/2010/main" val="2785499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748</Words>
  <Application>Microsoft Office PowerPoint</Application>
  <PresentationFormat>Apresentação no Ecrã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Baloo Chettan</vt:lpstr>
      <vt:lpstr>Arial</vt:lpstr>
      <vt:lpstr>Baloo Chettan 2</vt:lpstr>
      <vt:lpstr>Baloo Chettan 2 SemiBold</vt:lpstr>
      <vt:lpstr>Baloo Chettan 2 Medium</vt:lpstr>
      <vt:lpstr>Simple Light</vt:lpstr>
      <vt:lpstr>Apresentação do PowerPoint</vt:lpstr>
      <vt:lpstr>- 8 junho - Dia Mundial dos Oceanos</vt:lpstr>
      <vt:lpstr>Apresentação do PowerPoint</vt:lpstr>
      <vt:lpstr>Apresentação do PowerPoint</vt:lpstr>
      <vt:lpstr>Apresentação do PowerPoint</vt:lpstr>
      <vt:lpstr>Esta semana mostramos-te como o aquecimento global está a fazer subir os níveis do mar, aumentando o risco de inundações costeiras.  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Alba Iglesias</dc:creator>
  <cp:lastModifiedBy>Alba Iglesias</cp:lastModifiedBy>
  <cp:revision>45</cp:revision>
  <dcterms:modified xsi:type="dcterms:W3CDTF">2021-01-27T13:10:01Z</dcterms:modified>
</cp:coreProperties>
</file>