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82" r:id="rId3"/>
    <p:sldId id="466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7" r:id="rId13"/>
    <p:sldId id="453" r:id="rId14"/>
    <p:sldId id="442" r:id="rId15"/>
    <p:sldId id="448" r:id="rId16"/>
    <p:sldId id="446" r:id="rId17"/>
    <p:sldId id="375" r:id="rId18"/>
    <p:sldId id="383" r:id="rId19"/>
    <p:sldId id="384" r:id="rId20"/>
    <p:sldId id="385" r:id="rId21"/>
    <p:sldId id="386" r:id="rId22"/>
    <p:sldId id="406" r:id="rId23"/>
    <p:sldId id="405" r:id="rId24"/>
    <p:sldId id="407" r:id="rId25"/>
    <p:sldId id="455" r:id="rId26"/>
    <p:sldId id="449" r:id="rId27"/>
    <p:sldId id="450" r:id="rId28"/>
    <p:sldId id="451" r:id="rId29"/>
    <p:sldId id="452" r:id="rId30"/>
    <p:sldId id="456" r:id="rId31"/>
    <p:sldId id="457" r:id="rId32"/>
    <p:sldId id="458" r:id="rId33"/>
    <p:sldId id="459" r:id="rId34"/>
    <p:sldId id="460" r:id="rId35"/>
    <p:sldId id="461" r:id="rId36"/>
    <p:sldId id="464" r:id="rId37"/>
    <p:sldId id="462" r:id="rId38"/>
    <p:sldId id="463" r:id="rId39"/>
    <p:sldId id="465" r:id="rId40"/>
    <p:sldId id="261" r:id="rId41"/>
  </p:sldIdLst>
  <p:sldSz cx="9144000" cy="6858000" type="screen4x3"/>
  <p:notesSz cx="6797675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0099FF"/>
    <a:srgbClr val="009BFF"/>
    <a:srgbClr val="99CC00"/>
    <a:srgbClr val="00B0F0"/>
    <a:srgbClr val="DDDDDD"/>
    <a:srgbClr val="969696"/>
    <a:srgbClr val="F8F8F8"/>
    <a:srgbClr val="C0C0C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2054" autoAdjust="0"/>
  </p:normalViewPr>
  <p:slideViewPr>
    <p:cSldViewPr>
      <p:cViewPr varScale="1">
        <p:scale>
          <a:sx n="66" d="100"/>
          <a:sy n="66" d="100"/>
        </p:scale>
        <p:origin x="17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57BE7-69A2-4D87-B646-726401769EEC}" type="datetimeFigureOut">
              <a:rPr lang="pt-PT" smtClean="0"/>
              <a:pPr/>
              <a:t>26/10/2018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04EE-9228-4B98-A3DA-6AD7AF115E1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352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231B-B9A2-49CE-917F-166B5FA49649}" type="datetimeFigureOut">
              <a:rPr lang="pt-PT" smtClean="0"/>
              <a:pPr/>
              <a:t>26/10/2018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00D8-D11F-44DE-A302-A320B9FC60F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29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1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616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Como 10x4=40 e 53&gt;40, logo o quociente terá 2 algarismos.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OU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Como o dividendo é maior que 10 vezes o divisor, significa que o quociente vai ter mais do que um algarismo.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72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15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9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57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pt-PT" sz="1200" b="0" i="1" dirty="0" smtClean="0">
                        <a:latin typeface="Cambria Math"/>
                      </a:rPr>
                      <m:t>10 </m:t>
                    </m:r>
                    <m:r>
                      <a:rPr lang="pt-PT" sz="12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PT" sz="1200" b="0" i="1" dirty="0" smtClean="0">
                        <a:latin typeface="Cambria Math"/>
                      </a:rPr>
                      <m:t> 21 = 210 </m:t>
                    </m:r>
                  </m:oMath>
                </a14:m>
                <a:r>
                  <a:rPr lang="pt-PT" sz="1200" dirty="0"/>
                  <a:t> e </a:t>
                </a:r>
                <a14:m>
                  <m:oMath xmlns:m="http://schemas.openxmlformats.org/officeDocument/2006/math">
                    <m:r>
                      <a:rPr lang="pt-PT" sz="1200" b="0" i="1" dirty="0" smtClean="0">
                        <a:latin typeface="Cambria Math"/>
                      </a:rPr>
                      <m:t>210 &gt; 194 </m:t>
                    </m:r>
                  </m:oMath>
                </a14:m>
                <a:r>
                  <a:rPr lang="pt-PT" sz="1200" dirty="0"/>
                  <a:t> logo o quociente  &lt; 10. </a:t>
                </a:r>
              </a:p>
            </p:txBody>
          </p:sp>
        </mc:Choice>
        <mc:Fallback xmlns="">
          <p:sp>
            <p:nvSpPr>
              <p:cNvPr id="3" name="Marcador de Posição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pt-PT" sz="1200" b="0" i="0" dirty="0" smtClean="0">
                    <a:latin typeface="Cambria Math"/>
                  </a:rPr>
                  <a:t>10 </a:t>
                </a:r>
                <a:r>
                  <a:rPr lang="pt-PT" sz="1200" b="0" i="0" dirty="0" smtClean="0">
                    <a:latin typeface="Cambria Math"/>
                    <a:ea typeface="Cambria Math"/>
                  </a:rPr>
                  <a:t>×</a:t>
                </a:r>
                <a:r>
                  <a:rPr lang="pt-PT" sz="1200" b="0" i="0" dirty="0" smtClean="0">
                    <a:latin typeface="Cambria Math"/>
                  </a:rPr>
                  <a:t> 21 = 210 </a:t>
                </a:r>
                <a:r>
                  <a:rPr lang="pt-PT" sz="1200" dirty="0" smtClean="0"/>
                  <a:t> e </a:t>
                </a:r>
                <a:r>
                  <a:rPr lang="pt-PT" sz="1200" b="0" i="0" dirty="0" smtClean="0">
                    <a:latin typeface="Cambria Math"/>
                  </a:rPr>
                  <a:t>210 &gt; 194 </a:t>
                </a:r>
                <a:r>
                  <a:rPr lang="pt-PT" sz="1200" dirty="0" smtClean="0"/>
                  <a:t> logo o quociente  &lt; 10. </a:t>
                </a:r>
                <a:endParaRPr lang="pt-PT" sz="1200" dirty="0"/>
              </a:p>
            </p:txBody>
          </p:sp>
        </mc:Fallback>
      </mc:AlternateContent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92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53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92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05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79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5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E00D8-D11F-44DE-A302-A320B9FC60F7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E063-54C6-4915-8AF5-B70C09CA5986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D81B-F1DC-4649-B57F-BF98F2E3CB08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0927-0FDB-4229-B938-D78B42068957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E063-54C6-4915-8AF5-B70C09CA5986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4A8B-013E-4060-9828-EFA50C2E7503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A0B-BFA3-4AB2-8E5E-C70FF1D55586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B5D-DFEF-47E6-9951-094D6D7EF85E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5810-C708-4CC2-B51C-358F2649926D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942-ABEF-4E8B-B9B8-1F69752484AF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ACE-60DC-4C99-ABF0-E1C343045371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A450-EEC8-427B-A413-28F2CA1F6224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4A8B-013E-4060-9828-EFA50C2E7503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7D8-8B9F-4BCD-AF90-1378FC1B9896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D81B-F1DC-4649-B57F-BF98F2E3CB08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0927-0FDB-4229-B938-D78B42068957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A0B-BFA3-4AB2-8E5E-C70FF1D55586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B5D-DFEF-47E6-9951-094D6D7EF85E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5810-C708-4CC2-B51C-358F2649926D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942-ABEF-4E8B-B9B8-1F69752484AF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ACE-60DC-4C99-ABF0-E1C343045371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A450-EEC8-427B-A413-28F2CA1F6224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7D8-8B9F-4BCD-AF90-1378FC1B9896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C1D0-BCCA-4663-AFCC-26502C5F52F7}" type="datetime1">
              <a:rPr lang="pt-PT" smtClean="0"/>
              <a:pPr/>
              <a:t>26/10/2018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044F-294B-417A-9860-191DE585550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C1D0-BCCA-4663-AFCC-26502C5F52F7}" type="datetime1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26/10/2018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GeoGebra - Iniciação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044F-294B-417A-9860-191DE5855505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3162419"/>
            <a:ext cx="84214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da divisão</a:t>
            </a:r>
          </a:p>
          <a:p>
            <a:pPr algn="ctr">
              <a:lnSpc>
                <a:spcPct val="150000"/>
              </a:lnSpc>
            </a:pPr>
            <a:endParaRPr lang="pt-PT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PT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Setembro 2017</a:t>
            </a:r>
          </a:p>
          <a:p>
            <a:pPr algn="ctr">
              <a:lnSpc>
                <a:spcPct val="150000"/>
              </a:lnSpc>
            </a:pPr>
            <a:endParaRPr lang="pt-PT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PT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ubtítulo 2"/>
          <p:cNvSpPr>
            <a:spLocks noGrp="1"/>
          </p:cNvSpPr>
          <p:nvPr>
            <p:ph idx="1"/>
          </p:nvPr>
        </p:nvSpPr>
        <p:spPr>
          <a:xfrm>
            <a:off x="164002" y="908720"/>
            <a:ext cx="8656469" cy="22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 formativa/ de trabalho direto</a:t>
            </a:r>
          </a:p>
          <a:p>
            <a:pPr marL="0" indent="0" algn="ctr">
              <a:buNone/>
            </a:pPr>
            <a:endParaRPr lang="pt-P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P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4.º Ano</a:t>
            </a:r>
            <a:endParaRPr lang="pt-PT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75856" y="522268"/>
            <a:ext cx="50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Resolução 1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lvl="0"/>
            <a:r>
              <a:rPr lang="pt-PT" dirty="0">
                <a:solidFill>
                  <a:prstClr val="black"/>
                </a:solidFill>
              </a:rPr>
              <a:t>Vamos calcular os múltiplos do divisor:</a:t>
            </a:r>
            <a:endParaRPr lang="pt-PT" dirty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603508"/>
                  </p:ext>
                </p:extLst>
              </p:nvPr>
            </p:nvGraphicFramePr>
            <p:xfrm>
              <a:off x="539552" y="2204511"/>
              <a:ext cx="232857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4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0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+mn-ea"/>
                                  </a:rPr>
                                  <m:t>4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+mn-ea"/>
                                  </a:rPr>
                                  <m:t>5</m:t>
                                </m:r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i="1" dirty="0" smtClean="0">
                                    <a:latin typeface="Cambria Math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6×21=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123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7×21=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147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8×21=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163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9×21=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189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  <a:ea typeface="Cambria Math"/>
                                  </a:rPr>
                                  <m:t>10×21=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/>
                                  </a:rPr>
                                  <m:t>210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603508"/>
                  </p:ext>
                </p:extLst>
              </p:nvPr>
            </p:nvGraphicFramePr>
            <p:xfrm>
              <a:off x="539552" y="2204511"/>
              <a:ext cx="232857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4475"/>
                    <a:gridCol w="86409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r="-58921" b="-8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b="-8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00000" r="-58921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100000" b="-7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00000" r="-58921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200000" b="-6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00000" r="-58921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300000" b="-5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00000" r="-5892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400000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08333" r="-5892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508333" b="-4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98361" r="-589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598361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98361" r="-589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698361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798361" r="-5892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798361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898361" r="-58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9718" t="-8983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ângulo arredondado 16"/>
          <p:cNvSpPr/>
          <p:nvPr/>
        </p:nvSpPr>
        <p:spPr>
          <a:xfrm>
            <a:off x="755576" y="5229200"/>
            <a:ext cx="1975509" cy="360040"/>
          </a:xfrm>
          <a:prstGeom prst="round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/>
          <p:cNvSpPr txBox="1"/>
          <p:nvPr/>
        </p:nvSpPr>
        <p:spPr>
          <a:xfrm>
            <a:off x="752952" y="115115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194 : 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564168" y="1505963"/>
                <a:ext cx="5040000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pt-PT" sz="2400" dirty="0">
                  <a:solidFill>
                    <a:srgbClr val="1F497D"/>
                  </a:solidFill>
                  <a:latin typeface="Arial Rounded MT Bold"/>
                </a:endParaRPr>
              </a:p>
              <a:p>
                <a:pPr lvl="0"/>
                <a:endParaRPr lang="pt-PT" dirty="0">
                  <a:solidFill>
                    <a:srgbClr val="1F497D"/>
                  </a:solidFill>
                  <a:latin typeface="Arial Rounded MT Bold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dirty="0"/>
                  <a:t>O produto mais próximo que não ultrapassa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194</m:t>
                    </m:r>
                  </m:oMath>
                </a14:m>
                <a:r>
                  <a:rPr lang="pt-PT" dirty="0"/>
                  <a:t> 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189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9</m:t>
                    </m:r>
                    <m:r>
                      <a:rPr lang="pt-PT" i="1" dirty="0">
                        <a:latin typeface="Cambria Math"/>
                        <a:ea typeface="Cambria Math"/>
                      </a:rPr>
                      <m:t>×21=189</m:t>
                    </m:r>
                  </m:oMath>
                </a14:m>
                <a:r>
                  <a:rPr lang="pt-PT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194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−189</m:t>
                    </m:r>
                    <m:r>
                      <a:rPr lang="pt-PT" i="1" dirty="0">
                        <a:latin typeface="Cambria Math"/>
                      </a:rPr>
                      <m:t>=5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68" y="1505963"/>
                <a:ext cx="5040000" cy="2539157"/>
              </a:xfrm>
              <a:prstGeom prst="rect">
                <a:avLst/>
              </a:prstGeom>
              <a:blipFill rotWithShape="0">
                <a:blip r:embed="rId4"/>
                <a:stretch>
                  <a:fillRect l="-1090" b="-28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57989"/>
              </p:ext>
            </p:extLst>
          </p:nvPr>
        </p:nvGraphicFramePr>
        <p:xfrm>
          <a:off x="4139952" y="4058832"/>
          <a:ext cx="21839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exão recta 15"/>
          <p:cNvCxnSpPr/>
          <p:nvPr/>
        </p:nvCxnSpPr>
        <p:spPr>
          <a:xfrm>
            <a:off x="4427984" y="4797152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175864" y="5287347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/>
                        </a:rPr>
                        <m:t>194=</m:t>
                      </m:r>
                      <m:r>
                        <a:rPr lang="pt-PT" b="0" i="1" dirty="0">
                          <a:latin typeface="Cambria Math"/>
                        </a:rPr>
                        <m:t>9</m:t>
                      </m:r>
                      <m:r>
                        <a:rPr lang="pt-PT" b="0" i="1" dirty="0">
                          <a:latin typeface="Cambria Math"/>
                          <a:ea typeface="Cambria Math"/>
                        </a:rPr>
                        <m:t>×21</m:t>
                      </m:r>
                      <m:r>
                        <a:rPr lang="pt-PT" b="0" i="1" dirty="0" smtClean="0">
                          <a:latin typeface="Cambria Math"/>
                          <a:ea typeface="Cambria Math"/>
                        </a:rPr>
                        <m:t>+5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864" y="5287347"/>
                <a:ext cx="216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779912" y="5733256"/>
                <a:ext cx="359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/>
                  <a:t>R.: </a:t>
                </a:r>
                <a:r>
                  <a:rPr lang="pt-PT" dirty="0"/>
                  <a:t>O quociente 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pt-PT" dirty="0"/>
                  <a:t> e o resto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733256"/>
                <a:ext cx="359137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58" t="-8197" r="-849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19268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PT" sz="2900" b="1" dirty="0"/>
              <a:t>Nota: 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/>
              <a:t>O  cálculo do quociente pelo processo previsto em NO4.2.1. não é o mais adequado, dado que apenas treinamos a tabuada da multiplicação  até à dezena.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PT" sz="26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/>
              <a:t>Assim, deve-se avançar para o descritor seguinte, NO4.2.2., no qual se dispensa o cálculo dos produtos sucessivos do divisor pelos primeiros números naturais.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64740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120680"/>
          </a:xfrm>
          <a:ln>
            <a:solidFill>
              <a:srgbClr val="FFFF00"/>
            </a:solidFill>
          </a:ln>
        </p:spPr>
        <p:txBody>
          <a:bodyPr>
            <a:normAutofit fontScale="925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2600" dirty="0"/>
              <a:t>Deste modo, faz-se uma primeira estimativa do quociente, considerando o quociente da divisão inteira entre o n.º formado pelos dois primeiros  algarismos do dividendo e o n.º formado pelo 1.º algarismo do divisor.  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/>
              <a:t>				</a:t>
            </a:r>
            <a:r>
              <a:rPr lang="pt-PT" sz="2600" dirty="0">
                <a:solidFill>
                  <a:srgbClr val="0070C0"/>
                </a:solidFill>
              </a:rPr>
              <a:t>19</a:t>
            </a:r>
            <a:r>
              <a:rPr lang="pt-PT" sz="2600" dirty="0"/>
              <a:t>4   </a:t>
            </a:r>
            <a:r>
              <a:rPr lang="pt-PT" sz="2600" dirty="0">
                <a:solidFill>
                  <a:srgbClr val="0070C0"/>
                </a:solidFill>
              </a:rPr>
              <a:t>2</a:t>
            </a:r>
            <a:r>
              <a:rPr lang="pt-PT" sz="2600" dirty="0"/>
              <a:t>1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600" dirty="0"/>
              <a:t>Experimenta-se apenas o produto do divisor pelo quociente que se obteve e, no caso de ultrapassar o dividendo, o quociente deve ser substituído pelo número natural imediatamente inferior.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788024" y="3356992"/>
            <a:ext cx="936104" cy="432048"/>
            <a:chOff x="5652120" y="3573016"/>
            <a:chExt cx="936104" cy="432048"/>
          </a:xfrm>
        </p:grpSpPr>
        <p:cxnSp>
          <p:nvCxnSpPr>
            <p:cNvPr id="4" name="Conexão reta 3"/>
            <p:cNvCxnSpPr/>
            <p:nvPr/>
          </p:nvCxnSpPr>
          <p:spPr>
            <a:xfrm>
              <a:off x="5652120" y="357301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>
            <a:xfrm>
              <a:off x="5652120" y="40050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89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7544" y="2159933"/>
            <a:ext cx="8352928" cy="3826777"/>
            <a:chOff x="467544" y="1862822"/>
            <a:chExt cx="8352928" cy="3826777"/>
          </a:xfrm>
        </p:grpSpPr>
        <p:sp>
          <p:nvSpPr>
            <p:cNvPr id="5" name="Rectângulo 4"/>
            <p:cNvSpPr/>
            <p:nvPr/>
          </p:nvSpPr>
          <p:spPr>
            <a:xfrm>
              <a:off x="4860472" y="1862822"/>
              <a:ext cx="3960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endParaRPr lang="pt-PT" dirty="0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467544" y="2273279"/>
              <a:ext cx="3960000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r>
                <a:rPr lang="pt-PT" b="1" dirty="0"/>
                <a:t>NO4-2.2.</a:t>
              </a:r>
            </a:p>
            <a:p>
              <a:pPr marL="633413" indent="-544513" algn="just"/>
              <a:r>
                <a:rPr lang="pt-PT" b="1" dirty="0"/>
                <a:t>       </a:t>
              </a:r>
              <a:r>
                <a:rPr lang="pt-PT" dirty="0"/>
                <a:t> Efetuar divisões inteiras com </a:t>
              </a:r>
              <a:r>
                <a:rPr lang="pt-PT" b="1" dirty="0"/>
                <a:t>dividendos de três algarismos</a:t>
              </a:r>
              <a:r>
                <a:rPr lang="pt-PT" dirty="0"/>
                <a:t> e </a:t>
              </a:r>
              <a:r>
                <a:rPr lang="pt-PT" b="1" dirty="0"/>
                <a:t>divisores de dois algarismos</a:t>
              </a:r>
              <a:r>
                <a:rPr lang="pt-PT" dirty="0"/>
                <a:t>, nos casos em que o </a:t>
              </a:r>
              <a:r>
                <a:rPr lang="pt-PT" u="sng" dirty="0"/>
                <a:t>dividendo é menor que 10 vezes o divisor</a:t>
              </a:r>
              <a:r>
                <a:rPr lang="pt-PT" dirty="0"/>
                <a:t>, </a:t>
              </a:r>
              <a:r>
                <a:rPr lang="pt-PT" u="sng" dirty="0"/>
                <a:t>utilizando o algoritmo</a:t>
              </a:r>
              <a:r>
                <a:rPr lang="pt-PT" dirty="0"/>
                <a:t>, ou seja, </a:t>
              </a:r>
              <a:r>
                <a:rPr lang="pt-PT" b="1" dirty="0"/>
                <a:t>determinando os algarismos do resto sem calcular previamente o produto do quociente pelo divisor.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4733984" y="328822"/>
            <a:ext cx="39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Resolução 2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ângulo 2"/>
              <p:cNvSpPr/>
              <p:nvPr/>
            </p:nvSpPr>
            <p:spPr>
              <a:xfrm>
                <a:off x="5004048" y="1844824"/>
                <a:ext cx="3384376" cy="244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pt-PT" dirty="0">
                    <a:solidFill>
                      <a:schemeClr val="tx1"/>
                    </a:solidFill>
                  </a:rPr>
                  <a:t>Quantas vezes o 2 cabe no 19, ou seja, quantas vezes o 20 cabe em 190?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PT" dirty="0"/>
                  <a:t>É  9 ( estimativa)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i="1" dirty="0" smtClean="0">
                        <a:solidFill>
                          <a:schemeClr val="tx1"/>
                        </a:solidFill>
                        <a:latin typeface="Cambria Math"/>
                      </a:rPr>
                      <m:t>9</m:t>
                    </m:r>
                    <m:r>
                      <a:rPr lang="pt-PT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×21=189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189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</a:rPr>
                  <a:t>&lt;194</a:t>
                </a:r>
              </a:p>
            </p:txBody>
          </p:sp>
        </mc:Choice>
        <mc:Fallback xmlns="">
          <p:sp>
            <p:nvSpPr>
              <p:cNvPr id="12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844824"/>
                <a:ext cx="3384376" cy="2446824"/>
              </a:xfrm>
              <a:prstGeom prst="rect">
                <a:avLst/>
              </a:prstGeom>
              <a:blipFill>
                <a:blip r:embed="rId3"/>
                <a:stretch>
                  <a:fillRect b="-32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15906"/>
              </p:ext>
            </p:extLst>
          </p:nvPr>
        </p:nvGraphicFramePr>
        <p:xfrm>
          <a:off x="6589914" y="4088353"/>
          <a:ext cx="21473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4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2</a:t>
                      </a:r>
                      <a:endParaRPr lang="pt-P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/>
                        <a:t>-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/>
                        <a:t>1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9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0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/>
                        <a:t>5</a:t>
                      </a:r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32468" y="6028047"/>
                <a:ext cx="4283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/>
                  <a:t>R.: </a:t>
                </a:r>
                <a:r>
                  <a:rPr lang="pt-PT" dirty="0"/>
                  <a:t>O quociente 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pt-PT" dirty="0"/>
                  <a:t> e o resto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68" y="6028047"/>
                <a:ext cx="428352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8"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xão recta 20"/>
          <p:cNvCxnSpPr/>
          <p:nvPr/>
        </p:nvCxnSpPr>
        <p:spPr>
          <a:xfrm>
            <a:off x="6840472" y="4797152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616116" y="5487041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/>
                        </a:rPr>
                        <m:t>194=</m:t>
                      </m:r>
                      <m:r>
                        <a:rPr lang="pt-PT" b="0" i="1" dirty="0">
                          <a:latin typeface="Cambria Math"/>
                        </a:rPr>
                        <m:t>9</m:t>
                      </m:r>
                      <m:r>
                        <a:rPr lang="pt-PT" b="0" i="1" dirty="0">
                          <a:latin typeface="Cambria Math"/>
                          <a:ea typeface="Cambria Math"/>
                        </a:rPr>
                        <m:t>×21</m:t>
                      </m:r>
                      <m:r>
                        <a:rPr lang="pt-PT" b="0" i="1" dirty="0" smtClean="0">
                          <a:latin typeface="Cambria Math"/>
                          <a:ea typeface="Cambria Math"/>
                        </a:rPr>
                        <m:t>+5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5487041"/>
                <a:ext cx="216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95312"/>
              </p:ext>
            </p:extLst>
          </p:nvPr>
        </p:nvGraphicFramePr>
        <p:xfrm>
          <a:off x="5381334" y="1109723"/>
          <a:ext cx="196915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05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755576" y="83665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194 : 21</a:t>
            </a:r>
          </a:p>
        </p:txBody>
      </p:sp>
    </p:spTree>
    <p:extLst>
      <p:ext uri="{BB962C8B-B14F-4D97-AF65-F5344CB8AC3E}">
        <p14:creationId xmlns:p14="http://schemas.microsoft.com/office/powerpoint/2010/main" val="29350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7544" y="2159933"/>
            <a:ext cx="8352928" cy="3549778"/>
            <a:chOff x="467544" y="1862822"/>
            <a:chExt cx="8352928" cy="3549778"/>
          </a:xfrm>
        </p:grpSpPr>
        <p:sp>
          <p:nvSpPr>
            <p:cNvPr id="5" name="Rectângulo 4"/>
            <p:cNvSpPr/>
            <p:nvPr/>
          </p:nvSpPr>
          <p:spPr>
            <a:xfrm>
              <a:off x="4860472" y="1862822"/>
              <a:ext cx="3960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endParaRPr lang="pt-PT" dirty="0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467544" y="2273279"/>
              <a:ext cx="3960000" cy="31393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r>
                <a:rPr lang="pt-PT" b="1" dirty="0"/>
                <a:t>NO4-2.2.</a:t>
              </a:r>
              <a:r>
                <a:rPr lang="pt-PT" dirty="0"/>
                <a:t> </a:t>
              </a:r>
              <a:r>
                <a:rPr lang="pt-PT" dirty="0" err="1"/>
                <a:t>Efetuar</a:t>
              </a:r>
              <a:r>
                <a:rPr lang="pt-PT" dirty="0"/>
                <a:t> divisões inteiras com </a:t>
              </a:r>
              <a:r>
                <a:rPr lang="pt-PT" b="1" dirty="0"/>
                <a:t>dividendos de três algarismos</a:t>
              </a:r>
              <a:r>
                <a:rPr lang="pt-PT" dirty="0"/>
                <a:t> e </a:t>
              </a:r>
              <a:r>
                <a:rPr lang="pt-PT" b="1" dirty="0"/>
                <a:t>divisores de dois algarismos</a:t>
              </a:r>
              <a:r>
                <a:rPr lang="pt-PT" dirty="0"/>
                <a:t>, nos casos em que o </a:t>
              </a:r>
              <a:r>
                <a:rPr lang="pt-PT" u="sng" dirty="0"/>
                <a:t>dividendo é menor que 10 vezes o divisor</a:t>
              </a:r>
              <a:r>
                <a:rPr lang="pt-PT" dirty="0"/>
                <a:t>, </a:t>
              </a:r>
              <a:r>
                <a:rPr lang="pt-PT" u="sng" dirty="0"/>
                <a:t>utilizando o algoritmo</a:t>
              </a:r>
              <a:r>
                <a:rPr lang="pt-PT" dirty="0"/>
                <a:t>, ou seja, </a:t>
              </a:r>
              <a:r>
                <a:rPr lang="pt-PT" b="1" dirty="0"/>
                <a:t>determinando os algarismos do resto sem calcular previamente o produto do quociente pelo divisor.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4733984" y="328822"/>
            <a:ext cx="39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Exemplo 4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ângulo 2"/>
              <p:cNvSpPr/>
              <p:nvPr/>
            </p:nvSpPr>
            <p:spPr>
              <a:xfrm>
                <a:off x="5021796" y="2371509"/>
                <a:ext cx="3384376" cy="3831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pt-PT" dirty="0">
                    <a:solidFill>
                      <a:schemeClr val="tx1"/>
                    </a:solidFill>
                  </a:rPr>
                  <a:t>Quantas vezes o 3 cabe  em  22, ou seja, quantas vezes o 30 cabe em 220?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PT" dirty="0"/>
                  <a:t>É  7 ( estimativa).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i="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pt-PT" i="0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pt-PT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37</m:t>
                    </m:r>
                    <m:r>
                      <a:rPr lang="pt-PT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PT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259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:r>
                  <a:rPr lang="pt-PT" b="0" dirty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259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&gt;222,  </m:t>
                    </m:r>
                    <m:r>
                      <m:rPr>
                        <m:sty m:val="p"/>
                      </m:rP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logo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coloca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endParaRPr lang="pt-P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pt-PT" dirty="0"/>
                  <a:t>no quociente o 6.</a:t>
                </a:r>
              </a:p>
              <a:p>
                <a:pPr lvl="1"/>
                <a:r>
                  <a:rPr lang="pt-PT" dirty="0">
                    <a:ea typeface="Cambria Math"/>
                  </a:rPr>
                  <a:t>6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</a:rPr>
                  <a:t> 37 = 222</a:t>
                </a:r>
              </a:p>
              <a:p>
                <a:pPr marL="800100" lvl="1" indent="-342900">
                  <a:buAutoNum type="arabicPlain" startAt="6"/>
                </a:pPr>
                <a:endParaRPr lang="pt-PT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AutoNum type="arabicPlain" startAt="6"/>
                </a:pPr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96" y="2371509"/>
                <a:ext cx="3384376" cy="3831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60472" y="6028399"/>
                <a:ext cx="4283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/>
                  <a:t>R.: </a:t>
                </a:r>
                <a:r>
                  <a:rPr lang="pt-PT" dirty="0"/>
                  <a:t>O quociente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PT" dirty="0"/>
                  <a:t> e o resto é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72" y="6028399"/>
                <a:ext cx="428352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8"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570724" y="5659067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pt-PT" b="0" i="1" dirty="0" smtClean="0">
                          <a:latin typeface="Cambria Math"/>
                        </a:rPr>
                        <m:t>=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 b="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ea typeface="Cambria Math"/>
                        </a:rPr>
                        <m:t>37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24" y="5659067"/>
                <a:ext cx="216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1052"/>
              </p:ext>
            </p:extLst>
          </p:nvPr>
        </p:nvGraphicFramePr>
        <p:xfrm>
          <a:off x="5381334" y="1109723"/>
          <a:ext cx="213425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05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05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755576" y="83665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222 : 37</a:t>
            </a:r>
          </a:p>
        </p:txBody>
      </p:sp>
    </p:spTree>
    <p:extLst>
      <p:ext uri="{BB962C8B-B14F-4D97-AF65-F5344CB8AC3E}">
        <p14:creationId xmlns:p14="http://schemas.microsoft.com/office/powerpoint/2010/main" val="178216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11560" y="1484784"/>
            <a:ext cx="8352928" cy="3600986"/>
            <a:chOff x="467544" y="1574790"/>
            <a:chExt cx="8352928" cy="3600986"/>
          </a:xfrm>
        </p:grpSpPr>
        <p:sp>
          <p:nvSpPr>
            <p:cNvPr id="5" name="Rectângulo 4"/>
            <p:cNvSpPr/>
            <p:nvPr/>
          </p:nvSpPr>
          <p:spPr>
            <a:xfrm>
              <a:off x="4860472" y="1862822"/>
              <a:ext cx="3960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33413" indent="-544513" algn="just"/>
              <a:endParaRPr lang="pt-PT" dirty="0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467544" y="1574790"/>
              <a:ext cx="7416824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544513" algn="just"/>
              <a:r>
                <a:rPr lang="pt-PT" sz="2400" b="1" dirty="0"/>
                <a:t>NO4-2.3.</a:t>
              </a:r>
            </a:p>
            <a:p>
              <a:pPr marL="633413" indent="-544513" algn="just"/>
              <a:endParaRPr lang="pt-PT" sz="2400" b="1" dirty="0"/>
            </a:p>
            <a:p>
              <a:pPr marL="633413" indent="-544513" algn="just">
                <a:lnSpc>
                  <a:spcPct val="150000"/>
                </a:lnSpc>
              </a:pPr>
              <a:r>
                <a:rPr lang="pt-PT" sz="2400" dirty="0"/>
                <a:t>      Efetuar divisões inteiras com </a:t>
              </a:r>
              <a:r>
                <a:rPr lang="pt-PT" sz="2400" b="1" dirty="0"/>
                <a:t>dividendos de dois algarismos</a:t>
              </a:r>
              <a:r>
                <a:rPr lang="pt-PT" sz="2400" dirty="0"/>
                <a:t> e </a:t>
              </a:r>
              <a:r>
                <a:rPr lang="pt-PT" sz="2400" b="1" dirty="0"/>
                <a:t>divisores de um algarismo</a:t>
              </a:r>
              <a:r>
                <a:rPr lang="pt-PT" sz="2400" dirty="0"/>
                <a:t>, nos casos em que o número de dezenas do </a:t>
              </a:r>
              <a:r>
                <a:rPr lang="pt-PT" sz="2400" u="sng" dirty="0"/>
                <a:t>dividendo é superior ou igual ao divisor</a:t>
              </a:r>
              <a:r>
                <a:rPr lang="pt-PT" sz="2400" dirty="0"/>
                <a:t>, </a:t>
              </a:r>
              <a:r>
                <a:rPr lang="pt-PT" sz="2400" u="sng" dirty="0"/>
                <a:t>utilizando o algoritmo</a:t>
              </a:r>
              <a:r>
                <a:rPr lang="pt-PT" u="sng" dirty="0"/>
                <a:t>.</a:t>
              </a:r>
              <a:endParaRPr lang="pt-P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102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23528" y="-243408"/>
            <a:ext cx="882047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>
              <a:solidFill>
                <a:srgbClr val="00B050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>
              <a:solidFill>
                <a:srgbClr val="00B050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PT" sz="2800" b="1" dirty="0">
                <a:latin typeface="Arial" pitchFamily="34" charset="0"/>
                <a:cs typeface="Arial" pitchFamily="34" charset="0"/>
              </a:rPr>
              <a:t> Uma possível sequência do  algoritmo </a:t>
            </a:r>
          </a:p>
          <a:p>
            <a:pPr algn="ctr"/>
            <a:r>
              <a:rPr lang="pt-PT" sz="2800" b="1" dirty="0">
                <a:latin typeface="Arial" pitchFamily="34" charset="0"/>
                <a:cs typeface="Arial" pitchFamily="34" charset="0"/>
              </a:rPr>
              <a:t>da divisão na sua forma final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>
              <a:latin typeface="Arial" pitchFamily="34" charset="0"/>
              <a:cs typeface="Arial" pitchFamily="34" charset="0"/>
            </a:endParaRPr>
          </a:p>
          <a:p>
            <a:r>
              <a:rPr lang="pt-PT" sz="2400" b="1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>
                <a:latin typeface="Arial" pitchFamily="34" charset="0"/>
                <a:cs typeface="Arial" pitchFamily="34" charset="0"/>
              </a:rPr>
              <a:t>Algoritmo da divisão, divisor de um algarismo sem decomposição, resto zero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b="1" dirty="0">
                <a:latin typeface="Arial" pitchFamily="34" charset="0"/>
                <a:cs typeface="Arial" pitchFamily="34" charset="0"/>
              </a:rPr>
              <a:t> Algoritmo da divisão, divisor de um algarismo com decomposição, resto zero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>
                <a:latin typeface="Arial" pitchFamily="34" charset="0"/>
                <a:cs typeface="Arial" pitchFamily="34" charset="0"/>
              </a:rPr>
              <a:t> Algoritmo da divisão, divisor de um algarismo com decomposição, resto  maior que zero</a:t>
            </a: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ângulo 35"/>
          <p:cNvSpPr/>
          <p:nvPr/>
        </p:nvSpPr>
        <p:spPr>
          <a:xfrm>
            <a:off x="0" y="14469"/>
            <a:ext cx="92170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b="1" dirty="0">
              <a:latin typeface="Book Antiqua" panose="02040602050305030304" pitchFamily="18" charset="0"/>
            </a:endParaRPr>
          </a:p>
          <a:p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>
                <a:latin typeface="Arial" pitchFamily="34" charset="0"/>
                <a:cs typeface="Arial" pitchFamily="34" charset="0"/>
              </a:rPr>
              <a:t>Algoritmo da divisão, divisor de um algarismo sem decomposição, resto zero</a:t>
            </a:r>
            <a:endParaRPr lang="pt-PT" sz="2400" b="1" dirty="0">
              <a:latin typeface="Book Antiqua" panose="02040602050305030304" pitchFamily="18" charset="0"/>
            </a:endParaRPr>
          </a:p>
          <a:p>
            <a:endParaRPr lang="pt-PT" b="1" dirty="0">
              <a:latin typeface="Book Antiqua" panose="02040602050305030304" pitchFamily="18" charset="0"/>
            </a:endParaRPr>
          </a:p>
          <a:p>
            <a:endParaRPr lang="pt-PT" b="1" dirty="0">
              <a:latin typeface="Book Antiqua" panose="02040602050305030304" pitchFamily="18" charset="0"/>
            </a:endParaRP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 Joana vai partilhar, igualmente, com a irmã os 62 caramelos que lhe ofereceram.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 quantos caramelos ficará a irmã da Joana?</a:t>
            </a:r>
          </a:p>
          <a:p>
            <a:endParaRPr lang="pt-PT" b="1" dirty="0">
              <a:latin typeface="Book Antiqua" panose="02040602050305030304" pitchFamily="18" charset="0"/>
            </a:endParaRPr>
          </a:p>
          <a:p>
            <a:endParaRPr lang="pt-PT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Expressão numérica       62 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Algoritmo com o apoio do tapete</a:t>
            </a:r>
          </a:p>
          <a:p>
            <a:endParaRPr lang="pt-PT" b="1" dirty="0">
              <a:latin typeface="Book Antiqua" panose="02040602050305030304" pitchFamily="18" charset="0"/>
            </a:endParaRP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446107" y="508518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247456" y="4221088"/>
                <a:ext cx="489654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pt-PT" sz="2000" dirty="0">
                    <a:solidFill>
                      <a:srgbClr val="1F497D"/>
                    </a:solidFill>
                    <a:latin typeface="Arial Rounded MT Bold"/>
                  </a:rPr>
                  <a:t>Na divisão inteira de 62 por 2: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b="0" dirty="0"/>
                  <a:t>O dividendo é  </a:t>
                </a:r>
                <a:r>
                  <a:rPr lang="pt-PT" dirty="0"/>
                  <a:t>62</a:t>
                </a:r>
                <a:r>
                  <a:rPr lang="pt-PT" b="0" dirty="0"/>
                  <a:t> (tem dois algarismos);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dirty="0"/>
                  <a:t>O divisor é 2 (tem um algarismo);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PT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</m:oMath>
                </a14:m>
                <a:r>
                  <a:rPr lang="pt-PT" b="0" dirty="0"/>
                  <a:t> (</a:t>
                </a:r>
                <a:r>
                  <a:rPr lang="pt-PT" b="0" u="sng" dirty="0"/>
                  <a:t>o número das dezenas é superior ou igual ao divisor</a:t>
                </a:r>
                <a:r>
                  <a:rPr lang="pt-PT" b="0" dirty="0"/>
                  <a:t>).</a:t>
                </a: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456" y="4221088"/>
                <a:ext cx="4896544" cy="2215991"/>
              </a:xfrm>
              <a:prstGeom prst="rect">
                <a:avLst/>
              </a:prstGeom>
              <a:blipFill>
                <a:blip r:embed="rId2"/>
                <a:stretch>
                  <a:fillRect l="-1370" r="-996" b="-109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1º Marcar 62.</a:t>
            </a: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37945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0032" y="37890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3739059" y="2270794"/>
            <a:ext cx="446595" cy="407074"/>
            <a:chOff x="2946971" y="5137259"/>
            <a:chExt cx="446595" cy="407074"/>
          </a:xfrm>
        </p:grpSpPr>
        <p:sp>
          <p:nvSpPr>
            <p:cNvPr id="16" name="Oval 15"/>
            <p:cNvSpPr/>
            <p:nvPr/>
          </p:nvSpPr>
          <p:spPr>
            <a:xfrm>
              <a:off x="2961518" y="5137259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946971" y="517500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123728" y="1700808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2685937" y="1700808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276128" y="2046993"/>
            <a:ext cx="445903" cy="373895"/>
            <a:chOff x="1317785" y="4594983"/>
            <a:chExt cx="445903" cy="373895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89993" y="1853208"/>
            <a:ext cx="445903" cy="373895"/>
            <a:chOff x="1317785" y="4594983"/>
            <a:chExt cx="445903" cy="373895"/>
          </a:xfrm>
        </p:grpSpPr>
        <p:sp>
          <p:nvSpPr>
            <p:cNvPr id="28" name="Oval 27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622041" y="1556792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21" name="Grupo 32"/>
          <p:cNvGrpSpPr/>
          <p:nvPr/>
        </p:nvGrpSpPr>
        <p:grpSpPr>
          <a:xfrm>
            <a:off x="5148064" y="1781200"/>
            <a:ext cx="432048" cy="373895"/>
            <a:chOff x="3851920" y="4495265"/>
            <a:chExt cx="432048" cy="373895"/>
          </a:xfrm>
        </p:grpSpPr>
        <p:sp>
          <p:nvSpPr>
            <p:cNvPr id="34" name="Oval 33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sp>
        <p:nvSpPr>
          <p:cNvPr id="44" name="CaixaDeTexto 43"/>
          <p:cNvSpPr txBox="1"/>
          <p:nvPr/>
        </p:nvSpPr>
        <p:spPr>
          <a:xfrm>
            <a:off x="5854289" y="1974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pSp>
        <p:nvGrpSpPr>
          <p:cNvPr id="30" name="Grupo 32"/>
          <p:cNvGrpSpPr/>
          <p:nvPr/>
        </p:nvGrpSpPr>
        <p:grpSpPr>
          <a:xfrm>
            <a:off x="4796408" y="2191009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2º </a:t>
            </a:r>
            <a:r>
              <a:rPr lang="pt-PT" b="1" dirty="0">
                <a:solidFill>
                  <a:srgbClr val="FF0000"/>
                </a:solidFill>
                <a:latin typeface="Book Antiqua" panose="02040602050305030304" pitchFamily="18" charset="0"/>
              </a:rPr>
              <a:t>Decisão</a:t>
            </a:r>
            <a:r>
              <a:rPr lang="pt-PT" b="1" dirty="0">
                <a:latin typeface="Book Antiqua" panose="02040602050305030304" pitchFamily="18" charset="0"/>
              </a:rPr>
              <a:t> sobre as dezenas.</a:t>
            </a: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37945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0032" y="37890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123728" y="1700808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2685937" y="1700808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276128" y="2046993"/>
            <a:ext cx="445903" cy="373895"/>
            <a:chOff x="1317785" y="4594983"/>
            <a:chExt cx="445903" cy="373895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89993" y="1853208"/>
            <a:ext cx="445903" cy="373895"/>
            <a:chOff x="1317785" y="4594983"/>
            <a:chExt cx="445903" cy="373895"/>
          </a:xfrm>
        </p:grpSpPr>
        <p:sp>
          <p:nvSpPr>
            <p:cNvPr id="28" name="Oval 27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622041" y="1556792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21" name="Grupo 32"/>
          <p:cNvGrpSpPr/>
          <p:nvPr/>
        </p:nvGrpSpPr>
        <p:grpSpPr>
          <a:xfrm>
            <a:off x="5148064" y="1781200"/>
            <a:ext cx="432048" cy="373895"/>
            <a:chOff x="3851920" y="4495265"/>
            <a:chExt cx="432048" cy="373895"/>
          </a:xfrm>
        </p:grpSpPr>
        <p:sp>
          <p:nvSpPr>
            <p:cNvPr id="34" name="Oval 33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739059" y="2320678"/>
            <a:ext cx="499299" cy="373895"/>
            <a:chOff x="3851920" y="4495265"/>
            <a:chExt cx="499299" cy="373895"/>
          </a:xfrm>
        </p:grpSpPr>
        <p:sp>
          <p:nvSpPr>
            <p:cNvPr id="49" name="Oval 48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10073" y="449526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683568" y="764704"/>
            <a:ext cx="8064896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Aprendizagem da matemática </a:t>
            </a:r>
          </a:p>
          <a:p>
            <a:pPr lvl="0" algn="r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Abordagem CPA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sz="2400" i="1" dirty="0">
                <a:solidFill>
                  <a:srgbClr val="000000"/>
                </a:solidFill>
              </a:rPr>
              <a:t>É no entanto reconhecido que </a:t>
            </a:r>
            <a:r>
              <a:rPr lang="pt-PT" sz="2400" b="1" i="1" dirty="0">
                <a:solidFill>
                  <a:srgbClr val="000000"/>
                </a:solidFill>
              </a:rPr>
              <a:t>a aprendizagem da Matemática, nos anos iniciais, deve partir do concreto</a:t>
            </a:r>
            <a:r>
              <a:rPr lang="pt-PT" sz="2400" i="1" dirty="0">
                <a:solidFill>
                  <a:srgbClr val="000000"/>
                </a:solidFill>
              </a:rPr>
              <a:t>, pelo que é fundamental que a </a:t>
            </a:r>
            <a:r>
              <a:rPr lang="pt-PT" sz="2400" b="1" i="1" dirty="0">
                <a:solidFill>
                  <a:srgbClr val="000000"/>
                </a:solidFill>
              </a:rPr>
              <a:t>passagem do concreto ao </a:t>
            </a:r>
            <a:r>
              <a:rPr lang="pt-PT" sz="2400" b="1" i="1" dirty="0" err="1">
                <a:solidFill>
                  <a:srgbClr val="000000"/>
                </a:solidFill>
              </a:rPr>
              <a:t>abstrato</a:t>
            </a:r>
            <a:r>
              <a:rPr lang="pt-PT" sz="2400" i="1" dirty="0">
                <a:solidFill>
                  <a:srgbClr val="000000"/>
                </a:solidFill>
              </a:rPr>
              <a:t>, um dos propósitos do ensino da Matemática, </a:t>
            </a:r>
            <a:r>
              <a:rPr lang="pt-PT" sz="2400" b="1" i="1" dirty="0">
                <a:solidFill>
                  <a:srgbClr val="000000"/>
                </a:solidFill>
              </a:rPr>
              <a:t>se faça de forma gradual</a:t>
            </a:r>
            <a:r>
              <a:rPr lang="pt-PT" sz="2400" i="1" dirty="0">
                <a:solidFill>
                  <a:srgbClr val="000000"/>
                </a:solidFill>
              </a:rPr>
              <a:t>, respeitando os tempos próprios dos alunos e promovendo assim o gosto por esta ciência e pelo rigor que lhe é característico.</a:t>
            </a:r>
          </a:p>
          <a:p>
            <a:pPr lvl="0" algn="r">
              <a:lnSpc>
                <a:spcPct val="150000"/>
              </a:lnSpc>
            </a:pPr>
            <a:r>
              <a:rPr lang="pt-PT" i="1" dirty="0">
                <a:solidFill>
                  <a:prstClr val="black"/>
                </a:solidFill>
              </a:rPr>
              <a:t>In Programa de Matemática para o Ensino Básico </a:t>
            </a:r>
            <a:r>
              <a:rPr lang="pt-PT" dirty="0">
                <a:solidFill>
                  <a:prstClr val="black"/>
                </a:solidFill>
              </a:rPr>
              <a:t>(p. 1)</a:t>
            </a:r>
          </a:p>
        </p:txBody>
      </p:sp>
    </p:spTree>
    <p:extLst>
      <p:ext uri="{BB962C8B-B14F-4D97-AF65-F5344CB8AC3E}">
        <p14:creationId xmlns:p14="http://schemas.microsoft.com/office/powerpoint/2010/main" val="131364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3º </a:t>
            </a:r>
            <a:r>
              <a:rPr lang="pt-PT" b="1" dirty="0">
                <a:solidFill>
                  <a:srgbClr val="FF0000"/>
                </a:solidFill>
                <a:latin typeface="Book Antiqua" panose="02040602050305030304" pitchFamily="18" charset="0"/>
              </a:rPr>
              <a:t>Repartição</a:t>
            </a:r>
            <a:r>
              <a:rPr lang="pt-PT" b="1" dirty="0">
                <a:latin typeface="Book Antiqua" panose="02040602050305030304" pitchFamily="18" charset="0"/>
              </a:rPr>
              <a:t> quanto às dezenas.</a:t>
            </a: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555776" y="1628800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3059832" y="1628800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555776" y="2348880"/>
            <a:ext cx="445903" cy="407280"/>
            <a:chOff x="1317785" y="4594983"/>
            <a:chExt cx="445903" cy="407280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632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13237" y="2366116"/>
            <a:ext cx="443993" cy="369332"/>
            <a:chOff x="1333550" y="3929649"/>
            <a:chExt cx="443993" cy="369332"/>
          </a:xfrm>
        </p:grpSpPr>
        <p:sp>
          <p:nvSpPr>
            <p:cNvPr id="28" name="Oval 27"/>
            <p:cNvSpPr/>
            <p:nvPr/>
          </p:nvSpPr>
          <p:spPr>
            <a:xfrm>
              <a:off x="1345495" y="3938941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3550" y="39296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543375" y="1624237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30" name="Grupo 32"/>
          <p:cNvGrpSpPr/>
          <p:nvPr/>
        </p:nvGrpSpPr>
        <p:grpSpPr>
          <a:xfrm>
            <a:off x="5544367" y="1813466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3</a:t>
            </a:r>
          </a:p>
        </p:txBody>
      </p:sp>
      <p:cxnSp>
        <p:nvCxnSpPr>
          <p:cNvPr id="55" name="Conexão recta 54"/>
          <p:cNvCxnSpPr/>
          <p:nvPr/>
        </p:nvCxnSpPr>
        <p:spPr>
          <a:xfrm>
            <a:off x="3275856" y="515719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3098717" y="3789040"/>
            <a:ext cx="4209587" cy="1368152"/>
            <a:chOff x="3098717" y="3789040"/>
            <a:chExt cx="4209587" cy="1368152"/>
          </a:xfrm>
        </p:grpSpPr>
        <p:sp>
          <p:nvSpPr>
            <p:cNvPr id="37" name="CaixaDeTexto 36"/>
            <p:cNvSpPr txBox="1"/>
            <p:nvPr/>
          </p:nvSpPr>
          <p:spPr>
            <a:xfrm>
              <a:off x="3419872" y="3794506"/>
              <a:ext cx="2448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/>
                <a:t>   6 2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860032" y="3789040"/>
              <a:ext cx="2448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/>
                <a:t>  2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098717" y="4449306"/>
              <a:ext cx="3206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/>
                <a:t>  -  6</a:t>
              </a:r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3491880" y="516938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0 2</a:t>
            </a:r>
          </a:p>
        </p:txBody>
      </p:sp>
      <p:grpSp>
        <p:nvGrpSpPr>
          <p:cNvPr id="58" name="Grupo 16"/>
          <p:cNvGrpSpPr/>
          <p:nvPr/>
        </p:nvGrpSpPr>
        <p:grpSpPr>
          <a:xfrm>
            <a:off x="3661831" y="2353758"/>
            <a:ext cx="479950" cy="385097"/>
            <a:chOff x="2487361" y="3939123"/>
            <a:chExt cx="479950" cy="385097"/>
          </a:xfrm>
        </p:grpSpPr>
        <p:sp>
          <p:nvSpPr>
            <p:cNvPr id="59" name="Oval 58"/>
            <p:cNvSpPr/>
            <p:nvPr/>
          </p:nvSpPr>
          <p:spPr>
            <a:xfrm>
              <a:off x="2535263" y="396418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87361" y="3939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3º </a:t>
            </a:r>
            <a:r>
              <a:rPr lang="pt-PT" b="1" dirty="0">
                <a:solidFill>
                  <a:srgbClr val="FF0000"/>
                </a:solidFill>
                <a:latin typeface="Book Antiqua" panose="02040602050305030304" pitchFamily="18" charset="0"/>
              </a:rPr>
              <a:t>Decisão</a:t>
            </a:r>
            <a:r>
              <a:rPr lang="pt-PT" b="1" dirty="0">
                <a:latin typeface="Book Antiqua" panose="02040602050305030304" pitchFamily="18" charset="0"/>
              </a:rPr>
              <a:t> quanto às unidades.</a:t>
            </a: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19872" y="37945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0032" y="37890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555776" y="1628800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3059832" y="1628800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555776" y="2348880"/>
            <a:ext cx="445903" cy="407280"/>
            <a:chOff x="1317785" y="4594983"/>
            <a:chExt cx="445903" cy="407280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632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13237" y="2366116"/>
            <a:ext cx="443993" cy="369332"/>
            <a:chOff x="1333550" y="3929649"/>
            <a:chExt cx="443993" cy="369332"/>
          </a:xfrm>
        </p:grpSpPr>
        <p:sp>
          <p:nvSpPr>
            <p:cNvPr id="28" name="Oval 27"/>
            <p:cNvSpPr/>
            <p:nvPr/>
          </p:nvSpPr>
          <p:spPr>
            <a:xfrm>
              <a:off x="1345495" y="3938941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3550" y="39296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543375" y="1624237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30" name="Grupo 32"/>
          <p:cNvGrpSpPr/>
          <p:nvPr/>
        </p:nvGrpSpPr>
        <p:grpSpPr>
          <a:xfrm>
            <a:off x="5508104" y="1832383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3 1</a:t>
            </a:r>
          </a:p>
        </p:txBody>
      </p:sp>
      <p:cxnSp>
        <p:nvCxnSpPr>
          <p:cNvPr id="55" name="Conexão recta 54"/>
          <p:cNvCxnSpPr/>
          <p:nvPr/>
        </p:nvCxnSpPr>
        <p:spPr>
          <a:xfrm>
            <a:off x="3275856" y="515719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131840" y="4338827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-  6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91880" y="516938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0 2</a:t>
            </a:r>
          </a:p>
        </p:txBody>
      </p:sp>
      <p:grpSp>
        <p:nvGrpSpPr>
          <p:cNvPr id="58" name="Grupo 16"/>
          <p:cNvGrpSpPr/>
          <p:nvPr/>
        </p:nvGrpSpPr>
        <p:grpSpPr>
          <a:xfrm>
            <a:off x="3661831" y="2353758"/>
            <a:ext cx="479950" cy="385097"/>
            <a:chOff x="2487361" y="3939123"/>
            <a:chExt cx="479950" cy="385097"/>
          </a:xfrm>
        </p:grpSpPr>
        <p:sp>
          <p:nvSpPr>
            <p:cNvPr id="59" name="Oval 58"/>
            <p:cNvSpPr/>
            <p:nvPr/>
          </p:nvSpPr>
          <p:spPr>
            <a:xfrm>
              <a:off x="2535263" y="396418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87361" y="3939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52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35696" y="908719"/>
            <a:ext cx="5184576" cy="2592289"/>
            <a:chOff x="1835696" y="1340768"/>
            <a:chExt cx="5184576" cy="2592289"/>
          </a:xfrm>
        </p:grpSpPr>
        <p:sp>
          <p:nvSpPr>
            <p:cNvPr id="4" name="Rectângulo 3"/>
            <p:cNvSpPr/>
            <p:nvPr/>
          </p:nvSpPr>
          <p:spPr>
            <a:xfrm>
              <a:off x="1835696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4427984" y="1340768"/>
              <a:ext cx="2592288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1835696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ângulo 6"/>
            <p:cNvSpPr/>
            <p:nvPr/>
          </p:nvSpPr>
          <p:spPr>
            <a:xfrm>
              <a:off x="4427984" y="1916833"/>
              <a:ext cx="2592288" cy="2016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ângulo 7"/>
            <p:cNvSpPr/>
            <p:nvPr/>
          </p:nvSpPr>
          <p:spPr>
            <a:xfrm>
              <a:off x="5004048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Unidades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  <p:sp>
          <p:nvSpPr>
            <p:cNvPr id="9" name="Rectângulo 8"/>
            <p:cNvSpPr/>
            <p:nvPr/>
          </p:nvSpPr>
          <p:spPr>
            <a:xfrm>
              <a:off x="2411760" y="1412776"/>
              <a:ext cx="19442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b="1" dirty="0">
                  <a:latin typeface="Book Antiqua" panose="02040602050305030304" pitchFamily="18" charset="0"/>
                </a:rPr>
                <a:t>Dezenas</a:t>
              </a:r>
            </a:p>
            <a:p>
              <a:endParaRPr lang="pt-PT" b="1" dirty="0">
                <a:latin typeface="Book Antiqua" panose="02040602050305030304" pitchFamily="18" charset="0"/>
                <a:sym typeface="Symbol"/>
              </a:endParaRPr>
            </a:p>
            <a:p>
              <a:r>
                <a:rPr lang="pt-PT" b="1" dirty="0">
                  <a:latin typeface="Book Antiqua" panose="02040602050305030304" pitchFamily="18" charset="0"/>
                  <a:sym typeface="Symbol"/>
                </a:rPr>
                <a:t>           </a:t>
              </a:r>
              <a:endParaRPr lang="pt-PT" dirty="0"/>
            </a:p>
          </p:txBody>
        </p:sp>
      </p:grpSp>
      <p:sp>
        <p:nvSpPr>
          <p:cNvPr id="36" name="Rectângulo 35"/>
          <p:cNvSpPr/>
          <p:nvPr/>
        </p:nvSpPr>
        <p:spPr>
          <a:xfrm>
            <a:off x="251520" y="188640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4º </a:t>
            </a:r>
            <a:r>
              <a:rPr lang="pt-PT" b="1" dirty="0">
                <a:solidFill>
                  <a:srgbClr val="FF0000"/>
                </a:solidFill>
                <a:latin typeface="Book Antiqua" panose="02040602050305030304" pitchFamily="18" charset="0"/>
              </a:rPr>
              <a:t>Repartição </a:t>
            </a:r>
            <a:r>
              <a:rPr lang="pt-PT" b="1" dirty="0">
                <a:latin typeface="Book Antiqua" panose="02040602050305030304" pitchFamily="18" charset="0"/>
              </a:rPr>
              <a:t> das unidades.</a:t>
            </a:r>
          </a:p>
          <a:p>
            <a:endParaRPr lang="pt-PT" b="1" dirty="0">
              <a:latin typeface="Book Antiqua" panose="02040602050305030304" pitchFamily="18" charset="0"/>
              <a:sym typeface="Symbol"/>
            </a:endParaRPr>
          </a:p>
          <a:p>
            <a:r>
              <a:rPr lang="pt-PT" b="1" dirty="0">
                <a:latin typeface="Book Antiqua" panose="02040602050305030304" pitchFamily="18" charset="0"/>
                <a:sym typeface="Symbol"/>
              </a:rPr>
              <a:t>           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934377" y="3886357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 6 2</a:t>
            </a:r>
          </a:p>
        </p:txBody>
      </p:sp>
      <p:cxnSp>
        <p:nvCxnSpPr>
          <p:cNvPr id="38" name="Conexão recta 37"/>
          <p:cNvCxnSpPr/>
          <p:nvPr/>
        </p:nvCxnSpPr>
        <p:spPr>
          <a:xfrm>
            <a:off x="4929307" y="446482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 flipH="1" flipV="1">
            <a:off x="4932040" y="3861048"/>
            <a:ext cx="5652" cy="612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779821" y="379137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2</a:t>
            </a:r>
          </a:p>
        </p:txBody>
      </p:sp>
      <p:grpSp>
        <p:nvGrpSpPr>
          <p:cNvPr id="3" name="Grupo 32"/>
          <p:cNvGrpSpPr/>
          <p:nvPr/>
        </p:nvGrpSpPr>
        <p:grpSpPr>
          <a:xfrm>
            <a:off x="4644008" y="1628800"/>
            <a:ext cx="432048" cy="373895"/>
            <a:chOff x="3851920" y="4495265"/>
            <a:chExt cx="432048" cy="373895"/>
          </a:xfrm>
        </p:grpSpPr>
        <p:sp>
          <p:nvSpPr>
            <p:cNvPr id="16" name="Oval 1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grpSp>
        <p:nvGrpSpPr>
          <p:cNvPr id="10" name="Grupo 16"/>
          <p:cNvGrpSpPr/>
          <p:nvPr/>
        </p:nvGrpSpPr>
        <p:grpSpPr>
          <a:xfrm>
            <a:off x="2555776" y="1628800"/>
            <a:ext cx="445903" cy="373895"/>
            <a:chOff x="1317785" y="4594983"/>
            <a:chExt cx="445903" cy="373895"/>
          </a:xfrm>
        </p:grpSpPr>
        <p:sp>
          <p:nvSpPr>
            <p:cNvPr id="19" name="Oval 18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1" name="Grupo 16"/>
          <p:cNvGrpSpPr/>
          <p:nvPr/>
        </p:nvGrpSpPr>
        <p:grpSpPr>
          <a:xfrm>
            <a:off x="3059832" y="1628800"/>
            <a:ext cx="445903" cy="373895"/>
            <a:chOff x="1317785" y="4594983"/>
            <a:chExt cx="445903" cy="373895"/>
          </a:xfrm>
        </p:grpSpPr>
        <p:sp>
          <p:nvSpPr>
            <p:cNvPr id="22" name="Oval 21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2" name="Grupo 16"/>
          <p:cNvGrpSpPr/>
          <p:nvPr/>
        </p:nvGrpSpPr>
        <p:grpSpPr>
          <a:xfrm>
            <a:off x="2555776" y="2348880"/>
            <a:ext cx="445903" cy="407280"/>
            <a:chOff x="1317785" y="4594983"/>
            <a:chExt cx="445903" cy="407280"/>
          </a:xfrm>
        </p:grpSpPr>
        <p:sp>
          <p:nvSpPr>
            <p:cNvPr id="25" name="Oval 24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17785" y="4632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113237" y="2366116"/>
            <a:ext cx="443993" cy="369332"/>
            <a:chOff x="1333550" y="3929649"/>
            <a:chExt cx="443993" cy="369332"/>
          </a:xfrm>
        </p:grpSpPr>
        <p:sp>
          <p:nvSpPr>
            <p:cNvPr id="28" name="Oval 27"/>
            <p:cNvSpPr/>
            <p:nvPr/>
          </p:nvSpPr>
          <p:spPr>
            <a:xfrm>
              <a:off x="1345495" y="3938941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3550" y="39296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18" name="Grupo 16"/>
          <p:cNvGrpSpPr/>
          <p:nvPr/>
        </p:nvGrpSpPr>
        <p:grpSpPr>
          <a:xfrm>
            <a:off x="3543375" y="1624237"/>
            <a:ext cx="445903" cy="373895"/>
            <a:chOff x="1317785" y="4594983"/>
            <a:chExt cx="445903" cy="373895"/>
          </a:xfrm>
        </p:grpSpPr>
        <p:sp>
          <p:nvSpPr>
            <p:cNvPr id="31" name="Oval 30"/>
            <p:cNvSpPr/>
            <p:nvPr/>
          </p:nvSpPr>
          <p:spPr>
            <a:xfrm>
              <a:off x="1331640" y="4594983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17785" y="459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grpSp>
        <p:nvGrpSpPr>
          <p:cNvPr id="30" name="Grupo 32"/>
          <p:cNvGrpSpPr/>
          <p:nvPr/>
        </p:nvGrpSpPr>
        <p:grpSpPr>
          <a:xfrm>
            <a:off x="4721668" y="2386828"/>
            <a:ext cx="432048" cy="373895"/>
            <a:chOff x="3851920" y="4495265"/>
            <a:chExt cx="432048" cy="373895"/>
          </a:xfrm>
        </p:grpSpPr>
        <p:sp>
          <p:nvSpPr>
            <p:cNvPr id="46" name="Oval 45"/>
            <p:cNvSpPr/>
            <p:nvPr/>
          </p:nvSpPr>
          <p:spPr>
            <a:xfrm>
              <a:off x="3851920" y="450912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10073" y="4495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860032" y="44493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31</a:t>
            </a:r>
          </a:p>
        </p:txBody>
      </p:sp>
      <p:cxnSp>
        <p:nvCxnSpPr>
          <p:cNvPr id="55" name="Conexão recta 54"/>
          <p:cNvCxnSpPr/>
          <p:nvPr/>
        </p:nvCxnSpPr>
        <p:spPr>
          <a:xfrm>
            <a:off x="3275856" y="515719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113237" y="4454181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-  6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456994" y="5162067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0 2</a:t>
            </a:r>
          </a:p>
        </p:txBody>
      </p:sp>
      <p:grpSp>
        <p:nvGrpSpPr>
          <p:cNvPr id="58" name="Grupo 16"/>
          <p:cNvGrpSpPr/>
          <p:nvPr/>
        </p:nvGrpSpPr>
        <p:grpSpPr>
          <a:xfrm>
            <a:off x="3661831" y="2353758"/>
            <a:ext cx="479950" cy="385097"/>
            <a:chOff x="2487361" y="3939123"/>
            <a:chExt cx="479950" cy="385097"/>
          </a:xfrm>
        </p:grpSpPr>
        <p:sp>
          <p:nvSpPr>
            <p:cNvPr id="59" name="Oval 58"/>
            <p:cNvSpPr/>
            <p:nvPr/>
          </p:nvSpPr>
          <p:spPr>
            <a:xfrm>
              <a:off x="2535263" y="3964180"/>
              <a:ext cx="43204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87361" y="3939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3456994" y="5661248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-  2</a:t>
            </a:r>
          </a:p>
        </p:txBody>
      </p:sp>
      <p:cxnSp>
        <p:nvCxnSpPr>
          <p:cNvPr id="43" name="Conexão recta 42"/>
          <p:cNvCxnSpPr/>
          <p:nvPr/>
        </p:nvCxnSpPr>
        <p:spPr>
          <a:xfrm>
            <a:off x="3759934" y="6349981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471902" y="6228944"/>
            <a:ext cx="556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   0     </a:t>
            </a:r>
            <a:r>
              <a:rPr lang="pt-PT" dirty="0"/>
              <a:t>R:  A irmã ficará com 31 caramelos.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9089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323528" y="62068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Algoritmo da divisão, divisor de um algarismo com decomposição, resto zero</a:t>
            </a:r>
            <a:endParaRPr lang="pt-PT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01561" y="211927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   9 6                                              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06803" y="220338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   4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03359" y="2832504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</a:t>
            </a:r>
            <a:r>
              <a:rPr lang="pt-PT" sz="3600" dirty="0"/>
              <a:t>            2  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7706803" y="2060848"/>
            <a:ext cx="0" cy="7631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>
            <a:stCxn id="10" idx="0"/>
          </p:cNvCxnSpPr>
          <p:nvPr/>
        </p:nvCxnSpPr>
        <p:spPr>
          <a:xfrm>
            <a:off x="7706803" y="2832504"/>
            <a:ext cx="1041661" cy="1721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/>
          <p:cNvCxnSpPr>
            <a:endCxn id="10" idx="2"/>
          </p:cNvCxnSpPr>
          <p:nvPr/>
        </p:nvCxnSpPr>
        <p:spPr>
          <a:xfrm>
            <a:off x="6207788" y="3540390"/>
            <a:ext cx="1499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096904" y="3540390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</a:t>
            </a:r>
            <a:r>
              <a:rPr lang="pt-PT" sz="3600" dirty="0"/>
              <a:t>   1       </a:t>
            </a:r>
          </a:p>
        </p:txBody>
      </p:sp>
      <p:cxnSp>
        <p:nvCxnSpPr>
          <p:cNvPr id="18" name="Conexão recta 17"/>
          <p:cNvCxnSpPr/>
          <p:nvPr/>
        </p:nvCxnSpPr>
        <p:spPr>
          <a:xfrm>
            <a:off x="6424514" y="4869160"/>
            <a:ext cx="1499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03359" y="4161274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</a:t>
            </a:r>
            <a:r>
              <a:rPr lang="pt-PT" sz="3600" dirty="0"/>
              <a:t>-  1 6   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401561" y="4869160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</a:t>
            </a:r>
            <a:r>
              <a:rPr lang="pt-PT" sz="3600" dirty="0"/>
              <a:t>    0    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03090" y="3540390"/>
            <a:ext cx="320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  </a:t>
            </a:r>
            <a:r>
              <a:rPr lang="pt-PT" sz="3600" dirty="0"/>
              <a:t>     6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24514" y="2849718"/>
            <a:ext cx="8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 - 8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08739" y="2903583"/>
            <a:ext cx="6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4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44658" y="6235148"/>
            <a:ext cx="16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</a:rPr>
              <a:t>DECISÃO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796136" y="6392658"/>
            <a:ext cx="13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201670" y="6235148"/>
            <a:ext cx="17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</a:rPr>
              <a:t>REPARTIÇÃO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992137" y="6227007"/>
            <a:ext cx="218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</a:rPr>
              <a:t>DECOMPOSIÇÃO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4555733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2060848"/>
            <a:ext cx="4734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João tem 96 berlindes e quer arrumá-los</a:t>
            </a:r>
          </a:p>
          <a:p>
            <a:r>
              <a:rPr lang="pt-PT" dirty="0"/>
              <a:t>em 4 saquinhos com a mesma quantidade.</a:t>
            </a:r>
          </a:p>
          <a:p>
            <a:r>
              <a:rPr lang="pt-PT" dirty="0"/>
              <a:t>Quantos berlindes deve colocar em cada saquinho?</a:t>
            </a:r>
          </a:p>
          <a:p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Expressão Numérica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Algoritmo (tapete)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27584" y="5381357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R: Em cada saquinho, deve colocar 24 berlindes.</a:t>
            </a:r>
          </a:p>
        </p:txBody>
      </p:sp>
    </p:spTree>
    <p:extLst>
      <p:ext uri="{BB962C8B-B14F-4D97-AF65-F5344CB8AC3E}">
        <p14:creationId xmlns:p14="http://schemas.microsoft.com/office/powerpoint/2010/main" val="30152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9" grpId="0"/>
      <p:bldP spid="20" grpId="0"/>
      <p:bldP spid="16" grpId="0"/>
      <p:bldP spid="4" grpId="0"/>
      <p:bldP spid="6" grpId="0"/>
      <p:bldP spid="22" grpId="0"/>
      <p:bldP spid="2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674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09093" y="83671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Para praticar</a:t>
            </a:r>
          </a:p>
        </p:txBody>
      </p:sp>
    </p:spTree>
    <p:extLst>
      <p:ext uri="{BB962C8B-B14F-4D97-AF65-F5344CB8AC3E}">
        <p14:creationId xmlns:p14="http://schemas.microsoft.com/office/powerpoint/2010/main" val="241499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81896" y="1772816"/>
            <a:ext cx="756084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400" dirty="0">
              <a:solidFill>
                <a:srgbClr val="1F497D"/>
              </a:solidFill>
              <a:latin typeface="Arial Rounded MT Bold"/>
            </a:endParaRP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dirty="0"/>
              <a:t>O Sr. António tem cinco notas de 10 € e três moedas de 1€. Ele vai distribuir igualmente todo o seu dinheiro pelas quatro filhas.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Quanto dinheiro irá receber cada filha? 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Será que vai sobrar dinheiro?</a:t>
            </a:r>
          </a:p>
          <a:p>
            <a:pPr lvl="1" algn="just">
              <a:lnSpc>
                <a:spcPct val="150000"/>
              </a:lnSpc>
            </a:pPr>
            <a:endParaRPr lang="pt-PT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Expressão Numérica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Algoritmo (dinheiro)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433535"/>
            <a:ext cx="7325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b="1" dirty="0">
                <a:latin typeface="Arial" pitchFamily="34" charset="0"/>
                <a:cs typeface="Arial" pitchFamily="34" charset="0"/>
              </a:rPr>
              <a:t> Algoritmo da divisão, divisor de um algarismo com decomposição, resto  maior que zero</a:t>
            </a:r>
          </a:p>
        </p:txBody>
      </p:sp>
    </p:spTree>
    <p:extLst>
      <p:ext uri="{BB962C8B-B14F-4D97-AF65-F5344CB8AC3E}">
        <p14:creationId xmlns:p14="http://schemas.microsoft.com/office/powerpoint/2010/main" val="99168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endParaRPr lang="pt-PT" sz="2800" dirty="0">
              <a:solidFill>
                <a:srgbClr val="1F497D"/>
              </a:solidFill>
              <a:latin typeface="Arial Rounded MT Bold"/>
            </a:endParaRPr>
          </a:p>
          <a:p>
            <a:pPr lvl="0"/>
            <a:r>
              <a:rPr lang="pt-PT" dirty="0">
                <a:solidFill>
                  <a:srgbClr val="1F497D"/>
                </a:solidFill>
                <a:latin typeface="Arial Rounded MT Bold"/>
              </a:rPr>
              <a:t>Decisão, repartição e decomposição</a:t>
            </a:r>
          </a:p>
        </p:txBody>
      </p:sp>
      <p:grpSp>
        <p:nvGrpSpPr>
          <p:cNvPr id="2" name="Grupo 13"/>
          <p:cNvGrpSpPr/>
          <p:nvPr/>
        </p:nvGrpSpPr>
        <p:grpSpPr>
          <a:xfrm>
            <a:off x="3923928" y="1177007"/>
            <a:ext cx="1440160" cy="1099865"/>
            <a:chOff x="1691680" y="4437112"/>
            <a:chExt cx="1440160" cy="1099865"/>
          </a:xfrm>
        </p:grpSpPr>
        <p:pic>
          <p:nvPicPr>
            <p:cNvPr id="1026" name="Picture 2" descr="C:\Users\Furtado\Documents\FAPDEB (15-16)\1.º CEB - ACOMPANHAMENTO PEDAGÓGICO\4_EBI ROBERTO IVENS\SÃO PEDRO 4.3 (André Cardoso)\IMAGENS E CONSTRUÇÕES\ALEXANDR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4437112"/>
              <a:ext cx="590550" cy="790575"/>
            </a:xfrm>
            <a:prstGeom prst="rect">
              <a:avLst/>
            </a:prstGeom>
            <a:noFill/>
          </p:spPr>
        </p:pic>
        <p:sp>
          <p:nvSpPr>
            <p:cNvPr id="6" name="CaixaDeTexto 5"/>
            <p:cNvSpPr txBox="1"/>
            <p:nvPr/>
          </p:nvSpPr>
          <p:spPr>
            <a:xfrm>
              <a:off x="1691680" y="522920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Alexandra</a:t>
              </a:r>
            </a:p>
          </p:txBody>
        </p:sp>
      </p:grpSp>
      <p:grpSp>
        <p:nvGrpSpPr>
          <p:cNvPr id="3" name="Grupo 14"/>
          <p:cNvGrpSpPr/>
          <p:nvPr/>
        </p:nvGrpSpPr>
        <p:grpSpPr>
          <a:xfrm>
            <a:off x="4860032" y="2185119"/>
            <a:ext cx="1440160" cy="1171873"/>
            <a:chOff x="4283968" y="4293096"/>
            <a:chExt cx="1440160" cy="1171873"/>
          </a:xfrm>
        </p:grpSpPr>
        <p:pic>
          <p:nvPicPr>
            <p:cNvPr id="1027" name="Picture 3" descr="C:\Users\Furtado\Documents\FAPDEB (15-16)\1.º CEB - ACOMPANHAMENTO PEDAGÓGICO\4_EBI ROBERTO IVENS\SÃO PEDRO 4.3 (André Cardoso)\IMAGENS E CONSTRUÇÕES\BEATRIZ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6016" y="4293096"/>
              <a:ext cx="600075" cy="828675"/>
            </a:xfrm>
            <a:prstGeom prst="rect">
              <a:avLst/>
            </a:prstGeom>
            <a:noFill/>
          </p:spPr>
        </p:pic>
        <p:sp>
          <p:nvSpPr>
            <p:cNvPr id="8" name="CaixaDeTexto 7"/>
            <p:cNvSpPr txBox="1"/>
            <p:nvPr/>
          </p:nvSpPr>
          <p:spPr>
            <a:xfrm>
              <a:off x="4283968" y="5157192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Beatriz</a:t>
              </a:r>
            </a:p>
          </p:txBody>
        </p:sp>
      </p:grpSp>
      <p:grpSp>
        <p:nvGrpSpPr>
          <p:cNvPr id="4" name="Grupo 15"/>
          <p:cNvGrpSpPr/>
          <p:nvPr/>
        </p:nvGrpSpPr>
        <p:grpSpPr>
          <a:xfrm>
            <a:off x="3779912" y="3284984"/>
            <a:ext cx="1440160" cy="1224136"/>
            <a:chOff x="6372200" y="3573016"/>
            <a:chExt cx="1440160" cy="1224136"/>
          </a:xfrm>
        </p:grpSpPr>
        <p:pic>
          <p:nvPicPr>
            <p:cNvPr id="1028" name="Picture 4" descr="C:\Users\Furtado\Documents\FAPDEB (15-16)\1.º CEB - ACOMPANHAMENTO PEDAGÓGICO\4_EBI ROBERTO IVENS\SÃO PEDRO 4.3 (André Cardoso)\IMAGENS E CONSTRUÇÕES\CÉLI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32240" y="3573016"/>
              <a:ext cx="695325" cy="885825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6372200" y="448937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Célia</a:t>
              </a:r>
            </a:p>
          </p:txBody>
        </p:sp>
      </p:grpSp>
      <p:grpSp>
        <p:nvGrpSpPr>
          <p:cNvPr id="5" name="Grupo 17"/>
          <p:cNvGrpSpPr/>
          <p:nvPr/>
        </p:nvGrpSpPr>
        <p:grpSpPr>
          <a:xfrm>
            <a:off x="4860032" y="4293096"/>
            <a:ext cx="1440160" cy="1152128"/>
            <a:chOff x="5868144" y="5085184"/>
            <a:chExt cx="1440160" cy="1152128"/>
          </a:xfrm>
        </p:grpSpPr>
        <p:pic>
          <p:nvPicPr>
            <p:cNvPr id="1029" name="Picture 5" descr="C:\Users\Furtado\Documents\FAPDEB (15-16)\1.º CEB - ACOMPANHAMENTO PEDAGÓGICO\4_EBI ROBERTO IVENS\SÃO PEDRO 4.3 (André Cardoso)\IMAGENS E CONSTRUÇÕES\DÉBORA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00192" y="5085184"/>
              <a:ext cx="561975" cy="819150"/>
            </a:xfrm>
            <a:prstGeom prst="rect">
              <a:avLst/>
            </a:prstGeom>
            <a:noFill/>
          </p:spPr>
        </p:pic>
        <p:sp>
          <p:nvSpPr>
            <p:cNvPr id="13" name="CaixaDeTexto 12"/>
            <p:cNvSpPr txBox="1"/>
            <p:nvPr/>
          </p:nvSpPr>
          <p:spPr>
            <a:xfrm>
              <a:off x="5868144" y="592953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Débora</a:t>
              </a:r>
            </a:p>
          </p:txBody>
        </p:sp>
      </p:grpSp>
      <p:graphicFrame>
        <p:nvGraphicFramePr>
          <p:cNvPr id="18" name="Tabela 17"/>
          <p:cNvGraphicFramePr>
            <a:graphicFrameLocks noGrp="1"/>
          </p:cNvGraphicFramePr>
          <p:nvPr>
            <p:extLst/>
          </p:nvPr>
        </p:nvGraphicFramePr>
        <p:xfrm>
          <a:off x="6300192" y="1196752"/>
          <a:ext cx="2183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1537047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545159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3573016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4581128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508079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71800" y="5517232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5805264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4" y="5661248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exão recta 42"/>
          <p:cNvCxnSpPr/>
          <p:nvPr/>
        </p:nvCxnSpPr>
        <p:spPr>
          <a:xfrm>
            <a:off x="6444208" y="1956941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341136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-  4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510680" y="160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56092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9458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65362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3434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97410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81386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50257" y="5899108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7762" y="5884887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1818" y="5898579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49810" y="5884887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3786" y="5884887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CaixaDeTexto 61"/>
          <p:cNvSpPr txBox="1"/>
          <p:nvPr/>
        </p:nvSpPr>
        <p:spPr>
          <a:xfrm>
            <a:off x="6876256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966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4949 L 0.17743 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495 L 0.27205 -0.013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4648 L 0.16962 0.02543 " pathEditMode="relative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8 0.04648 L 0.29548 0.03608 " pathEditMode="relative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62" grpId="0"/>
      <p:bldP spid="6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Para aprender</a:t>
            </a:r>
          </a:p>
          <a:p>
            <a:pPr lvl="0"/>
            <a:r>
              <a:rPr lang="pt-PT" dirty="0">
                <a:solidFill>
                  <a:srgbClr val="1F497D"/>
                </a:solidFill>
                <a:latin typeface="Arial Rounded MT Bold"/>
              </a:rPr>
              <a:t>Decisão e repartição</a:t>
            </a:r>
          </a:p>
        </p:txBody>
      </p:sp>
      <p:grpSp>
        <p:nvGrpSpPr>
          <p:cNvPr id="2" name="Grupo 13"/>
          <p:cNvGrpSpPr/>
          <p:nvPr/>
        </p:nvGrpSpPr>
        <p:grpSpPr>
          <a:xfrm>
            <a:off x="3923928" y="1177007"/>
            <a:ext cx="1440160" cy="1099865"/>
            <a:chOff x="1691680" y="4437112"/>
            <a:chExt cx="1440160" cy="1099865"/>
          </a:xfrm>
        </p:grpSpPr>
        <p:pic>
          <p:nvPicPr>
            <p:cNvPr id="1026" name="Picture 2" descr="C:\Users\Furtado\Documents\FAPDEB (15-16)\1.º CEB - ACOMPANHAMENTO PEDAGÓGICO\4_EBI ROBERTO IVENS\SÃO PEDRO 4.3 (André Cardoso)\IMAGENS E CONSTRUÇÕES\ALEXANDR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437112"/>
              <a:ext cx="590550" cy="790575"/>
            </a:xfrm>
            <a:prstGeom prst="rect">
              <a:avLst/>
            </a:prstGeom>
            <a:noFill/>
          </p:spPr>
        </p:pic>
        <p:sp>
          <p:nvSpPr>
            <p:cNvPr id="6" name="CaixaDeTexto 5"/>
            <p:cNvSpPr txBox="1"/>
            <p:nvPr/>
          </p:nvSpPr>
          <p:spPr>
            <a:xfrm>
              <a:off x="1691680" y="522920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Alexandra</a:t>
              </a:r>
            </a:p>
          </p:txBody>
        </p:sp>
      </p:grpSp>
      <p:grpSp>
        <p:nvGrpSpPr>
          <p:cNvPr id="3" name="Grupo 14"/>
          <p:cNvGrpSpPr/>
          <p:nvPr/>
        </p:nvGrpSpPr>
        <p:grpSpPr>
          <a:xfrm>
            <a:off x="4860032" y="2185119"/>
            <a:ext cx="1440160" cy="1171873"/>
            <a:chOff x="4283968" y="4293096"/>
            <a:chExt cx="1440160" cy="1171873"/>
          </a:xfrm>
        </p:grpSpPr>
        <p:pic>
          <p:nvPicPr>
            <p:cNvPr id="1027" name="Picture 3" descr="C:\Users\Furtado\Documents\FAPDEB (15-16)\1.º CEB - ACOMPANHAMENTO PEDAGÓGICO\4_EBI ROBERTO IVENS\SÃO PEDRO 4.3 (André Cardoso)\IMAGENS E CONSTRUÇÕES\BEATRIZ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293096"/>
              <a:ext cx="600075" cy="828675"/>
            </a:xfrm>
            <a:prstGeom prst="rect">
              <a:avLst/>
            </a:prstGeom>
            <a:noFill/>
          </p:spPr>
        </p:pic>
        <p:sp>
          <p:nvSpPr>
            <p:cNvPr id="8" name="CaixaDeTexto 7"/>
            <p:cNvSpPr txBox="1"/>
            <p:nvPr/>
          </p:nvSpPr>
          <p:spPr>
            <a:xfrm>
              <a:off x="4283968" y="5157192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Beatriz</a:t>
              </a:r>
            </a:p>
          </p:txBody>
        </p:sp>
      </p:grpSp>
      <p:grpSp>
        <p:nvGrpSpPr>
          <p:cNvPr id="4" name="Grupo 15"/>
          <p:cNvGrpSpPr/>
          <p:nvPr/>
        </p:nvGrpSpPr>
        <p:grpSpPr>
          <a:xfrm>
            <a:off x="3779912" y="3284984"/>
            <a:ext cx="1440160" cy="1224136"/>
            <a:chOff x="6372200" y="3573016"/>
            <a:chExt cx="1440160" cy="1224136"/>
          </a:xfrm>
        </p:grpSpPr>
        <p:pic>
          <p:nvPicPr>
            <p:cNvPr id="1028" name="Picture 4" descr="C:\Users\Furtado\Documents\FAPDEB (15-16)\1.º CEB - ACOMPANHAMENTO PEDAGÓGICO\4_EBI ROBERTO IVENS\SÃO PEDRO 4.3 (André Cardoso)\IMAGENS E CONSTRUÇÕES\CÉLI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2240" y="3573016"/>
              <a:ext cx="695325" cy="885825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6372200" y="448937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Célia</a:t>
              </a:r>
            </a:p>
          </p:txBody>
        </p:sp>
      </p:grpSp>
      <p:grpSp>
        <p:nvGrpSpPr>
          <p:cNvPr id="5" name="Grupo 17"/>
          <p:cNvGrpSpPr/>
          <p:nvPr/>
        </p:nvGrpSpPr>
        <p:grpSpPr>
          <a:xfrm>
            <a:off x="4860032" y="4293096"/>
            <a:ext cx="1440160" cy="1152128"/>
            <a:chOff x="5868144" y="5085184"/>
            <a:chExt cx="1440160" cy="1152128"/>
          </a:xfrm>
        </p:grpSpPr>
        <p:pic>
          <p:nvPicPr>
            <p:cNvPr id="1029" name="Picture 5" descr="C:\Users\Furtado\Documents\FAPDEB (15-16)\1.º CEB - ACOMPANHAMENTO PEDAGÓGICO\4_EBI ROBERTO IVENS\SÃO PEDRO 4.3 (André Cardoso)\IMAGENS E CONSTRUÇÕES\DÉBOR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00192" y="5085184"/>
              <a:ext cx="561975" cy="819150"/>
            </a:xfrm>
            <a:prstGeom prst="rect">
              <a:avLst/>
            </a:prstGeom>
            <a:noFill/>
          </p:spPr>
        </p:pic>
        <p:sp>
          <p:nvSpPr>
            <p:cNvPr id="13" name="CaixaDeTexto 12"/>
            <p:cNvSpPr txBox="1"/>
            <p:nvPr/>
          </p:nvSpPr>
          <p:spPr>
            <a:xfrm>
              <a:off x="5868144" y="5929535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/>
                <a:t>Débora</a:t>
              </a:r>
            </a:p>
          </p:txBody>
        </p:sp>
      </p:grp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300192" y="1196752"/>
          <a:ext cx="2183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340768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2492896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3573016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4581128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Grupo 48"/>
          <p:cNvGrpSpPr/>
          <p:nvPr/>
        </p:nvGrpSpPr>
        <p:grpSpPr>
          <a:xfrm>
            <a:off x="2771800" y="5517232"/>
            <a:ext cx="938014" cy="640457"/>
            <a:chOff x="2771800" y="5517232"/>
            <a:chExt cx="938014" cy="64045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71800" y="5517232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87824" y="5805264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47864" y="5661248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3" name="Conexão recta 42"/>
          <p:cNvCxnSpPr/>
          <p:nvPr/>
        </p:nvCxnSpPr>
        <p:spPr>
          <a:xfrm>
            <a:off x="6444208" y="1956941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341136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-  4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510680" y="160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56092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9458" y="558924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upo 41"/>
          <p:cNvGrpSpPr/>
          <p:nvPr/>
        </p:nvGrpSpPr>
        <p:grpSpPr>
          <a:xfrm>
            <a:off x="1465362" y="5589240"/>
            <a:ext cx="577974" cy="648072"/>
            <a:chOff x="1465362" y="5589240"/>
            <a:chExt cx="577974" cy="648072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65362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81386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17762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8" name="Grupo 47"/>
          <p:cNvGrpSpPr/>
          <p:nvPr/>
        </p:nvGrpSpPr>
        <p:grpSpPr>
          <a:xfrm>
            <a:off x="2113434" y="5589240"/>
            <a:ext cx="730374" cy="648072"/>
            <a:chOff x="2113434" y="5589240"/>
            <a:chExt cx="730374" cy="648072"/>
          </a:xfrm>
        </p:grpSpPr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13434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81858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65834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4" name="Grupo 43"/>
          <p:cNvGrpSpPr/>
          <p:nvPr/>
        </p:nvGrpSpPr>
        <p:grpSpPr>
          <a:xfrm>
            <a:off x="1833786" y="5589240"/>
            <a:ext cx="577974" cy="648072"/>
            <a:chOff x="1833786" y="5589240"/>
            <a:chExt cx="577974" cy="648072"/>
          </a:xfrm>
        </p:grpSpPr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97410" y="5589240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49810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3786" y="5884887"/>
              <a:ext cx="361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2" name="CaixaDeTexto 61"/>
          <p:cNvSpPr txBox="1"/>
          <p:nvPr/>
        </p:nvSpPr>
        <p:spPr>
          <a:xfrm>
            <a:off x="6876256" y="19931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12360" y="16113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  <p:grpSp>
        <p:nvGrpSpPr>
          <p:cNvPr id="66" name="Grupo 65"/>
          <p:cNvGrpSpPr/>
          <p:nvPr/>
        </p:nvGrpSpPr>
        <p:grpSpPr>
          <a:xfrm>
            <a:off x="6444208" y="2335232"/>
            <a:ext cx="873976" cy="373688"/>
            <a:chOff x="6444208" y="2335232"/>
            <a:chExt cx="873976" cy="373688"/>
          </a:xfrm>
        </p:grpSpPr>
        <p:sp>
          <p:nvSpPr>
            <p:cNvPr id="64" name="CaixaDeTexto 63"/>
            <p:cNvSpPr txBox="1"/>
            <p:nvPr/>
          </p:nvSpPr>
          <p:spPr>
            <a:xfrm>
              <a:off x="6444208" y="2335232"/>
              <a:ext cx="55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- 1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6886136" y="23395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2</a:t>
              </a:r>
            </a:p>
          </p:txBody>
        </p:sp>
      </p:grpSp>
      <p:cxnSp>
        <p:nvCxnSpPr>
          <p:cNvPr id="67" name="Conexão recta 66"/>
          <p:cNvCxnSpPr/>
          <p:nvPr/>
        </p:nvCxnSpPr>
        <p:spPr>
          <a:xfrm>
            <a:off x="6444208" y="2708920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87625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58822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32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07863 L 0.09549 -0.60314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8.60315E-7 L 0.14982 -0.435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33 -0.06822 L -0.01511 -0.27798 " pathEditMode="relative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01 -0.06753 L 0.01962 -0.12003 " pathEditMode="relative" ptsTypes="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3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18864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Para aprender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300192" y="1196752"/>
          <a:ext cx="2183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1" name="Grupo 70"/>
          <p:cNvGrpSpPr/>
          <p:nvPr/>
        </p:nvGrpSpPr>
        <p:grpSpPr>
          <a:xfrm>
            <a:off x="1187624" y="3952801"/>
            <a:ext cx="3384376" cy="1152128"/>
            <a:chOff x="2915816" y="4293096"/>
            <a:chExt cx="3384376" cy="1152128"/>
          </a:xfrm>
        </p:grpSpPr>
        <p:grpSp>
          <p:nvGrpSpPr>
            <p:cNvPr id="5" name="Grupo 17"/>
            <p:cNvGrpSpPr/>
            <p:nvPr/>
          </p:nvGrpSpPr>
          <p:grpSpPr>
            <a:xfrm>
              <a:off x="4860032" y="4293096"/>
              <a:ext cx="1440160" cy="1152128"/>
              <a:chOff x="5868144" y="5085184"/>
              <a:chExt cx="1440160" cy="1152128"/>
            </a:xfrm>
          </p:grpSpPr>
          <p:pic>
            <p:nvPicPr>
              <p:cNvPr id="1029" name="Picture 5" descr="C:\Users\Furtado\Documents\FAPDEB (15-16)\1.º CEB - ACOMPANHAMENTO PEDAGÓGICO\4_EBI ROBERTO IVENS\SÃO PEDRO 4.3 (André Cardoso)\IMAGENS E CONSTRUÇÕES\DÉBORA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00192" y="5085184"/>
                <a:ext cx="561975" cy="819150"/>
              </a:xfrm>
              <a:prstGeom prst="rect">
                <a:avLst/>
              </a:prstGeom>
              <a:noFill/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5868144" y="5929535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/>
                  <a:t>Débora</a:t>
                </a:r>
              </a:p>
            </p:txBody>
          </p:sp>
        </p:grp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4581128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upo 48"/>
            <p:cNvGrpSpPr/>
            <p:nvPr/>
          </p:nvGrpSpPr>
          <p:grpSpPr>
            <a:xfrm>
              <a:off x="2915816" y="4725144"/>
              <a:ext cx="938014" cy="640457"/>
              <a:chOff x="2771800" y="5517232"/>
              <a:chExt cx="938014" cy="640457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1800" y="5517232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87824" y="5805264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5661248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cxnSp>
        <p:nvCxnSpPr>
          <p:cNvPr id="43" name="Conexão recta 42"/>
          <p:cNvCxnSpPr/>
          <p:nvPr/>
        </p:nvCxnSpPr>
        <p:spPr>
          <a:xfrm>
            <a:off x="6444208" y="1956941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341136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-  4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510680" y="160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56092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221088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6" name="Grupo 65"/>
          <p:cNvGrpSpPr/>
          <p:nvPr/>
        </p:nvGrpSpPr>
        <p:grpSpPr>
          <a:xfrm>
            <a:off x="611560" y="836712"/>
            <a:ext cx="3024336" cy="1099865"/>
            <a:chOff x="2339752" y="1177007"/>
            <a:chExt cx="3024336" cy="1099865"/>
          </a:xfrm>
        </p:grpSpPr>
        <p:grpSp>
          <p:nvGrpSpPr>
            <p:cNvPr id="2" name="Grupo 13"/>
            <p:cNvGrpSpPr/>
            <p:nvPr/>
          </p:nvGrpSpPr>
          <p:grpSpPr>
            <a:xfrm>
              <a:off x="3923928" y="1177007"/>
              <a:ext cx="1440160" cy="1099865"/>
              <a:chOff x="1691680" y="4437112"/>
              <a:chExt cx="1440160" cy="1099865"/>
            </a:xfrm>
          </p:grpSpPr>
          <p:pic>
            <p:nvPicPr>
              <p:cNvPr id="1026" name="Picture 2" descr="C:\Users\Furtado\Documents\FAPDEB (15-16)\1.º CEB - ACOMPANHAMENTO PEDAGÓGICO\4_EBI ROBERTO IVENS\SÃO PEDRO 4.3 (André Cardoso)\IMAGENS E CONSTRUÇÕES\ALEXANDRA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23728" y="4437112"/>
                <a:ext cx="590550" cy="790575"/>
              </a:xfrm>
              <a:prstGeom prst="rect">
                <a:avLst/>
              </a:prstGeom>
              <a:noFill/>
            </p:spPr>
          </p:pic>
          <p:sp>
            <p:nvSpPr>
              <p:cNvPr id="6" name="CaixaDeTexto 5"/>
              <p:cNvSpPr txBox="1"/>
              <p:nvPr/>
            </p:nvSpPr>
            <p:spPr>
              <a:xfrm>
                <a:off x="1691680" y="5229200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/>
                  <a:t>Alexandra</a:t>
                </a:r>
              </a:p>
            </p:txBody>
          </p: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1340768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upo 41"/>
            <p:cNvGrpSpPr/>
            <p:nvPr/>
          </p:nvGrpSpPr>
          <p:grpSpPr>
            <a:xfrm>
              <a:off x="2339752" y="1412776"/>
              <a:ext cx="577974" cy="648072"/>
              <a:chOff x="1465362" y="5589240"/>
              <a:chExt cx="577974" cy="648072"/>
            </a:xfrm>
          </p:grpSpPr>
          <p:pic>
            <p:nvPicPr>
              <p:cNvPr id="5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65362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6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81386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8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17762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70" name="Grupo 69"/>
          <p:cNvGrpSpPr/>
          <p:nvPr/>
        </p:nvGrpSpPr>
        <p:grpSpPr>
          <a:xfrm>
            <a:off x="467544" y="2944689"/>
            <a:ext cx="3024336" cy="1224136"/>
            <a:chOff x="2195736" y="3284984"/>
            <a:chExt cx="3024336" cy="1224136"/>
          </a:xfrm>
        </p:grpSpPr>
        <p:grpSp>
          <p:nvGrpSpPr>
            <p:cNvPr id="4" name="Grupo 15"/>
            <p:cNvGrpSpPr/>
            <p:nvPr/>
          </p:nvGrpSpPr>
          <p:grpSpPr>
            <a:xfrm>
              <a:off x="3779912" y="3284984"/>
              <a:ext cx="1440160" cy="1224136"/>
              <a:chOff x="6372200" y="3573016"/>
              <a:chExt cx="1440160" cy="1224136"/>
            </a:xfrm>
          </p:grpSpPr>
          <p:pic>
            <p:nvPicPr>
              <p:cNvPr id="1028" name="Picture 4" descr="C:\Users\Furtado\Documents\FAPDEB (15-16)\1.º CEB - ACOMPANHAMENTO PEDAGÓGICO\4_EBI ROBERTO IVENS\SÃO PEDRO 4.3 (André Cardoso)\IMAGENS E CONSTRUÇÕES\CÉLIA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732240" y="3573016"/>
                <a:ext cx="695325" cy="885825"/>
              </a:xfrm>
              <a:prstGeom prst="rect">
                <a:avLst/>
              </a:prstGeom>
              <a:noFill/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6372200" y="4489375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/>
                  <a:t>Célia</a:t>
                </a:r>
              </a:p>
            </p:txBody>
          </p:sp>
        </p:grp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3573016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" name="Grupo 47"/>
            <p:cNvGrpSpPr/>
            <p:nvPr/>
          </p:nvGrpSpPr>
          <p:grpSpPr>
            <a:xfrm>
              <a:off x="2195736" y="3501008"/>
              <a:ext cx="730374" cy="648072"/>
              <a:chOff x="2113434" y="5589240"/>
              <a:chExt cx="730374" cy="648072"/>
            </a:xfrm>
          </p:grpSpPr>
          <p:pic>
            <p:nvPicPr>
              <p:cNvPr id="5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13434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81858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9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65834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69" name="Grupo 68"/>
          <p:cNvGrpSpPr/>
          <p:nvPr/>
        </p:nvGrpSpPr>
        <p:grpSpPr>
          <a:xfrm>
            <a:off x="1475656" y="1844824"/>
            <a:ext cx="3096344" cy="1171873"/>
            <a:chOff x="3203848" y="2185119"/>
            <a:chExt cx="3096344" cy="1171873"/>
          </a:xfrm>
        </p:grpSpPr>
        <p:grpSp>
          <p:nvGrpSpPr>
            <p:cNvPr id="3" name="Grupo 14"/>
            <p:cNvGrpSpPr/>
            <p:nvPr/>
          </p:nvGrpSpPr>
          <p:grpSpPr>
            <a:xfrm>
              <a:off x="4860032" y="2185119"/>
              <a:ext cx="1440160" cy="1171873"/>
              <a:chOff x="4283968" y="4293096"/>
              <a:chExt cx="1440160" cy="1171873"/>
            </a:xfrm>
          </p:grpSpPr>
          <p:pic>
            <p:nvPicPr>
              <p:cNvPr id="1027" name="Picture 3" descr="C:\Users\Furtado\Documents\FAPDEB (15-16)\1.º CEB - ACOMPANHAMENTO PEDAGÓGICO\4_EBI ROBERTO IVENS\SÃO PEDRO 4.3 (André Cardoso)\IMAGENS E CONSTRUÇÕES\BEATRIZ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16016" y="4293096"/>
                <a:ext cx="600075" cy="828675"/>
              </a:xfrm>
              <a:prstGeom prst="rect">
                <a:avLst/>
              </a:prstGeom>
              <a:noFill/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4283968" y="5157192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/>
                  <a:t>Beatriz</a:t>
                </a:r>
              </a:p>
            </p:txBody>
          </p:sp>
        </p:grp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1219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5" name="Grupo 43"/>
            <p:cNvGrpSpPr/>
            <p:nvPr/>
          </p:nvGrpSpPr>
          <p:grpSpPr>
            <a:xfrm>
              <a:off x="3203848" y="2492896"/>
              <a:ext cx="577974" cy="648072"/>
              <a:chOff x="1833786" y="5589240"/>
              <a:chExt cx="577974" cy="648072"/>
            </a:xfrm>
          </p:grpSpPr>
          <p:pic>
            <p:nvPicPr>
              <p:cNvPr id="55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97410" y="5589240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0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49810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3786" y="5884887"/>
                <a:ext cx="361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2" name="CaixaDeTexto 61"/>
          <p:cNvSpPr txBox="1"/>
          <p:nvPr/>
        </p:nvSpPr>
        <p:spPr>
          <a:xfrm>
            <a:off x="6876256" y="19931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12360" y="16113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  <p:grpSp>
        <p:nvGrpSpPr>
          <p:cNvPr id="16" name="Grupo 65"/>
          <p:cNvGrpSpPr/>
          <p:nvPr/>
        </p:nvGrpSpPr>
        <p:grpSpPr>
          <a:xfrm>
            <a:off x="6444208" y="2335232"/>
            <a:ext cx="873976" cy="373688"/>
            <a:chOff x="6444208" y="2335232"/>
            <a:chExt cx="873976" cy="373688"/>
          </a:xfrm>
        </p:grpSpPr>
        <p:sp>
          <p:nvSpPr>
            <p:cNvPr id="64" name="CaixaDeTexto 63"/>
            <p:cNvSpPr txBox="1"/>
            <p:nvPr/>
          </p:nvSpPr>
          <p:spPr>
            <a:xfrm>
              <a:off x="6444208" y="2335232"/>
              <a:ext cx="55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- 1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6886136" y="23395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2</a:t>
              </a:r>
            </a:p>
          </p:txBody>
        </p:sp>
      </p:grpSp>
      <p:cxnSp>
        <p:nvCxnSpPr>
          <p:cNvPr id="67" name="Conexão recta 66"/>
          <p:cNvCxnSpPr/>
          <p:nvPr/>
        </p:nvCxnSpPr>
        <p:spPr>
          <a:xfrm>
            <a:off x="6444208" y="2708920"/>
            <a:ext cx="8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687625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403648" y="579597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R.: </a:t>
            </a:r>
            <a:r>
              <a:rPr lang="pt-PT" sz="2000" dirty="0"/>
              <a:t>Cada uma das filhas recebeu 13€ e sobrou 1€.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5508104" y="3501008"/>
                <a:ext cx="33123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/>
                  <a:t>Podemos escrever:</a:t>
                </a:r>
              </a:p>
              <a:p>
                <a:endParaRPr lang="pt-P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/>
                        </a:rPr>
                        <m:t>𝟓𝟑</m:t>
                      </m:r>
                      <m:r>
                        <a:rPr lang="pt-PT" b="1" i="1" dirty="0" smtClean="0">
                          <a:latin typeface="Cambria Math"/>
                        </a:rPr>
                        <m:t> = 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+</m:t>
                      </m:r>
                      <m:r>
                        <a:rPr lang="pt-PT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PT" b="1" dirty="0"/>
              </a:p>
              <a:p>
                <a:endParaRPr lang="pt-PT" b="1" dirty="0"/>
              </a:p>
              <a:p>
                <a:r>
                  <a:rPr lang="pt-PT" b="1" dirty="0"/>
                  <a:t>Ou ainda:</a:t>
                </a:r>
              </a:p>
              <a:p>
                <a:endParaRPr lang="pt-P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/>
                        </a:rPr>
                        <m:t>𝟓𝟑</m:t>
                      </m:r>
                      <m:r>
                        <a:rPr lang="pt-PT" b="1" i="1" dirty="0" smtClean="0">
                          <a:latin typeface="Cambria Math"/>
                        </a:rPr>
                        <m:t> = </m:t>
                      </m:r>
                      <m:r>
                        <a:rPr lang="pt-PT" b="1" i="1" dirty="0" smtClean="0">
                          <a:latin typeface="Cambria Math"/>
                        </a:rPr>
                        <m:t>𝟒</m:t>
                      </m:r>
                      <m:r>
                        <a:rPr lang="pt-PT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PT" b="1" i="1" dirty="0" smtClean="0">
                          <a:latin typeface="Cambria Math"/>
                        </a:rPr>
                        <m:t>𝟏𝟑</m:t>
                      </m:r>
                      <m:r>
                        <a:rPr lang="pt-PT" b="1" i="1" dirty="0" smtClean="0">
                          <a:latin typeface="Cambria Math"/>
                        </a:rPr>
                        <m:t> +</m:t>
                      </m:r>
                      <m:r>
                        <a:rPr lang="pt-PT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01008"/>
                <a:ext cx="3312368" cy="2031325"/>
              </a:xfrm>
              <a:prstGeom prst="rect">
                <a:avLst/>
              </a:prstGeom>
              <a:blipFill rotWithShape="0">
                <a:blip r:embed="rId8"/>
                <a:stretch>
                  <a:fillRect l="-1657" t="-14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58822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0</a:t>
            </a:r>
          </a:p>
        </p:txBody>
      </p:sp>
      <p:sp>
        <p:nvSpPr>
          <p:cNvPr id="74" name="Rectângulo arredondado 73"/>
          <p:cNvSpPr/>
          <p:nvPr/>
        </p:nvSpPr>
        <p:spPr>
          <a:xfrm rot="19337077">
            <a:off x="148414" y="748263"/>
            <a:ext cx="2232248" cy="86409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rgbClr val="1F497D"/>
                </a:solidFill>
                <a:latin typeface="Arial Rounded MT Bold"/>
              </a:rPr>
              <a:t>Partilha equitativa</a:t>
            </a:r>
          </a:p>
        </p:txBody>
      </p:sp>
    </p:spTree>
    <p:extLst>
      <p:ext uri="{BB962C8B-B14F-4D97-AF65-F5344CB8AC3E}">
        <p14:creationId xmlns:p14="http://schemas.microsoft.com/office/powerpoint/2010/main" val="283334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pt-PT" sz="2800" dirty="0">
                <a:latin typeface="+mn-lt"/>
              </a:rPr>
              <a:t>Situações problemáticas para contextualizar o algoritmo da divisão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 </a:t>
            </a:r>
            <a:r>
              <a:rPr lang="pt-PT" sz="1800" dirty="0"/>
              <a:t>Diapositivos do professor Carlos Santos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 in “</a:t>
            </a:r>
            <a:r>
              <a:rPr lang="pt-PT" sz="1800" dirty="0" err="1"/>
              <a:t>Re</a:t>
            </a:r>
            <a:r>
              <a:rPr lang="pt-PT" sz="1800" dirty="0"/>
              <a:t>…pensar o ensino da Matemática”, de 10 a 12 de julho 2017</a:t>
            </a:r>
          </a:p>
          <a:p>
            <a:pPr marL="0" indent="0">
              <a:buNone/>
            </a:pPr>
            <a:r>
              <a:rPr lang="pt-P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Rodapé 11"/>
          <p:cNvSpPr txBox="1">
            <a:spLocks/>
          </p:cNvSpPr>
          <p:nvPr/>
        </p:nvSpPr>
        <p:spPr>
          <a:xfrm>
            <a:off x="1835696" y="6408712"/>
            <a:ext cx="424847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Retângulo 1"/>
          <p:cNvSpPr/>
          <p:nvPr/>
        </p:nvSpPr>
        <p:spPr>
          <a:xfrm>
            <a:off x="200235" y="1665769"/>
            <a:ext cx="2880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2.º ano</a:t>
            </a:r>
          </a:p>
          <a:p>
            <a:endParaRPr lang="pt-PT" dirty="0"/>
          </a:p>
          <a:p>
            <a:r>
              <a:rPr lang="pt-PT" b="1" dirty="0"/>
              <a:t>NO2-9.1</a:t>
            </a:r>
            <a:r>
              <a:rPr lang="pt-PT" dirty="0"/>
              <a:t> </a:t>
            </a:r>
          </a:p>
          <a:p>
            <a:endParaRPr lang="pt-PT" dirty="0"/>
          </a:p>
          <a:p>
            <a:pPr algn="just"/>
            <a:r>
              <a:rPr lang="pt-PT" dirty="0"/>
              <a:t>Efetuar </a:t>
            </a:r>
            <a:r>
              <a:rPr lang="pt-PT" b="1" dirty="0"/>
              <a:t>divisões exatas, </a:t>
            </a:r>
            <a:r>
              <a:rPr lang="pt-PT" dirty="0"/>
              <a:t>envolvendo  divisores  até 10 e  dividendos  até 20,</a:t>
            </a:r>
          </a:p>
          <a:p>
            <a:pPr algn="just"/>
            <a:r>
              <a:rPr lang="pt-PT" dirty="0">
                <a:solidFill>
                  <a:srgbClr val="000000"/>
                </a:solidFill>
              </a:rPr>
              <a:t>por manipulação de objetos ou recorrendo a desenhos e esquemas.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64168" y="1110217"/>
            <a:ext cx="5040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Exemplo 1</a:t>
            </a:r>
          </a:p>
          <a:p>
            <a:pPr lvl="0"/>
            <a:endParaRPr lang="pt-PT" sz="2000" dirty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sz="2000" dirty="0"/>
              <a:t>A professora Rosita pretende distribuir dez carrinhos pelos seus cinco alunos de forma que todos fiquem com o mesmo número de carrinhos.</a:t>
            </a:r>
          </a:p>
          <a:p>
            <a:pPr marL="0" lvl="1" indent="457200" algn="just">
              <a:lnSpc>
                <a:spcPct val="150000"/>
              </a:lnSpc>
            </a:pPr>
            <a:r>
              <a:rPr lang="pt-PT" sz="2000" dirty="0"/>
              <a:t>Quantos carrinhos receberá cada um? </a:t>
            </a:r>
            <a:endParaRPr lang="pt-PT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Para recordar</a:t>
            </a:r>
          </a:p>
        </p:txBody>
      </p:sp>
      <p:pic>
        <p:nvPicPr>
          <p:cNvPr id="102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78" y="420545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0545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70" y="4205451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58" y="420545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82" y="4221089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50" y="4797154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9715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42" y="479715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30" y="4797154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54" y="4812790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669806" cy="520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24" y="63845"/>
            <a:ext cx="4354984" cy="65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37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2146"/>
            <a:ext cx="6116563" cy="61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70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439"/>
            <a:ext cx="6192688" cy="576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366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721193" cy="29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43964" y="62068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Outra situação</a:t>
            </a:r>
          </a:p>
        </p:txBody>
      </p:sp>
    </p:spTree>
    <p:extLst>
      <p:ext uri="{BB962C8B-B14F-4D97-AF65-F5344CB8AC3E}">
        <p14:creationId xmlns:p14="http://schemas.microsoft.com/office/powerpoint/2010/main" val="239948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NO4 - 2.5. </a:t>
            </a:r>
          </a:p>
          <a:p>
            <a:pPr marL="0" indent="0">
              <a:buNone/>
            </a:pPr>
            <a:r>
              <a:rPr lang="pt-PT" sz="2400" dirty="0"/>
              <a:t>Identificar os divisores de um número natural até 100.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O estudo da divisão, nomeadamente do seu algoritmo,  poderá ser um caminho para o estudo dos múltiplos e divisores de um número.</a:t>
            </a:r>
          </a:p>
          <a:p>
            <a:pPr marL="0" indent="0">
              <a:buNone/>
            </a:pPr>
            <a:endParaRPr lang="pt-PT" sz="2800" dirty="0"/>
          </a:p>
          <a:p>
            <a:pPr marL="0" indent="0">
              <a:buNone/>
            </a:pPr>
            <a:endParaRPr lang="pt-PT" sz="28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GeoGebra - Iniciação</a:t>
            </a:r>
          </a:p>
        </p:txBody>
      </p:sp>
    </p:spTree>
    <p:extLst>
      <p:ext uri="{BB962C8B-B14F-4D97-AF65-F5344CB8AC3E}">
        <p14:creationId xmlns:p14="http://schemas.microsoft.com/office/powerpoint/2010/main" val="2309910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8262"/>
            <a:ext cx="65627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987824" y="5486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Por exemplo:</a:t>
            </a:r>
          </a:p>
        </p:txBody>
      </p:sp>
    </p:spTree>
    <p:extLst>
      <p:ext uri="{BB962C8B-B14F-4D97-AF65-F5344CB8AC3E}">
        <p14:creationId xmlns:p14="http://schemas.microsoft.com/office/powerpoint/2010/main" val="1731567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83240"/>
            <a:ext cx="7113327" cy="458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7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O método de Singapura não procura apenas o procedimental, sendo  a sua parte dominante o concetual.</a:t>
            </a:r>
          </a:p>
          <a:p>
            <a:pPr marL="0" indent="0">
              <a:buNone/>
            </a:pPr>
            <a:r>
              <a:rPr lang="pt-PT" sz="2400" dirty="0"/>
              <a:t>É possível  ser-se eficaz ao nível do processo, sem se dominar o conceito. Por exemplo, pode efetuar-se com eficácia o algoritmo da divisão sem, no entanto, o compreender nem o interpretar no âmbito do contexto.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A divisão inteira não se esgota na operação, nem simplesmente no algoritmo, </a:t>
            </a:r>
            <a:r>
              <a:rPr lang="pt-PT" sz="2400" b="1" dirty="0"/>
              <a:t>existem os contextos</a:t>
            </a:r>
            <a:r>
              <a:rPr lang="pt-PT" sz="2400" dirty="0"/>
              <a:t>. Por vezes, a resposta a um problema pode não ser o quociente nem o resto.</a:t>
            </a:r>
          </a:p>
        </p:txBody>
      </p:sp>
    </p:spTree>
    <p:extLst>
      <p:ext uri="{BB962C8B-B14F-4D97-AF65-F5344CB8AC3E}">
        <p14:creationId xmlns:p14="http://schemas.microsoft.com/office/powerpoint/2010/main" val="60704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28662" y="2142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+mj-lt"/>
              </a:rPr>
              <a:t>Referências</a:t>
            </a:r>
            <a:endParaRPr lang="pt-PT" sz="2400" dirty="0"/>
          </a:p>
        </p:txBody>
      </p:sp>
      <p:sp>
        <p:nvSpPr>
          <p:cNvPr id="11" name="Rectângulo 10"/>
          <p:cNvSpPr/>
          <p:nvPr/>
        </p:nvSpPr>
        <p:spPr>
          <a:xfrm>
            <a:off x="857224" y="764024"/>
            <a:ext cx="734481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dirty="0" err="1"/>
              <a:t>Bivar</a:t>
            </a:r>
            <a:r>
              <a:rPr lang="pt-PT" sz="2000" dirty="0"/>
              <a:t>, António e outros (2013). Caderno de Apoio – 1.º Ciclo, Lisboa, Ministério da Educação e </a:t>
            </a:r>
            <a:r>
              <a:rPr lang="pt-PT" sz="2000" dirty="0" err="1"/>
              <a:t>Direção-Geral</a:t>
            </a:r>
            <a:r>
              <a:rPr lang="pt-PT" sz="2000" dirty="0"/>
              <a:t> de Inovação e de Desenvolvimento Curricular. 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dirty="0" err="1"/>
              <a:t>Bivar</a:t>
            </a:r>
            <a:r>
              <a:rPr lang="pt-PT" sz="2000" dirty="0"/>
              <a:t>, António e outros (2013). </a:t>
            </a:r>
            <a:r>
              <a:rPr lang="pt-PT" sz="2000" i="1" dirty="0"/>
              <a:t>Programa e Metas de Matemática do   Ensino Básico</a:t>
            </a:r>
            <a:r>
              <a:rPr lang="pt-PT" sz="2000" dirty="0"/>
              <a:t>. Lisboa: MEC – DGE.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i="1" dirty="0"/>
              <a:t>Orientações de gestão curricular para o Programa e Metas Curriculares de Matemática do Ensino Básico,</a:t>
            </a:r>
            <a:r>
              <a:rPr lang="pt-PT" sz="2000" dirty="0"/>
              <a:t> Ministério da Educação, 2016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i="1" dirty="0" err="1">
                <a:cs typeface="Arial" panose="020B0604020202020204" pitchFamily="34" charset="0"/>
              </a:rPr>
              <a:t>Primary</a:t>
            </a:r>
            <a:r>
              <a:rPr lang="pt-PT" sz="2000" i="1" dirty="0">
                <a:cs typeface="Arial" panose="020B0604020202020204" pitchFamily="34" charset="0"/>
              </a:rPr>
              <a:t> </a:t>
            </a:r>
            <a:r>
              <a:rPr lang="pt-PT" sz="2000" i="1" dirty="0" err="1">
                <a:cs typeface="Arial" panose="020B0604020202020204" pitchFamily="34" charset="0"/>
              </a:rPr>
              <a:t>Mathematics</a:t>
            </a:r>
            <a:r>
              <a:rPr lang="pt-PT" sz="2000" i="1" dirty="0">
                <a:cs typeface="Arial" panose="020B0604020202020204" pitchFamily="34" charset="0"/>
              </a:rPr>
              <a:t> – </a:t>
            </a:r>
            <a:r>
              <a:rPr lang="pt-PT" sz="2000" i="1" dirty="0" err="1">
                <a:cs typeface="Arial" panose="020B0604020202020204" pitchFamily="34" charset="0"/>
              </a:rPr>
              <a:t>Textbook</a:t>
            </a:r>
            <a:r>
              <a:rPr lang="pt-PT" sz="2000" i="1">
                <a:cs typeface="Arial" panose="020B0604020202020204" pitchFamily="34" charset="0"/>
              </a:rPr>
              <a:t> 4 </a:t>
            </a:r>
            <a:r>
              <a:rPr lang="pt-PT" sz="2000" i="1" dirty="0">
                <a:cs typeface="Arial" panose="020B0604020202020204" pitchFamily="34" charset="0"/>
              </a:rPr>
              <a:t>A , </a:t>
            </a:r>
            <a:r>
              <a:rPr lang="pt-PT" sz="2000" dirty="0" err="1">
                <a:cs typeface="Arial" panose="020B0604020202020204" pitchFamily="34" charset="0"/>
              </a:rPr>
              <a:t>Common</a:t>
            </a:r>
            <a:r>
              <a:rPr lang="pt-PT" sz="2000" dirty="0">
                <a:cs typeface="Arial" panose="020B0604020202020204" pitchFamily="34" charset="0"/>
              </a:rPr>
              <a:t>  Core </a:t>
            </a:r>
            <a:r>
              <a:rPr lang="pt-PT" sz="2000" dirty="0" err="1">
                <a:cs typeface="Arial" panose="020B0604020202020204" pitchFamily="34" charset="0"/>
              </a:rPr>
              <a:t>Edition</a:t>
            </a:r>
            <a:r>
              <a:rPr lang="pt-PT" sz="2000" dirty="0">
                <a:cs typeface="Arial" panose="020B0604020202020204" pitchFamily="34" charset="0"/>
              </a:rPr>
              <a:t>, Marshall Cavendish </a:t>
            </a:r>
            <a:r>
              <a:rPr lang="pt-PT" sz="2000" dirty="0" err="1">
                <a:cs typeface="Arial" panose="020B0604020202020204" pitchFamily="34" charset="0"/>
              </a:rPr>
              <a:t>Education</a:t>
            </a:r>
            <a:r>
              <a:rPr lang="pt-PT" sz="2000" dirty="0">
                <a:cs typeface="Arial" panose="020B0604020202020204" pitchFamily="34" charset="0"/>
              </a:rPr>
              <a:t>, USA</a:t>
            </a:r>
            <a:endParaRPr lang="pt-PT" sz="2000" dirty="0"/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pt-PT" sz="2000" dirty="0"/>
              <a:t>Santos, Carlos (2017), </a:t>
            </a:r>
            <a:r>
              <a:rPr lang="pt-PT" sz="2000" i="1" dirty="0" err="1"/>
              <a:t>Re</a:t>
            </a:r>
            <a:r>
              <a:rPr lang="pt-PT" sz="2000" i="1" dirty="0"/>
              <a:t>… pensar o ensino da Matemática, Dinâmicas de Promoção do Sucesso Escolar,</a:t>
            </a:r>
            <a:r>
              <a:rPr lang="pt-PT" sz="2000" dirty="0"/>
              <a:t> Ribeira Grande, julho  2017.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Rodapé 11"/>
          <p:cNvSpPr txBox="1">
            <a:spLocks/>
          </p:cNvSpPr>
          <p:nvPr/>
        </p:nvSpPr>
        <p:spPr>
          <a:xfrm>
            <a:off x="1835696" y="5358027"/>
            <a:ext cx="424847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448" y="908720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Resolução </a:t>
            </a:r>
            <a:r>
              <a:rPr lang="pt-PT" sz="2000" dirty="0"/>
              <a:t> </a:t>
            </a:r>
            <a:endParaRPr lang="pt-PT" sz="2400" dirty="0"/>
          </a:p>
        </p:txBody>
      </p:sp>
      <p:pic>
        <p:nvPicPr>
          <p:cNvPr id="102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67" y="3815788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66" y="263316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50" y="3696607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82" y="2492896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52961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39" y="4407489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53" y="3206515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22" y="4288308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54" y="3084597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4466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 rot="18194734">
            <a:off x="3977767" y="2427799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 rot="18194734">
            <a:off x="5705959" y="2139767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 rot="18194734">
            <a:off x="5814305" y="3435911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/>
          <p:cNvSpPr/>
          <p:nvPr/>
        </p:nvSpPr>
        <p:spPr>
          <a:xfrm rot="18194734">
            <a:off x="7749624" y="2032531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 rot="18194734">
            <a:off x="7540363" y="3179189"/>
            <a:ext cx="864096" cy="18878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6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98" y="2689732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40" y="2689731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74" y="383269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62" y="3832695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2" y="2705368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70" y="3281433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09" y="3866987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46" y="4424394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34" y="4424396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Ana Rosa Furtado\Desktop\CARRO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74" y="3297069"/>
            <a:ext cx="760326" cy="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/>
          <p:cNvSpPr txBox="1"/>
          <p:nvPr/>
        </p:nvSpPr>
        <p:spPr>
          <a:xfrm>
            <a:off x="3974922" y="5762691"/>
            <a:ext cx="48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/>
            <a:r>
              <a:rPr lang="pt-PT" b="1" dirty="0"/>
              <a:t>R.: </a:t>
            </a:r>
            <a:r>
              <a:rPr lang="pt-PT" dirty="0"/>
              <a:t>Cada aluno receberá dois carrinhos.</a:t>
            </a:r>
          </a:p>
        </p:txBody>
      </p:sp>
    </p:spTree>
    <p:extLst>
      <p:ext uri="{BB962C8B-B14F-4D97-AF65-F5344CB8AC3E}">
        <p14:creationId xmlns:p14="http://schemas.microsoft.com/office/powerpoint/2010/main" val="32704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611560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dirty="0">
                <a:solidFill>
                  <a:srgbClr val="1F497D"/>
                </a:solidFill>
                <a:latin typeface="Arial Rounded MT Bold"/>
              </a:rPr>
              <a:t>Para recordar</a:t>
            </a:r>
          </a:p>
        </p:txBody>
      </p:sp>
      <p:sp>
        <p:nvSpPr>
          <p:cNvPr id="7" name="Retângulo 5"/>
          <p:cNvSpPr/>
          <p:nvPr/>
        </p:nvSpPr>
        <p:spPr>
          <a:xfrm>
            <a:off x="179512" y="1598602"/>
            <a:ext cx="2880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3.º ano</a:t>
            </a:r>
          </a:p>
          <a:p>
            <a:endParaRPr lang="pt-PT" dirty="0"/>
          </a:p>
          <a:p>
            <a:r>
              <a:rPr lang="pt-PT" b="1" dirty="0"/>
              <a:t>NO3-9.1 e NO3-9.3</a:t>
            </a:r>
            <a:r>
              <a:rPr lang="pt-PT" dirty="0"/>
              <a:t> </a:t>
            </a:r>
          </a:p>
          <a:p>
            <a:endParaRPr lang="pt-PT" dirty="0"/>
          </a:p>
          <a:p>
            <a:pPr algn="just"/>
            <a:r>
              <a:rPr lang="pt-PT" dirty="0"/>
              <a:t>Efetuar </a:t>
            </a:r>
            <a:r>
              <a:rPr lang="pt-PT" b="1" dirty="0"/>
              <a:t>divisões inteiras </a:t>
            </a:r>
            <a:r>
              <a:rPr lang="pt-PT" dirty="0"/>
              <a:t>com divisor e quociente inferiores a 10, utilizando a tabuada do divisor e </a:t>
            </a:r>
            <a:r>
              <a:rPr lang="pt-PT" b="1" dirty="0"/>
              <a:t>apresentar o resultado com a disposição usual do algoritmo</a:t>
            </a:r>
            <a:r>
              <a:rPr lang="pt-PT" dirty="0">
                <a:solidFill>
                  <a:srgbClr val="000000"/>
                </a:solidFill>
              </a:rPr>
              <a:t> por manipulação de objetos ou recorrendo a desenhos e esquemas.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91880" y="1844824"/>
            <a:ext cx="504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Exemplo 2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indent="441325" algn="just">
              <a:lnSpc>
                <a:spcPct val="150000"/>
              </a:lnSpc>
            </a:pPr>
            <a:r>
              <a:rPr lang="pt-PT" sz="2000" dirty="0"/>
              <a:t>O João tem 27 rebuçados e pretende distribuí-los igualmente pelos seus três amigos.</a:t>
            </a:r>
          </a:p>
          <a:p>
            <a:pPr marL="441325" algn="just">
              <a:lnSpc>
                <a:spcPct val="150000"/>
              </a:lnSpc>
            </a:pPr>
            <a:r>
              <a:rPr lang="pt-PT" sz="2000" dirty="0"/>
              <a:t>Quantos rebuçados irá receber cada amigo?</a:t>
            </a:r>
          </a:p>
          <a:p>
            <a:pPr marL="441325" algn="just">
              <a:lnSpc>
                <a:spcPct val="150000"/>
              </a:lnSpc>
            </a:pPr>
            <a:r>
              <a:rPr lang="pt-PT" sz="2000" dirty="0"/>
              <a:t>Sobram rebuçados?</a:t>
            </a:r>
          </a:p>
        </p:txBody>
      </p:sp>
    </p:spTree>
    <p:extLst>
      <p:ext uri="{BB962C8B-B14F-4D97-AF65-F5344CB8AC3E}">
        <p14:creationId xmlns:p14="http://schemas.microsoft.com/office/powerpoint/2010/main" val="476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820215" y="892503"/>
            <a:ext cx="504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Resolução 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/>
            <a:r>
              <a:rPr lang="pt-PT" dirty="0"/>
              <a:t>O procedimento natural consiste em pegar nos rebuçados e entregar um a cada amigo, repetindo o processo até que todos os rebuçados sejam distribuídos.</a:t>
            </a:r>
          </a:p>
        </p:txBody>
      </p:sp>
      <p:sp>
        <p:nvSpPr>
          <p:cNvPr id="9" name="Rectângulo arredondado 8"/>
          <p:cNvSpPr>
            <a:spLocks noChangeAspect="1"/>
          </p:cNvSpPr>
          <p:nvPr/>
        </p:nvSpPr>
        <p:spPr>
          <a:xfrm>
            <a:off x="2627784" y="5002542"/>
            <a:ext cx="2217846" cy="105851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arredondado 11"/>
          <p:cNvSpPr>
            <a:spLocks noChangeAspect="1"/>
          </p:cNvSpPr>
          <p:nvPr/>
        </p:nvSpPr>
        <p:spPr>
          <a:xfrm>
            <a:off x="5083874" y="4934135"/>
            <a:ext cx="2217846" cy="105851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arredondado 12"/>
          <p:cNvSpPr>
            <a:spLocks noChangeAspect="1"/>
          </p:cNvSpPr>
          <p:nvPr/>
        </p:nvSpPr>
        <p:spPr>
          <a:xfrm>
            <a:off x="5076056" y="3634390"/>
            <a:ext cx="2217846" cy="105851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2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840" y="3602586"/>
            <a:ext cx="866945" cy="353775"/>
          </a:xfrm>
          <a:prstGeom prst="rect">
            <a:avLst/>
          </a:prstGeom>
          <a:noFill/>
        </p:spPr>
      </p:pic>
      <p:pic>
        <p:nvPicPr>
          <p:cNvPr id="43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369942" y="3135226"/>
            <a:ext cx="866945" cy="353775"/>
          </a:xfrm>
          <a:prstGeom prst="rect">
            <a:avLst/>
          </a:prstGeom>
          <a:noFill/>
        </p:spPr>
      </p:pic>
      <p:pic>
        <p:nvPicPr>
          <p:cNvPr id="44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979812" y="3355130"/>
            <a:ext cx="866945" cy="353775"/>
          </a:xfrm>
          <a:prstGeom prst="rect">
            <a:avLst/>
          </a:prstGeom>
          <a:noFill/>
        </p:spPr>
      </p:pic>
      <p:pic>
        <p:nvPicPr>
          <p:cNvPr id="45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1562" y="3197658"/>
            <a:ext cx="866945" cy="353775"/>
          </a:xfrm>
          <a:prstGeom prst="rect">
            <a:avLst/>
          </a:prstGeom>
          <a:noFill/>
        </p:spPr>
      </p:pic>
      <p:pic>
        <p:nvPicPr>
          <p:cNvPr id="46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507465" y="3574906"/>
            <a:ext cx="866945" cy="353775"/>
          </a:xfrm>
          <a:prstGeom prst="rect">
            <a:avLst/>
          </a:prstGeom>
          <a:noFill/>
        </p:spPr>
      </p:pic>
      <p:pic>
        <p:nvPicPr>
          <p:cNvPr id="47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240" y="3754986"/>
            <a:ext cx="866945" cy="353775"/>
          </a:xfrm>
          <a:prstGeom prst="rect">
            <a:avLst/>
          </a:prstGeom>
          <a:noFill/>
        </p:spPr>
      </p:pic>
      <p:pic>
        <p:nvPicPr>
          <p:cNvPr id="48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522342" y="3287626"/>
            <a:ext cx="866945" cy="353775"/>
          </a:xfrm>
          <a:prstGeom prst="rect">
            <a:avLst/>
          </a:prstGeom>
          <a:noFill/>
        </p:spPr>
      </p:pic>
      <p:pic>
        <p:nvPicPr>
          <p:cNvPr id="49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132212" y="3507530"/>
            <a:ext cx="866945" cy="353775"/>
          </a:xfrm>
          <a:prstGeom prst="rect">
            <a:avLst/>
          </a:prstGeom>
          <a:noFill/>
        </p:spPr>
      </p:pic>
      <p:pic>
        <p:nvPicPr>
          <p:cNvPr id="50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797" y="3005336"/>
            <a:ext cx="866945" cy="353775"/>
          </a:xfrm>
          <a:prstGeom prst="rect">
            <a:avLst/>
          </a:prstGeom>
          <a:noFill/>
        </p:spPr>
      </p:pic>
      <p:pic>
        <p:nvPicPr>
          <p:cNvPr id="51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687875" y="3971904"/>
            <a:ext cx="866945" cy="353775"/>
          </a:xfrm>
          <a:prstGeom prst="rect">
            <a:avLst/>
          </a:prstGeom>
          <a:noFill/>
        </p:spPr>
      </p:pic>
      <p:pic>
        <p:nvPicPr>
          <p:cNvPr id="52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640" y="3907386"/>
            <a:ext cx="866945" cy="353775"/>
          </a:xfrm>
          <a:prstGeom prst="rect">
            <a:avLst/>
          </a:prstGeom>
          <a:noFill/>
        </p:spPr>
      </p:pic>
      <p:pic>
        <p:nvPicPr>
          <p:cNvPr id="53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674742" y="3440026"/>
            <a:ext cx="866945" cy="353775"/>
          </a:xfrm>
          <a:prstGeom prst="rect">
            <a:avLst/>
          </a:prstGeom>
          <a:noFill/>
        </p:spPr>
      </p:pic>
      <p:pic>
        <p:nvPicPr>
          <p:cNvPr id="54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84612" y="3659930"/>
            <a:ext cx="866945" cy="353775"/>
          </a:xfrm>
          <a:prstGeom prst="rect">
            <a:avLst/>
          </a:prstGeom>
          <a:noFill/>
        </p:spPr>
      </p:pic>
      <p:pic>
        <p:nvPicPr>
          <p:cNvPr id="55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197" y="3157736"/>
            <a:ext cx="866945" cy="353775"/>
          </a:xfrm>
          <a:prstGeom prst="rect">
            <a:avLst/>
          </a:prstGeom>
          <a:noFill/>
        </p:spPr>
      </p:pic>
      <p:pic>
        <p:nvPicPr>
          <p:cNvPr id="56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630643" y="3779472"/>
            <a:ext cx="866945" cy="353775"/>
          </a:xfrm>
          <a:prstGeom prst="rect">
            <a:avLst/>
          </a:prstGeom>
          <a:noFill/>
        </p:spPr>
      </p:pic>
      <p:pic>
        <p:nvPicPr>
          <p:cNvPr id="57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4040" y="4059786"/>
            <a:ext cx="866945" cy="353775"/>
          </a:xfrm>
          <a:prstGeom prst="rect">
            <a:avLst/>
          </a:prstGeom>
          <a:noFill/>
        </p:spPr>
      </p:pic>
      <p:pic>
        <p:nvPicPr>
          <p:cNvPr id="58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827142" y="3592426"/>
            <a:ext cx="866945" cy="353775"/>
          </a:xfrm>
          <a:prstGeom prst="rect">
            <a:avLst/>
          </a:prstGeom>
          <a:noFill/>
        </p:spPr>
      </p:pic>
      <p:pic>
        <p:nvPicPr>
          <p:cNvPr id="59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437012" y="3812330"/>
            <a:ext cx="866945" cy="353775"/>
          </a:xfrm>
          <a:prstGeom prst="rect">
            <a:avLst/>
          </a:prstGeom>
          <a:noFill/>
        </p:spPr>
      </p:pic>
      <p:pic>
        <p:nvPicPr>
          <p:cNvPr id="60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9597" y="3310136"/>
            <a:ext cx="866945" cy="353775"/>
          </a:xfrm>
          <a:prstGeom prst="rect">
            <a:avLst/>
          </a:prstGeom>
          <a:noFill/>
        </p:spPr>
      </p:pic>
      <p:pic>
        <p:nvPicPr>
          <p:cNvPr id="61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931213" y="3992054"/>
            <a:ext cx="866945" cy="353775"/>
          </a:xfrm>
          <a:prstGeom prst="rect">
            <a:avLst/>
          </a:prstGeom>
          <a:noFill/>
        </p:spPr>
      </p:pic>
      <p:pic>
        <p:nvPicPr>
          <p:cNvPr id="62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847" y="4229197"/>
            <a:ext cx="866945" cy="353775"/>
          </a:xfrm>
          <a:prstGeom prst="rect">
            <a:avLst/>
          </a:prstGeom>
          <a:noFill/>
        </p:spPr>
      </p:pic>
      <p:pic>
        <p:nvPicPr>
          <p:cNvPr id="63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956343">
            <a:off x="3175342" y="4100076"/>
            <a:ext cx="866945" cy="353775"/>
          </a:xfrm>
          <a:prstGeom prst="rect">
            <a:avLst/>
          </a:prstGeom>
          <a:noFill/>
        </p:spPr>
      </p:pic>
      <p:pic>
        <p:nvPicPr>
          <p:cNvPr id="64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589412" y="3964730"/>
            <a:ext cx="866945" cy="353775"/>
          </a:xfrm>
          <a:prstGeom prst="rect">
            <a:avLst/>
          </a:prstGeom>
          <a:noFill/>
        </p:spPr>
      </p:pic>
      <p:pic>
        <p:nvPicPr>
          <p:cNvPr id="65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6079" y="3781942"/>
            <a:ext cx="866945" cy="353775"/>
          </a:xfrm>
          <a:prstGeom prst="rect">
            <a:avLst/>
          </a:prstGeom>
          <a:noFill/>
        </p:spPr>
      </p:pic>
      <p:pic>
        <p:nvPicPr>
          <p:cNvPr id="66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00241">
            <a:off x="2954223" y="4138303"/>
            <a:ext cx="866945" cy="353775"/>
          </a:xfrm>
          <a:prstGeom prst="rect">
            <a:avLst/>
          </a:prstGeom>
          <a:noFill/>
        </p:spPr>
      </p:pic>
      <p:pic>
        <p:nvPicPr>
          <p:cNvPr id="67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64513"/>
            <a:ext cx="866945" cy="353775"/>
          </a:xfrm>
          <a:prstGeom prst="rect">
            <a:avLst/>
          </a:prstGeom>
          <a:noFill/>
        </p:spPr>
      </p:pic>
      <p:pic>
        <p:nvPicPr>
          <p:cNvPr id="68" name="Picture 2" descr="C:\Users\Furtado\Desktop\rebuç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27671" y="3457502"/>
            <a:ext cx="866945" cy="35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22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7 -0.04231 L 0.25035 -0.010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15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61 0.02451 L 0.32812 0.316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14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4624E-6 L 0.03507 0.191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95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5.20231E-7 L 0.30417 -0.04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2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06358E-6 L 0.23628 0.220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48555E-6 L 0.004 0.304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474560" y="519505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Resolução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148895" y="1414741"/>
            <a:ext cx="2217846" cy="1320790"/>
            <a:chOff x="6300192" y="3501008"/>
            <a:chExt cx="2217846" cy="1320790"/>
          </a:xfrm>
        </p:grpSpPr>
        <p:sp>
          <p:nvSpPr>
            <p:cNvPr id="100" name="Rectângulo arredondado 99"/>
            <p:cNvSpPr>
              <a:spLocks noChangeAspect="1"/>
            </p:cNvSpPr>
            <p:nvPr/>
          </p:nvSpPr>
          <p:spPr>
            <a:xfrm>
              <a:off x="6300192" y="3634390"/>
              <a:ext cx="2217846" cy="1058518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6371259" y="3501008"/>
              <a:ext cx="2091328" cy="1320790"/>
              <a:chOff x="6371259" y="3636644"/>
              <a:chExt cx="2091328" cy="1320790"/>
            </a:xfrm>
          </p:grpSpPr>
          <p:pic>
            <p:nvPicPr>
              <p:cNvPr id="37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2956343">
                <a:off x="7167262" y="453318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508661" y="4281528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165862" y="3894427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40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01526" y="3717032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4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7443168" y="423844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6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94171" y="398447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70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776464" y="434422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7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113476" y="432992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72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7849377" y="4100595"/>
                <a:ext cx="870993" cy="35542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" name="Grupo 13"/>
          <p:cNvGrpSpPr/>
          <p:nvPr/>
        </p:nvGrpSpPr>
        <p:grpSpPr>
          <a:xfrm>
            <a:off x="1834548" y="3093659"/>
            <a:ext cx="2427490" cy="1358741"/>
            <a:chOff x="6308010" y="4889127"/>
            <a:chExt cx="2427490" cy="1358741"/>
          </a:xfrm>
        </p:grpSpPr>
        <p:sp>
          <p:nvSpPr>
            <p:cNvPr id="99" name="Rectângulo arredondado 98"/>
            <p:cNvSpPr>
              <a:spLocks noChangeAspect="1"/>
            </p:cNvSpPr>
            <p:nvPr/>
          </p:nvSpPr>
          <p:spPr>
            <a:xfrm>
              <a:off x="6308010" y="4934135"/>
              <a:ext cx="2217846" cy="1058518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6386109" y="4889127"/>
              <a:ext cx="2349391" cy="1358741"/>
              <a:chOff x="6386109" y="5024763"/>
              <a:chExt cx="2349391" cy="1358741"/>
            </a:xfrm>
          </p:grpSpPr>
          <p:pic>
            <p:nvPicPr>
              <p:cNvPr id="8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51065" y="503464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2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128326" y="577029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3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85302" y="533539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4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29667" y="54502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5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229629" y="52825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6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2956343">
                <a:off x="7864507" y="5138442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7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86561" y="5798949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8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849251" y="577029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8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537855" y="5593179"/>
                <a:ext cx="870993" cy="35542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0" name="CaixaDeTexto 89"/>
          <p:cNvSpPr txBox="1"/>
          <p:nvPr/>
        </p:nvSpPr>
        <p:spPr>
          <a:xfrm>
            <a:off x="1259632" y="5962054"/>
            <a:ext cx="76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/>
            <a:r>
              <a:rPr lang="pt-PT" b="1" dirty="0"/>
              <a:t>R.: </a:t>
            </a:r>
            <a:r>
              <a:rPr lang="pt-PT" dirty="0"/>
              <a:t>Cada um dos três amigos do João receberá nove rebuçados e não sobram rebuçados.</a:t>
            </a:r>
          </a:p>
        </p:txBody>
      </p:sp>
      <p:graphicFrame>
        <p:nvGraphicFramePr>
          <p:cNvPr id="101" name="Tabela 100"/>
          <p:cNvGraphicFramePr>
            <a:graphicFrameLocks noGrp="1"/>
          </p:cNvGraphicFramePr>
          <p:nvPr>
            <p:extLst/>
          </p:nvPr>
        </p:nvGraphicFramePr>
        <p:xfrm>
          <a:off x="5196410" y="4797152"/>
          <a:ext cx="21839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4644008" y="4149080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𝟐𝟕</m:t>
                    </m:r>
                    <m:r>
                      <a:rPr lang="pt-PT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÷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𝟑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pt-PT" b="1" dirty="0">
                    <a:solidFill>
                      <a:schemeClr val="tx1"/>
                    </a:solidFill>
                  </a:rPr>
                  <a:t> porque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𝟑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PT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𝟐𝟕</m:t>
                    </m:r>
                  </m:oMath>
                </a14:m>
                <a:r>
                  <a:rPr lang="pt-PT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149080"/>
                <a:ext cx="367240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>
            <a:off x="1834548" y="1493294"/>
            <a:ext cx="2427490" cy="1358741"/>
            <a:chOff x="6308010" y="4889127"/>
            <a:chExt cx="2427490" cy="1358741"/>
          </a:xfrm>
        </p:grpSpPr>
        <p:sp>
          <p:nvSpPr>
            <p:cNvPr id="47" name="Rectângulo arredondado 98"/>
            <p:cNvSpPr>
              <a:spLocks noChangeAspect="1"/>
            </p:cNvSpPr>
            <p:nvPr/>
          </p:nvSpPr>
          <p:spPr>
            <a:xfrm>
              <a:off x="6308010" y="4934135"/>
              <a:ext cx="2217846" cy="1058518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6386109" y="4889127"/>
              <a:ext cx="2349391" cy="1358741"/>
              <a:chOff x="6386109" y="5024763"/>
              <a:chExt cx="2349391" cy="1358741"/>
            </a:xfrm>
          </p:grpSpPr>
          <p:pic>
            <p:nvPicPr>
              <p:cNvPr id="49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51065" y="503464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0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128326" y="5770293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1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85302" y="533539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2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29667" y="54502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3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229629" y="5282546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4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2956343">
                <a:off x="7864507" y="5138442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5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86561" y="5798949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6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8500241">
                <a:off x="6849251" y="5770294"/>
                <a:ext cx="870993" cy="355427"/>
              </a:xfrm>
              <a:prstGeom prst="rect">
                <a:avLst/>
              </a:prstGeom>
              <a:noFill/>
            </p:spPr>
          </p:pic>
          <p:pic>
            <p:nvPicPr>
              <p:cNvPr id="57" name="Picture 2" descr="C:\Users\Furtado\Desktop\rebuçad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537855" y="5593179"/>
                <a:ext cx="870993" cy="355427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37045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11560" y="188640"/>
                <a:ext cx="8064896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pt-PT" sz="2800" dirty="0">
                    <a:solidFill>
                      <a:srgbClr val="1F497D"/>
                    </a:solidFill>
                    <a:latin typeface="Arial Rounded MT Bold"/>
                  </a:rPr>
                  <a:t>Para praticar</a:t>
                </a:r>
              </a:p>
              <a:p>
                <a:pPr lvl="0"/>
                <a:endParaRPr lang="pt-PT" sz="2000" dirty="0">
                  <a:solidFill>
                    <a:srgbClr val="1F497D"/>
                  </a:solidFill>
                  <a:latin typeface="Arial Rounded MT Bold"/>
                </a:endParaRPr>
              </a:p>
              <a:p>
                <a:pPr marL="0" lvl="1" indent="457200" algn="just">
                  <a:lnSpc>
                    <a:spcPct val="150000"/>
                  </a:lnSpc>
                </a:pPr>
                <a:r>
                  <a:rPr lang="pt-PT" sz="2400" dirty="0"/>
                  <a:t>Propor várias tarefas para que os alunos pratiquem a divisão associada à multiplicação.</a:t>
                </a:r>
              </a:p>
              <a:p>
                <a:pPr marL="0" lvl="1" indent="457200" algn="just">
                  <a:lnSpc>
                    <a:spcPct val="150000"/>
                  </a:lnSpc>
                </a:pPr>
                <a:endParaRPr lang="pt-PT" sz="2400" b="1" dirty="0"/>
              </a:p>
              <a:p>
                <a:pPr marL="457200" lvl="2"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400" smtClean="0">
                        <a:latin typeface="Cambria Math"/>
                      </a:rPr>
                      <m:t>45÷5=9</m:t>
                    </m:r>
                    <m:r>
                      <a:rPr lang="pt-PT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pt-PT" sz="2400" dirty="0"/>
                  <a:t> porque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  <a:ea typeface="Cambria Math"/>
                      </a:rPr>
                      <m:t>5×9=45</m:t>
                    </m:r>
                  </m:oMath>
                </a14:m>
                <a:r>
                  <a:rPr lang="pt-PT" sz="2400" b="0" dirty="0">
                    <a:ea typeface="Cambria Math"/>
                  </a:rPr>
                  <a:t> </a:t>
                </a:r>
              </a:p>
              <a:p>
                <a:pPr marL="914400" lvl="3" indent="-15875" algn="just">
                  <a:lnSpc>
                    <a:spcPct val="150000"/>
                  </a:lnSpc>
                </a:pPr>
                <a:endParaRPr lang="pt-PT" sz="2400" b="0" dirty="0">
                  <a:ea typeface="Cambria Math"/>
                </a:endParaRPr>
              </a:p>
              <a:p>
                <a:pPr marL="914400" lvl="3" indent="-15875" algn="just">
                  <a:lnSpc>
                    <a:spcPct val="150000"/>
                  </a:lnSpc>
                </a:pPr>
                <a:r>
                  <a:rPr lang="pt-PT" sz="2400" b="0" dirty="0">
                    <a:ea typeface="Cambria Math"/>
                  </a:rPr>
                  <a:t>De </a:t>
                </a:r>
                <a:r>
                  <a:rPr lang="pt-PT" sz="2400" dirty="0">
                    <a:ea typeface="Cambria Math"/>
                  </a:rPr>
                  <a:t>maneira equivalente,</a:t>
                </a:r>
              </a:p>
              <a:p>
                <a:pPr marL="457200" lvl="2"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400">
                        <a:latin typeface="Cambria Math"/>
                      </a:rPr>
                      <m:t>45÷5=9,</m:t>
                    </m:r>
                  </m:oMath>
                </a14:m>
                <a:r>
                  <a:rPr lang="pt-PT" sz="2400" dirty="0"/>
                  <a:t> porque</a:t>
                </a:r>
                <a:r>
                  <a:rPr lang="pt-PT" sz="2400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  <a:ea typeface="Cambria Math"/>
                      </a:rPr>
                      <m:t>9×5=45</m:t>
                    </m:r>
                  </m:oMath>
                </a14:m>
                <a:r>
                  <a:rPr lang="pt-PT" sz="2400" b="0" dirty="0">
                    <a:ea typeface="Cambria Math"/>
                  </a:rPr>
                  <a:t>.</a:t>
                </a:r>
              </a:p>
              <a:p>
                <a:pPr marL="457200" lvl="2" indent="457200" algn="just">
                  <a:lnSpc>
                    <a:spcPct val="150000"/>
                  </a:lnSpc>
                </a:pPr>
                <a:endParaRPr lang="pt-PT" sz="2400" dirty="0">
                  <a:ea typeface="Cambria Math"/>
                </a:endParaRPr>
              </a:p>
              <a:p>
                <a:pPr marL="457200" lvl="2" indent="457200" algn="just">
                  <a:lnSpc>
                    <a:spcPct val="150000"/>
                  </a:lnSpc>
                </a:pPr>
                <a:endParaRPr lang="pt-PT" sz="2400" b="0" dirty="0">
                  <a:ea typeface="Cambria Math"/>
                </a:endParaRPr>
              </a:p>
              <a:p>
                <a:pPr marL="800100" lvl="2" indent="-34290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pt-PT" sz="2400" b="1" dirty="0">
                    <a:ea typeface="Cambria Math"/>
                  </a:rPr>
                  <a:t>Sequência de aprendizagem</a:t>
                </a: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8640"/>
                <a:ext cx="8064896" cy="6370975"/>
              </a:xfrm>
              <a:prstGeom prst="rect">
                <a:avLst/>
              </a:prstGeom>
              <a:blipFill>
                <a:blip r:embed="rId3"/>
                <a:stretch>
                  <a:fillRect l="-1134" t="-1053" r="-1587" b="-28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796136" y="2406476"/>
            <a:ext cx="2713318" cy="1440000"/>
            <a:chOff x="1938330" y="5085184"/>
            <a:chExt cx="2908564" cy="1543620"/>
          </a:xfrm>
        </p:grpSpPr>
        <p:grpSp>
          <p:nvGrpSpPr>
            <p:cNvPr id="20" name="Grupo 19"/>
            <p:cNvGrpSpPr/>
            <p:nvPr/>
          </p:nvGrpSpPr>
          <p:grpSpPr>
            <a:xfrm>
              <a:off x="2180596" y="5085184"/>
              <a:ext cx="2607428" cy="720000"/>
              <a:chOff x="2195736" y="5085184"/>
              <a:chExt cx="2607428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Pentágono 11"/>
                  <p:cNvSpPr/>
                  <p:nvPr/>
                </p:nvSpPr>
                <p:spPr>
                  <a:xfrm flipH="1">
                    <a:off x="2195736" y="5085184"/>
                    <a:ext cx="2607428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</a:rPr>
                            <m:t>𝟒𝟓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12" name="Pentágon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195736" y="5085184"/>
                    <a:ext cx="2607428" cy="720000"/>
                  </a:xfrm>
                  <a:prstGeom prst="homePlat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/>
              <p:cNvSpPr/>
              <p:nvPr/>
            </p:nvSpPr>
            <p:spPr>
              <a:xfrm>
                <a:off x="2411760" y="5301208"/>
                <a:ext cx="267429" cy="26742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339752" y="5908804"/>
              <a:ext cx="2507142" cy="720000"/>
              <a:chOff x="2339752" y="5949280"/>
              <a:chExt cx="2507142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Pentágono 16"/>
                  <p:cNvSpPr/>
                  <p:nvPr/>
                </p:nvSpPr>
                <p:spPr>
                  <a:xfrm flipH="1">
                    <a:off x="2339752" y="5949280"/>
                    <a:ext cx="2507142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0" smtClean="0">
                              <a:latin typeface="Cambria Math"/>
                              <a:ea typeface="Cambria Math"/>
                            </a:rPr>
                            <m:t>𝟒𝟓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17" name="Pentágono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39752" y="5949280"/>
                    <a:ext cx="2507142" cy="720000"/>
                  </a:xfrm>
                  <a:prstGeom prst="homePlate">
                    <a:avLst/>
                  </a:prstGeom>
                  <a:blipFill rotWithShape="0">
                    <a:blip r:embed="rId5"/>
                    <a:stretch>
                      <a:fillRect r="-258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 17"/>
              <p:cNvSpPr/>
              <p:nvPr/>
            </p:nvSpPr>
            <p:spPr>
              <a:xfrm>
                <a:off x="2555776" y="6180788"/>
                <a:ext cx="257143" cy="25714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sp>
          <p:nvSpPr>
            <p:cNvPr id="22" name="Forma livre 21"/>
            <p:cNvSpPr/>
            <p:nvPr/>
          </p:nvSpPr>
          <p:spPr>
            <a:xfrm>
              <a:off x="1938330" y="5423225"/>
              <a:ext cx="741815" cy="851782"/>
            </a:xfrm>
            <a:custGeom>
              <a:avLst/>
              <a:gdLst>
                <a:gd name="connsiteX0" fmla="*/ 584153 w 741815"/>
                <a:gd name="connsiteY0" fmla="*/ 113 h 851782"/>
                <a:gd name="connsiteX1" fmla="*/ 829 w 741815"/>
                <a:gd name="connsiteY1" fmla="*/ 583437 h 851782"/>
                <a:gd name="connsiteX2" fmla="*/ 741808 w 741815"/>
                <a:gd name="connsiteY2" fmla="*/ 851451 h 851782"/>
                <a:gd name="connsiteX3" fmla="*/ 16594 w 741815"/>
                <a:gd name="connsiteY3" fmla="*/ 536141 h 851782"/>
                <a:gd name="connsiteX4" fmla="*/ 584153 w 741815"/>
                <a:gd name="connsiteY4" fmla="*/ 113 h 85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15" h="851782">
                  <a:moveTo>
                    <a:pt x="584153" y="113"/>
                  </a:moveTo>
                  <a:cubicBezTo>
                    <a:pt x="581526" y="7996"/>
                    <a:pt x="-25447" y="441547"/>
                    <a:pt x="829" y="583437"/>
                  </a:cubicBezTo>
                  <a:cubicBezTo>
                    <a:pt x="27105" y="725327"/>
                    <a:pt x="739181" y="859334"/>
                    <a:pt x="741808" y="851451"/>
                  </a:cubicBezTo>
                  <a:cubicBezTo>
                    <a:pt x="744435" y="843568"/>
                    <a:pt x="48125" y="675403"/>
                    <a:pt x="16594" y="536141"/>
                  </a:cubicBezTo>
                  <a:cubicBezTo>
                    <a:pt x="-14937" y="396879"/>
                    <a:pt x="586780" y="-7770"/>
                    <a:pt x="584153" y="113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600"/>
            </a:p>
          </p:txBody>
        </p:sp>
      </p:grpSp>
      <p:grpSp>
        <p:nvGrpSpPr>
          <p:cNvPr id="25" name="Grupo 24"/>
          <p:cNvGrpSpPr>
            <a:grpSpLocks noChangeAspect="1"/>
          </p:cNvGrpSpPr>
          <p:nvPr/>
        </p:nvGrpSpPr>
        <p:grpSpPr>
          <a:xfrm>
            <a:off x="6142145" y="4086877"/>
            <a:ext cx="2602050" cy="1440000"/>
            <a:chOff x="5414361" y="5103184"/>
            <a:chExt cx="2830047" cy="1566176"/>
          </a:xfrm>
        </p:grpSpPr>
        <p:grpSp>
          <p:nvGrpSpPr>
            <p:cNvPr id="21" name="Grupo 20"/>
            <p:cNvGrpSpPr/>
            <p:nvPr/>
          </p:nvGrpSpPr>
          <p:grpSpPr>
            <a:xfrm>
              <a:off x="5652120" y="5103184"/>
              <a:ext cx="2507142" cy="720000"/>
              <a:chOff x="5652120" y="5103184"/>
              <a:chExt cx="2507142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Pentágono 1"/>
                  <p:cNvSpPr/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</a:rPr>
                            <m:t>𝟒𝟓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2" name="Pentágono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  <a:blipFill rotWithShape="0">
                    <a:blip r:embed="rId6"/>
                    <a:stretch>
                      <a:fillRect r="-262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Oval 2"/>
              <p:cNvSpPr/>
              <p:nvPr/>
            </p:nvSpPr>
            <p:spPr>
              <a:xfrm>
                <a:off x="5899033" y="5332097"/>
                <a:ext cx="257143" cy="25714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5737266" y="5949360"/>
              <a:ext cx="2507142" cy="720000"/>
              <a:chOff x="5652120" y="5103184"/>
              <a:chExt cx="2507142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Pentágono 14"/>
                  <p:cNvSpPr/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pt-PT" sz="2400" b="1" i="1" smtClean="0">
                              <a:latin typeface="Cambria Math"/>
                            </a:rPr>
                            <m:t>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pt-PT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pt-PT" sz="2400" b="1" i="0" smtClean="0">
                              <a:latin typeface="Cambria Math"/>
                              <a:ea typeface="Cambria Math"/>
                            </a:rPr>
                            <m:t>𝟒𝟓</m:t>
                          </m:r>
                        </m:oMath>
                      </m:oMathPara>
                    </a14:m>
                    <a:endParaRPr lang="pt-PT" sz="2800" b="1" dirty="0"/>
                  </a:p>
                </p:txBody>
              </p:sp>
            </mc:Choice>
            <mc:Fallback xmlns="">
              <p:sp>
                <p:nvSpPr>
                  <p:cNvPr id="15" name="Pentágono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52120" y="5103184"/>
                    <a:ext cx="2507142" cy="720000"/>
                  </a:xfrm>
                  <a:prstGeom prst="homePlate">
                    <a:avLst/>
                  </a:prstGeom>
                  <a:blipFill rotWithShape="0">
                    <a:blip r:embed="rId7"/>
                    <a:stretch>
                      <a:fillRect r="-524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/>
              <p:cNvSpPr/>
              <p:nvPr/>
            </p:nvSpPr>
            <p:spPr>
              <a:xfrm>
                <a:off x="5899033" y="5332097"/>
                <a:ext cx="257143" cy="25714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</p:grpSp>
        <p:sp>
          <p:nvSpPr>
            <p:cNvPr id="24" name="Forma livre 23"/>
            <p:cNvSpPr/>
            <p:nvPr/>
          </p:nvSpPr>
          <p:spPr>
            <a:xfrm>
              <a:off x="5414361" y="5434922"/>
              <a:ext cx="741815" cy="851782"/>
            </a:xfrm>
            <a:custGeom>
              <a:avLst/>
              <a:gdLst>
                <a:gd name="connsiteX0" fmla="*/ 584153 w 741815"/>
                <a:gd name="connsiteY0" fmla="*/ 113 h 851782"/>
                <a:gd name="connsiteX1" fmla="*/ 829 w 741815"/>
                <a:gd name="connsiteY1" fmla="*/ 583437 h 851782"/>
                <a:gd name="connsiteX2" fmla="*/ 741808 w 741815"/>
                <a:gd name="connsiteY2" fmla="*/ 851451 h 851782"/>
                <a:gd name="connsiteX3" fmla="*/ 16594 w 741815"/>
                <a:gd name="connsiteY3" fmla="*/ 536141 h 851782"/>
                <a:gd name="connsiteX4" fmla="*/ 584153 w 741815"/>
                <a:gd name="connsiteY4" fmla="*/ 113 h 85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15" h="851782">
                  <a:moveTo>
                    <a:pt x="584153" y="113"/>
                  </a:moveTo>
                  <a:cubicBezTo>
                    <a:pt x="581526" y="7996"/>
                    <a:pt x="-25447" y="441547"/>
                    <a:pt x="829" y="583437"/>
                  </a:cubicBezTo>
                  <a:cubicBezTo>
                    <a:pt x="27105" y="725327"/>
                    <a:pt x="739181" y="859334"/>
                    <a:pt x="741808" y="851451"/>
                  </a:cubicBezTo>
                  <a:cubicBezTo>
                    <a:pt x="744435" y="843568"/>
                    <a:pt x="48125" y="675403"/>
                    <a:pt x="16594" y="536141"/>
                  </a:cubicBezTo>
                  <a:cubicBezTo>
                    <a:pt x="-14937" y="396879"/>
                    <a:pt x="586780" y="-7770"/>
                    <a:pt x="584153" y="113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600"/>
            </a:p>
          </p:txBody>
        </p:sp>
      </p:grpSp>
    </p:spTree>
    <p:extLst>
      <p:ext uri="{BB962C8B-B14F-4D97-AF65-F5344CB8AC3E}">
        <p14:creationId xmlns:p14="http://schemas.microsoft.com/office/powerpoint/2010/main" val="5823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Rodapé 11"/>
          <p:cNvSpPr txBox="1">
            <a:spLocks/>
          </p:cNvSpPr>
          <p:nvPr/>
        </p:nvSpPr>
        <p:spPr>
          <a:xfrm>
            <a:off x="1835696" y="6408712"/>
            <a:ext cx="424847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64448" y="908720"/>
            <a:ext cx="504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Exemplo 3</a:t>
            </a:r>
          </a:p>
          <a:p>
            <a:pPr lvl="0"/>
            <a:endParaRPr lang="pt-PT" dirty="0">
              <a:solidFill>
                <a:srgbClr val="1F497D"/>
              </a:solidFill>
              <a:latin typeface="Arial Rounded MT Bold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pt-PT" sz="2000" dirty="0"/>
              <a:t>Determina o quociente e o resto da divisão inteira de </a:t>
            </a:r>
            <a:r>
              <a:rPr lang="pt-PT" sz="2000" b="1" dirty="0"/>
              <a:t>194 </a:t>
            </a:r>
            <a:r>
              <a:rPr lang="pt-PT" sz="2000" dirty="0"/>
              <a:t>por </a:t>
            </a:r>
            <a:r>
              <a:rPr lang="pt-PT" sz="2000" b="1" dirty="0"/>
              <a:t>21.</a:t>
            </a:r>
          </a:p>
        </p:txBody>
      </p:sp>
      <p:sp>
        <p:nvSpPr>
          <p:cNvPr id="13" name="Retângulo 6"/>
          <p:cNvSpPr/>
          <p:nvPr/>
        </p:nvSpPr>
        <p:spPr>
          <a:xfrm>
            <a:off x="179512" y="908720"/>
            <a:ext cx="2880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400" dirty="0">
                <a:solidFill>
                  <a:srgbClr val="1F497D"/>
                </a:solidFill>
                <a:latin typeface="Arial Rounded MT Bold"/>
              </a:rPr>
              <a:t>4.º ano</a:t>
            </a:r>
          </a:p>
          <a:p>
            <a:endParaRPr lang="pt-PT" dirty="0"/>
          </a:p>
          <a:p>
            <a:r>
              <a:rPr lang="pt-PT" b="1" dirty="0"/>
              <a:t>NO4-2.1</a:t>
            </a:r>
          </a:p>
          <a:p>
            <a:endParaRPr lang="pt-PT" b="1" dirty="0"/>
          </a:p>
          <a:p>
            <a:pPr algn="just"/>
            <a:r>
              <a:rPr lang="pt-PT" dirty="0"/>
              <a:t>Efetuar divisões inteiras com </a:t>
            </a:r>
            <a:r>
              <a:rPr lang="pt-PT" b="1" dirty="0"/>
              <a:t>dividendos de três algarismos </a:t>
            </a:r>
            <a:r>
              <a:rPr lang="pt-PT" dirty="0"/>
              <a:t>e </a:t>
            </a:r>
            <a:r>
              <a:rPr lang="pt-PT" b="1" dirty="0"/>
              <a:t>divisores de dois algarismos</a:t>
            </a:r>
            <a:r>
              <a:rPr lang="pt-PT" dirty="0"/>
              <a:t>, nos casos em que o </a:t>
            </a:r>
            <a:r>
              <a:rPr lang="pt-PT" b="1" dirty="0"/>
              <a:t>dividendo é menor que 10 vezes o divisor</a:t>
            </a:r>
            <a:r>
              <a:rPr lang="pt-PT" dirty="0"/>
              <a:t>, começando por construir uma tabuada do divisor constituída pelos produtos com os números de 1 a 9 e apresentar o resultado com a disposição usual do algoritmo.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11560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PT" sz="2800" dirty="0">
              <a:solidFill>
                <a:srgbClr val="1F497D"/>
              </a:solidFill>
              <a:latin typeface="Arial Rounded M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707352" y="2780928"/>
                <a:ext cx="48965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pt-PT" dirty="0">
                    <a:solidFill>
                      <a:srgbClr val="1F497D"/>
                    </a:solidFill>
                    <a:latin typeface="Arial Rounded MT Bold"/>
                  </a:rPr>
                  <a:t>Na divisão inteira de 194 por 21:</a:t>
                </a:r>
              </a:p>
              <a:p>
                <a:pPr algn="just"/>
                <a:endParaRPr lang="pt-PT" sz="1400" b="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PT" b="0" dirty="0"/>
                  <a:t>O dividendo é  194 (tem três algarismos);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pt-PT" b="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PT" dirty="0"/>
                  <a:t>O divisor é 21 (tem dois algarismos);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pt-PT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/>
                      </a:rPr>
                      <m:t>194&lt;10</m:t>
                    </m:r>
                    <m:r>
                      <a:rPr lang="pt-PT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PT" b="0" i="1" dirty="0" smtClean="0">
                        <a:latin typeface="Cambria Math"/>
                      </a:rPr>
                      <m:t>21</m:t>
                    </m:r>
                  </m:oMath>
                </a14:m>
                <a:r>
                  <a:rPr lang="pt-PT" b="0" dirty="0"/>
                  <a:t> (</a:t>
                </a:r>
                <a:r>
                  <a:rPr lang="pt-PT" b="0" u="sng" dirty="0"/>
                  <a:t>o dividendo é menor que 10 vezes o divisor</a:t>
                </a:r>
                <a:r>
                  <a:rPr lang="pt-PT" b="0" dirty="0"/>
                  <a:t>).</a:t>
                </a: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52" y="2780928"/>
                <a:ext cx="4896544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996" t="-1355" r="-1121" b="-32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/>
          <p:cNvSpPr txBox="1"/>
          <p:nvPr/>
        </p:nvSpPr>
        <p:spPr>
          <a:xfrm>
            <a:off x="3707904" y="553000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/>
              <a:t>O quociente terá apenas um algarismo</a:t>
            </a:r>
            <a:r>
              <a:rPr lang="pt-PT" b="0" dirty="0"/>
              <a:t>. </a:t>
            </a:r>
          </a:p>
        </p:txBody>
      </p:sp>
      <p:sp>
        <p:nvSpPr>
          <p:cNvPr id="2" name="Seta de movimento para a direita 1"/>
          <p:cNvSpPr/>
          <p:nvPr/>
        </p:nvSpPr>
        <p:spPr>
          <a:xfrm rot="5400000">
            <a:off x="6516224" y="4941160"/>
            <a:ext cx="540000" cy="396000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677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ar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ar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1845</Words>
  <Application>Microsoft Office PowerPoint</Application>
  <PresentationFormat>Apresentação no Ecrã (4:3)</PresentationFormat>
  <Paragraphs>458</Paragraphs>
  <Slides>39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39</vt:i4>
      </vt:variant>
    </vt:vector>
  </HeadingPairs>
  <TitlesOfParts>
    <vt:vector size="48" baseType="lpstr">
      <vt:lpstr>Arial</vt:lpstr>
      <vt:lpstr>Arial Rounded MT Bold</vt:lpstr>
      <vt:lpstr>Book Antiqua</vt:lpstr>
      <vt:lpstr>Calibri</vt:lpstr>
      <vt:lpstr>Cambria Math</vt:lpstr>
      <vt:lpstr>Symbol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Situações problemáticas para contextualizar o algoritmo da divisão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Furtado</dc:creator>
  <cp:lastModifiedBy>Paula</cp:lastModifiedBy>
  <cp:revision>448</cp:revision>
  <dcterms:created xsi:type="dcterms:W3CDTF">2016-05-22T21:09:25Z</dcterms:created>
  <dcterms:modified xsi:type="dcterms:W3CDTF">2018-10-26T14:22:33Z</dcterms:modified>
</cp:coreProperties>
</file>