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93" r:id="rId3"/>
    <p:sldId id="294" r:id="rId4"/>
    <p:sldId id="273" r:id="rId5"/>
    <p:sldId id="274" r:id="rId6"/>
    <p:sldId id="275" r:id="rId7"/>
    <p:sldId id="276" r:id="rId8"/>
    <p:sldId id="277" r:id="rId9"/>
    <p:sldId id="278" r:id="rId10"/>
    <p:sldId id="295" r:id="rId11"/>
    <p:sldId id="280" r:id="rId12"/>
    <p:sldId id="281" r:id="rId13"/>
    <p:sldId id="282" r:id="rId14"/>
    <p:sldId id="283" r:id="rId15"/>
    <p:sldId id="284" r:id="rId16"/>
    <p:sldId id="285" r:id="rId17"/>
    <p:sldId id="296" r:id="rId18"/>
    <p:sldId id="287" r:id="rId19"/>
    <p:sldId id="288" r:id="rId20"/>
    <p:sldId id="289" r:id="rId21"/>
    <p:sldId id="290" r:id="rId22"/>
    <p:sldId id="291" r:id="rId23"/>
    <p:sldId id="292" r:id="rId24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C00000"/>
    <a:srgbClr val="FF0000"/>
    <a:srgbClr val="FF33CC"/>
    <a:srgbClr val="CC00CC"/>
    <a:srgbClr val="FF66FF"/>
    <a:srgbClr val="FF99CC"/>
    <a:srgbClr val="CCFF33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8136C9-1706-47B5-9492-1C2812813224}" v="7" dt="2020-01-15T12:57:23.1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2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5EE-D5F0-4719-8B3C-4EF173953B90}" type="datetimeFigureOut">
              <a:rPr lang="pt-PT" smtClean="0"/>
              <a:t>30-10-2020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99BB-82F6-4004-B808-99E7985D81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651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5EE-D5F0-4719-8B3C-4EF173953B90}" type="datetimeFigureOut">
              <a:rPr lang="pt-PT" smtClean="0"/>
              <a:t>30-10-2020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99BB-82F6-4004-B808-99E7985D81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034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5EE-D5F0-4719-8B3C-4EF173953B90}" type="datetimeFigureOut">
              <a:rPr lang="pt-PT" smtClean="0"/>
              <a:t>30-10-2020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99BB-82F6-4004-B808-99E7985D81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140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5EE-D5F0-4719-8B3C-4EF173953B90}" type="datetimeFigureOut">
              <a:rPr lang="pt-PT" smtClean="0"/>
              <a:t>30-10-2020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99BB-82F6-4004-B808-99E7985D81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0114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5EE-D5F0-4719-8B3C-4EF173953B90}" type="datetimeFigureOut">
              <a:rPr lang="pt-PT" smtClean="0"/>
              <a:t>30-10-2020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99BB-82F6-4004-B808-99E7985D81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271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5EE-D5F0-4719-8B3C-4EF173953B90}" type="datetimeFigureOut">
              <a:rPr lang="pt-PT" smtClean="0"/>
              <a:t>30-10-2020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99BB-82F6-4004-B808-99E7985D81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451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5EE-D5F0-4719-8B3C-4EF173953B90}" type="datetimeFigureOut">
              <a:rPr lang="pt-PT" smtClean="0"/>
              <a:t>30-10-2020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99BB-82F6-4004-B808-99E7985D81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67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5EE-D5F0-4719-8B3C-4EF173953B90}" type="datetimeFigureOut">
              <a:rPr lang="pt-PT" smtClean="0"/>
              <a:t>30-10-2020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99BB-82F6-4004-B808-99E7985D81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308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5EE-D5F0-4719-8B3C-4EF173953B90}" type="datetimeFigureOut">
              <a:rPr lang="pt-PT" smtClean="0"/>
              <a:t>30-10-2020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99BB-82F6-4004-B808-99E7985D81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088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5EE-D5F0-4719-8B3C-4EF173953B90}" type="datetimeFigureOut">
              <a:rPr lang="pt-PT" smtClean="0"/>
              <a:t>30-10-2020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99BB-82F6-4004-B808-99E7985D81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388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5EE-D5F0-4719-8B3C-4EF173953B90}" type="datetimeFigureOut">
              <a:rPr lang="pt-PT" smtClean="0"/>
              <a:t>30-10-2020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99BB-82F6-4004-B808-99E7985D81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717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F75EE-D5F0-4719-8B3C-4EF173953B90}" type="datetimeFigureOut">
              <a:rPr lang="pt-PT" smtClean="0"/>
              <a:t>30-10-2020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299BB-82F6-4004-B808-99E7985D81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678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NULL"/><Relationship Id="rId7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NULL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NULL"/><Relationship Id="rId7" Type="http://schemas.openxmlformats.org/officeDocument/2006/relationships/image" Target="../media/image3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NULL"/><Relationship Id="rId7" Type="http://schemas.openxmlformats.org/officeDocument/2006/relationships/image" Target="../media/image3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9.png"/><Relationship Id="rId4" Type="http://schemas.openxmlformats.org/officeDocument/2006/relationships/image" Target="../media/image35.png"/><Relationship Id="rId9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NULL"/><Relationship Id="rId7" Type="http://schemas.openxmlformats.org/officeDocument/2006/relationships/image" Target="../media/image3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9.png"/><Relationship Id="rId4" Type="http://schemas.openxmlformats.org/officeDocument/2006/relationships/image" Target="../media/image37.png"/><Relationship Id="rId9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9.png"/><Relationship Id="rId7" Type="http://schemas.openxmlformats.org/officeDocument/2006/relationships/image" Target="../media/image3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NULL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NUL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0.png"/><Relationship Id="rId7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80.png"/><Relationship Id="rId9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20.png"/><Relationship Id="rId7" Type="http://schemas.openxmlformats.org/officeDocument/2006/relationships/image" Target="../media/image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60.png"/><Relationship Id="rId7" Type="http://schemas.openxmlformats.org/officeDocument/2006/relationships/image" Target="../media/image3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00.png"/><Relationship Id="rId7" Type="http://schemas.openxmlformats.org/officeDocument/2006/relationships/image" Target="../media/image3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240.png"/><Relationship Id="rId9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9.png"/><Relationship Id="rId7" Type="http://schemas.openxmlformats.org/officeDocument/2006/relationships/image" Target="../media/image54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290.png"/><Relationship Id="rId10" Type="http://schemas.openxmlformats.org/officeDocument/2006/relationships/image" Target="../media/image5.png"/><Relationship Id="rId4" Type="http://schemas.openxmlformats.org/officeDocument/2006/relationships/image" Target="../media/image10.jpe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2.png"/><Relationship Id="rId7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6.png"/><Relationship Id="rId7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0.png"/><Relationship Id="rId7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4.png"/><Relationship Id="rId7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2032" y="313008"/>
            <a:ext cx="9906000" cy="6086693"/>
            <a:chOff x="12032" y="313008"/>
            <a:chExt cx="9906000" cy="6086693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32" y="313008"/>
              <a:ext cx="9906000" cy="6086693"/>
            </a:xfrm>
            <a:prstGeom prst="rect">
              <a:avLst/>
            </a:prstGeom>
            <a:effectLst>
              <a:outerShdw dist="50800" dir="5400000" sx="101000" sy="101000" algn="ctr" rotWithShape="0">
                <a:schemeClr val="bg1">
                  <a:alpha val="0"/>
                </a:schemeClr>
              </a:outerShdw>
              <a:softEdge rad="317500"/>
            </a:effectLst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8225" y="1881097"/>
              <a:ext cx="6876845" cy="3095805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10" name="Grupo 9"/>
          <p:cNvGrpSpPr/>
          <p:nvPr/>
        </p:nvGrpSpPr>
        <p:grpSpPr>
          <a:xfrm>
            <a:off x="188658" y="6020376"/>
            <a:ext cx="2627429" cy="626971"/>
            <a:chOff x="188658" y="6020376"/>
            <a:chExt cx="2627429" cy="626971"/>
          </a:xfrm>
        </p:grpSpPr>
        <p:pic>
          <p:nvPicPr>
            <p:cNvPr id="15" name="Imagem 14" descr="C:\Users\Luis\AppData\Local\Microsoft\Windows\INetCache\Content.MSO\487547C9.tmp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17" name="Imagem 16" descr="C:\Users\Luis\AppData\Local\Microsoft\Windows\INetCache\Content.MSO\FE6E05C3.tmp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3873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" y="313008"/>
            <a:ext cx="9906000" cy="6086693"/>
          </a:xfrm>
          <a:prstGeom prst="rect">
            <a:avLst/>
          </a:prstGeom>
          <a:effectLst>
            <a:outerShdw dist="50800" dir="5400000" sx="101000" sy="101000" algn="ctr" rotWithShape="0">
              <a:schemeClr val="bg1">
                <a:alpha val="0"/>
              </a:schemeClr>
            </a:outerShdw>
            <a:softEdge rad="317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577" y="1239653"/>
            <a:ext cx="6876845" cy="30958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CaixaDeTexto 3"/>
          <p:cNvSpPr txBox="1"/>
          <p:nvPr/>
        </p:nvSpPr>
        <p:spPr>
          <a:xfrm>
            <a:off x="2344661" y="3535691"/>
            <a:ext cx="524074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Nível 2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15" name="Imagem 14" descr="C:\Users\Luis\AppData\Local\Microsoft\Windows\INetCache\Content.MSO\487547C9.tmp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17" name="Imagem 16" descr="C:\Users\Luis\AppData\Local\Microsoft\Windows\INetCache\Content.MSO\FE6E05C3.tmp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0799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00" name="Conexão reta 99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xão reta 100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ixaDeTexto 101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3" name="CaixaDeTexto 102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10" name="Imagem 1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11" name="Imagem 1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12" name="Imagem 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13" name="Imagem 1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95"/>
              <p:cNvSpPr txBox="1"/>
              <p:nvPr/>
            </p:nvSpPr>
            <p:spPr>
              <a:xfrm>
                <a:off x="1355230" y="1759974"/>
                <a:ext cx="32918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3600" i="1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pt-PT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36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pt-PT" sz="3600" b="0" i="1" smtClean="0">
                          <a:latin typeface="Cambria Math" panose="02040503050406030204" pitchFamily="18" charset="0"/>
                        </a:rPr>
                        <m:t>=−9</m:t>
                      </m:r>
                    </m:oMath>
                  </m:oMathPara>
                </a14:m>
                <a:endParaRPr lang="pt-PT" sz="3600" dirty="0"/>
              </a:p>
            </p:txBody>
          </p:sp>
        </mc:Choice>
        <mc:Fallback xmlns="">
          <p:sp>
            <p:nvSpPr>
              <p:cNvPr id="31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230" y="1759974"/>
                <a:ext cx="329184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97"/>
              <p:cNvSpPr txBox="1"/>
              <p:nvPr/>
            </p:nvSpPr>
            <p:spPr>
              <a:xfrm>
                <a:off x="1355230" y="4490550"/>
                <a:ext cx="32918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32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PT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3200" b="0" i="1" smtClean="0">
                          <a:latin typeface="Cambria Math" panose="02040503050406030204" pitchFamily="18" charset="0"/>
                        </a:rPr>
                        <m:t>−5)</m:t>
                      </m:r>
                      <m:r>
                        <a:rPr lang="pt-PT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32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pt-PT" sz="3200" dirty="0"/>
              </a:p>
            </p:txBody>
          </p:sp>
        </mc:Choice>
        <mc:Fallback xmlns="">
          <p:sp>
            <p:nvSpPr>
              <p:cNvPr id="32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230" y="4490550"/>
                <a:ext cx="329184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98"/>
              <p:cNvSpPr txBox="1"/>
              <p:nvPr/>
            </p:nvSpPr>
            <p:spPr>
              <a:xfrm>
                <a:off x="5475065" y="1414392"/>
                <a:ext cx="3023456" cy="1574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14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−12=−9⟺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=−9+12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P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pt-P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pt-P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P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PT" sz="1400" b="0" dirty="0"/>
                  <a:t> </a:t>
                </a:r>
              </a:p>
              <a:p>
                <a:pPr algn="ctr"/>
                <a:endParaRPr lang="pt-PT" sz="1400" b="0" dirty="0"/>
              </a:p>
            </p:txBody>
          </p:sp>
        </mc:Choice>
        <mc:Fallback xmlns="">
          <p:sp>
            <p:nvSpPr>
              <p:cNvPr id="33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065" y="1414392"/>
                <a:ext cx="3023456" cy="15742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0"/>
              <p:cNvSpPr txBox="1"/>
              <p:nvPr/>
            </p:nvSpPr>
            <p:spPr>
              <a:xfrm>
                <a:off x="5527314" y="4371934"/>
                <a:ext cx="302345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</a:rPr>
                        <m:t>⟺ </m:t>
                      </m:r>
                      <m:r>
                        <a:rPr lang="pt-PT" sz="14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+5=7⟺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=7−4−5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pt-P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pt-P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P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PT" sz="1400" b="0" dirty="0"/>
                  <a:t> </a:t>
                </a:r>
              </a:p>
            </p:txBody>
          </p:sp>
        </mc:Choice>
        <mc:Fallback xmlns="">
          <p:sp>
            <p:nvSpPr>
              <p:cNvPr id="34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314" y="4371934"/>
                <a:ext cx="3023456" cy="9541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upo 39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41" name="Imagem 40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3" name="Imagem 42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Imagem 43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8479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1299817" y="1802321"/>
                <a:ext cx="3291840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7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PT" sz="27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7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PT" sz="2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7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2700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e>
                      </m:d>
                      <m:r>
                        <a:rPr lang="pt-PT" sz="2700" b="0" i="1" smtClean="0">
                          <a:latin typeface="Cambria Math" panose="02040503050406030204" pitchFamily="18" charset="0"/>
                        </a:rPr>
                        <m:t>=7−</m:t>
                      </m:r>
                      <m:r>
                        <a:rPr lang="pt-PT" sz="27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PT" sz="27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817" y="1802321"/>
                <a:ext cx="3291840" cy="5078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303607" y="4542450"/>
                <a:ext cx="32918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PT" sz="3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PT" sz="3000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pt-PT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3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pt-PT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PT" sz="3000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e>
                    </m:d>
                    <m:r>
                      <a:rPr lang="pt-PT" sz="3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sz="30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pt-PT" sz="3000" dirty="0"/>
                  <a:t>0</a:t>
                </a: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607" y="4542450"/>
                <a:ext cx="3291840" cy="553998"/>
              </a:xfrm>
              <a:prstGeom prst="rect">
                <a:avLst/>
              </a:prstGeom>
              <a:blipFill>
                <a:blip r:embed="rId3"/>
                <a:stretch>
                  <a:fillRect t="-13187" r="-3704" b="-3406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5422262" y="1430849"/>
                <a:ext cx="3007366" cy="1363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14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−8=7−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=7+8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PT" sz="1400" b="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262" y="1430849"/>
                <a:ext cx="3007366" cy="1363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5367970" y="4098522"/>
                <a:ext cx="3007366" cy="1358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−8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+12=−20⟺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−8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=−20−12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−8</m:t>
                      </m:r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=−32</m:t>
                      </m:r>
                    </m:oMath>
                  </m:oMathPara>
                </a14:m>
                <a:endParaRPr lang="pt-PT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−32</m:t>
                          </m:r>
                        </m:num>
                        <m:den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den>
                      </m:f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PT" sz="1400" b="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970" y="4098522"/>
                <a:ext cx="3007366" cy="13588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exão reta 9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1" name="CaixaDeTexto 10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4" name="Imagem 10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5" name="Imagem 10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6" name="Imagem 1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p:grpSp>
        <p:nvGrpSpPr>
          <p:cNvPr id="36" name="Grupo 35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37" name="Imagem 36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39" name="Imagem 38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402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948664" y="1798697"/>
                <a:ext cx="39334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1+</m:t>
                      </m:r>
                      <m:d>
                        <m:d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PT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64" y="1798697"/>
                <a:ext cx="393346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790576" y="4497890"/>
                <a:ext cx="4364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2300" b="0" i="1" smtClean="0">
                          <a:latin typeface="Cambria Math" panose="02040503050406030204" pitchFamily="18" charset="0"/>
                        </a:rPr>
                        <m:t>−4</m:t>
                      </m:r>
                      <m:d>
                        <m:dPr>
                          <m:ctrlPr>
                            <a:rPr lang="pt-PT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3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PT" sz="23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230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e>
                      </m:d>
                      <m:r>
                        <a:rPr lang="pt-PT" sz="23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3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300" b="0" i="1" smtClean="0">
                          <a:latin typeface="Cambria Math" panose="02040503050406030204" pitchFamily="18" charset="0"/>
                        </a:rPr>
                        <m:t>+(−4−7</m:t>
                      </m:r>
                      <m:r>
                        <a:rPr lang="pt-PT" sz="23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3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PT" sz="23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76" y="4497890"/>
                <a:ext cx="4364727" cy="461665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5433237" y="1564886"/>
                <a:ext cx="3007366" cy="949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</a:rPr>
                        <m:t>⟺ 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1+8−4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=−3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+4⟺⟺−4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=4−1−8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PT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i="1">
                          <a:latin typeface="Cambria Math" panose="02040503050406030204" pitchFamily="18" charset="0"/>
                        </a:rPr>
                        <m:t>=−5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237" y="1564886"/>
                <a:ext cx="3007366" cy="9491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exão reta 9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1" name="CaixaDeTexto 10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4" name="Imagem 1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5" name="Imagem 1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6" name="Imagem 1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5367970" y="4098522"/>
                <a:ext cx="3007366" cy="1358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−12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+32=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−4−7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−12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=−4−32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−6</m:t>
                      </m:r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=−36</m:t>
                      </m:r>
                    </m:oMath>
                  </m:oMathPara>
                </a14:m>
                <a:endParaRPr lang="pt-PT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−36</m:t>
                          </m:r>
                        </m:num>
                        <m:den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den>
                      </m:f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pt-PT" sz="1400" b="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970" y="4098522"/>
                <a:ext cx="3007366" cy="13588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upo 36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38" name="Imagem 37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0" name="Imagem 39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5835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956482" y="1891857"/>
                <a:ext cx="396638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200" b="0" i="1" smtClean="0">
                          <a:latin typeface="Cambria Math" panose="02040503050406030204" pitchFamily="18" charset="0"/>
                        </a:rPr>
                        <m:t>−5−</m:t>
                      </m:r>
                      <m:d>
                        <m:dPr>
                          <m:ctrlPr>
                            <a:rPr lang="pt-PT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2200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</m:e>
                      </m:d>
                      <m:r>
                        <a:rPr lang="pt-PT" sz="2200" b="0" i="1" smtClean="0">
                          <a:latin typeface="Cambria Math" panose="02040503050406030204" pitchFamily="18" charset="0"/>
                        </a:rPr>
                        <m:t>3=−10</m:t>
                      </m:r>
                      <m:r>
                        <a:rPr lang="pt-PT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200" b="0" i="1" smtClean="0">
                          <a:latin typeface="Cambria Math" panose="02040503050406030204" pitchFamily="18" charset="0"/>
                        </a:rPr>
                        <m:t>+50</m:t>
                      </m:r>
                    </m:oMath>
                  </m:oMathPara>
                </a14:m>
                <a:endParaRPr lang="pt-PT" sz="22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82" y="1891857"/>
                <a:ext cx="396638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154773" y="4491689"/>
                <a:ext cx="3606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6+</m:t>
                      </m:r>
                      <m:d>
                        <m:d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773" y="4491689"/>
                <a:ext cx="360653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5466160" y="4224913"/>
                <a:ext cx="300736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6+5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+2−6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=0⟺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=−6−2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=−8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pt-PT" sz="1600" b="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160" y="4224913"/>
                <a:ext cx="3007366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exão reta 9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1" name="CaixaDeTexto 10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4" name="Imagem 1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5" name="Imagem 1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6" name="Imagem 1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5422262" y="1367349"/>
                <a:ext cx="3007366" cy="1477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</a:rPr>
                        <m:t>⟺ </m:t>
                      </m:r>
                      <m:r>
                        <a:rPr lang="pt-PT" sz="13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</a:rPr>
                        <m:t>5−</m:t>
                      </m:r>
                      <m:d>
                        <m:dPr>
                          <m:ctrlPr>
                            <a:rPr lang="pt-PT" sz="1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3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pt-PT" sz="1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300" b="0" i="1" smtClean="0">
                              <a:latin typeface="Cambria Math" panose="02040503050406030204" pitchFamily="18" charset="0"/>
                            </a:rPr>
                            <m:t>−27</m:t>
                          </m:r>
                        </m:e>
                      </m:d>
                      <m:r>
                        <a:rPr lang="pt-PT" sz="1300" b="0" i="1" smtClean="0">
                          <a:latin typeface="Cambria Math" panose="02040503050406030204" pitchFamily="18" charset="0"/>
                        </a:rPr>
                        <m:t>=−10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</a:rPr>
                        <m:t>+50⟺</m:t>
                      </m:r>
                    </m:oMath>
                  </m:oMathPara>
                </a14:m>
                <a:endParaRPr lang="pt-PT" sz="1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−5−6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</a:rPr>
                        <m:t>+27=−10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</a:rPr>
                        <m:t>+50</m:t>
                      </m:r>
                    </m:oMath>
                  </m:oMathPara>
                </a14:m>
                <a:endParaRPr lang="pt-PT" sz="1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−6</m:t>
                      </m:r>
                      <m:r>
                        <a:rPr lang="pt-PT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+10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=50+5−27</m:t>
                      </m:r>
                    </m:oMath>
                  </m:oMathPara>
                </a14:m>
                <a:endParaRPr lang="pt-PT" sz="13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pt-PT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=28</m:t>
                      </m:r>
                    </m:oMath>
                  </m:oMathPara>
                </a14:m>
                <a:endParaRPr lang="pt-PT" sz="1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300" b="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</m:num>
                        <m:den>
                          <m:r>
                            <a:rPr lang="pt-PT" sz="13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PT" sz="1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pt-PT" sz="1300" b="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262" y="1367349"/>
                <a:ext cx="3007366" cy="14775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upo 36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38" name="Imagem 37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0" name="Imagem 39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482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961364" y="1812471"/>
                <a:ext cx="396639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5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PT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5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pt-PT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sz="2500" b="0" i="1" smtClean="0">
                          <a:latin typeface="Cambria Math" panose="02040503050406030204" pitchFamily="18" charset="0"/>
                        </a:rPr>
                        <m:t>+4=−(5−7</m:t>
                      </m:r>
                      <m:r>
                        <a:rPr lang="pt-PT" sz="25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5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pt-PT" sz="25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64" y="1812471"/>
                <a:ext cx="3966390" cy="477054"/>
              </a:xfrm>
              <a:prstGeom prst="rect">
                <a:avLst/>
              </a:prstGeom>
              <a:blipFill>
                <a:blip r:embed="rId2"/>
                <a:stretch>
                  <a:fillRect b="-1645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5468010" y="1595442"/>
                <a:ext cx="300736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160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+4=−5+7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−7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=−5−4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=−9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pt-PT" sz="1600" b="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010" y="1595442"/>
                <a:ext cx="3007366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exão reta 9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1" name="CaixaDeTexto 10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4" name="Imagem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5" name="Imagem 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6" name="Imagem 1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1154773" y="4491689"/>
                <a:ext cx="3606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17</m:t>
                      </m:r>
                      <m:r>
                        <a:rPr lang="pt-PT" sz="2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+19</m:t>
                      </m:r>
                      <m:r>
                        <a:rPr lang="pt-PT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9(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+11)</m:t>
                      </m:r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773" y="4491689"/>
                <a:ext cx="360653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5457290" y="4121697"/>
                <a:ext cx="3007366" cy="1358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17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+19=9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+99⟺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17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−9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=99−19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=80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num>
                        <m:den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pt-PT" sz="1400" b="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290" y="4121697"/>
                <a:ext cx="3007366" cy="13588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upo 37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39" name="Imagem 38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1" name="Imagem 40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Imagem 41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1850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aixaDeTexto 113"/>
              <p:cNvSpPr txBox="1"/>
              <p:nvPr/>
            </p:nvSpPr>
            <p:spPr>
              <a:xfrm>
                <a:off x="5476949" y="1585477"/>
                <a:ext cx="300736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+5=15+3−5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−6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=15+3−5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=13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=−13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4" name="CaixaDeTexto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949" y="1585477"/>
                <a:ext cx="3007366" cy="10772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CaixaDeTexto 114"/>
              <p:cNvSpPr txBox="1"/>
              <p:nvPr/>
            </p:nvSpPr>
            <p:spPr>
              <a:xfrm>
                <a:off x="5456192" y="4139660"/>
                <a:ext cx="3007366" cy="1297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16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−5=−8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⟺−2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PT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600" b="0" dirty="0"/>
              </a:p>
            </p:txBody>
          </p:sp>
        </mc:Choice>
        <mc:Fallback xmlns="">
          <p:sp>
            <p:nvSpPr>
              <p:cNvPr id="115" name="CaixaDeTexto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192" y="4139660"/>
                <a:ext cx="3007366" cy="12970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aixaDeTexto 115"/>
              <p:cNvSpPr txBox="1"/>
              <p:nvPr/>
            </p:nvSpPr>
            <p:spPr>
              <a:xfrm>
                <a:off x="1724392" y="4551758"/>
                <a:ext cx="35307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pt-PT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pt-PT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PT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pt-PT" sz="24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PT" sz="24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pt-PT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pt-PT" sz="2400" b="1" dirty="0"/>
              </a:p>
            </p:txBody>
          </p:sp>
        </mc:Choice>
        <mc:Fallback xmlns="">
          <p:sp>
            <p:nvSpPr>
              <p:cNvPr id="116" name="CaixaDeTexto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392" y="4551758"/>
                <a:ext cx="353074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exão reta 11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xão reta 11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aixaDeTexto 11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21" name="CaixaDeTexto 12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96" name="Imagem 9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97" name="Imagem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98" name="Imagem 9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99" name="Imagem 9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0" name="Imagem 9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1" name="Imagem 1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2" name="Imagem 1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p:grpSp>
        <p:nvGrpSpPr>
          <p:cNvPr id="37" name="Grupo 36"/>
          <p:cNvGrpSpPr/>
          <p:nvPr/>
        </p:nvGrpSpPr>
        <p:grpSpPr>
          <a:xfrm>
            <a:off x="1050944" y="1540350"/>
            <a:ext cx="1159792" cy="982755"/>
            <a:chOff x="2167051" y="1197597"/>
            <a:chExt cx="1633425" cy="1269958"/>
          </a:xfrm>
        </p:grpSpPr>
        <p:pic>
          <p:nvPicPr>
            <p:cNvPr id="38" name="Imagem 37"/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005"/>
            <a:stretch/>
          </p:blipFill>
          <p:spPr>
            <a:xfrm>
              <a:off x="2167051" y="1611739"/>
              <a:ext cx="1552098" cy="855816"/>
            </a:xfrm>
            <a:prstGeom prst="rect">
              <a:avLst/>
            </a:prstGeom>
          </p:spPr>
        </p:pic>
        <p:sp>
          <p:nvSpPr>
            <p:cNvPr id="39" name="CaixaDeTexto 38"/>
            <p:cNvSpPr txBox="1"/>
            <p:nvPr/>
          </p:nvSpPr>
          <p:spPr>
            <a:xfrm>
              <a:off x="2167052" y="1197597"/>
              <a:ext cx="1633424" cy="437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b="1" i="1" dirty="0">
                  <a:solidFill>
                    <a:schemeClr val="accent4">
                      <a:lumMod val="75000"/>
                    </a:schemeClr>
                  </a:solidFill>
                  <a:latin typeface="Monotype Corsiva" panose="03010101010201010101" pitchFamily="66" charset="0"/>
                </a:rPr>
                <a:t>Carta  relógio</a:t>
              </a:r>
            </a:p>
          </p:txBody>
        </p:sp>
      </p:grpSp>
      <p:grpSp>
        <p:nvGrpSpPr>
          <p:cNvPr id="40" name="Grupo 107">
            <a:extLst>
              <a:ext uri="{FF2B5EF4-FFF2-40B4-BE49-F238E27FC236}">
                <a16:creationId xmlns:a16="http://schemas.microsoft.com/office/drawing/2014/main" id="{4D591477-2DC2-40BB-A9D5-6E2A050AC0FD}"/>
              </a:ext>
            </a:extLst>
          </p:cNvPr>
          <p:cNvGrpSpPr/>
          <p:nvPr/>
        </p:nvGrpSpPr>
        <p:grpSpPr>
          <a:xfrm>
            <a:off x="1049234" y="4163686"/>
            <a:ext cx="1159792" cy="982755"/>
            <a:chOff x="2167051" y="1197597"/>
            <a:chExt cx="1633425" cy="1269958"/>
          </a:xfrm>
        </p:grpSpPr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DEFE038F-5661-4B4E-95A1-1DE52A4463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005"/>
            <a:stretch/>
          </p:blipFill>
          <p:spPr>
            <a:xfrm>
              <a:off x="2167051" y="1611739"/>
              <a:ext cx="1552098" cy="855816"/>
            </a:xfrm>
            <a:prstGeom prst="rect">
              <a:avLst/>
            </a:prstGeom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5F851430-BF7E-4FB7-A650-819A8D009F07}"/>
                </a:ext>
              </a:extLst>
            </p:cNvPr>
            <p:cNvSpPr txBox="1"/>
            <p:nvPr/>
          </p:nvSpPr>
          <p:spPr>
            <a:xfrm>
              <a:off x="2167052" y="1197597"/>
              <a:ext cx="1633424" cy="437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b="1" i="1" dirty="0">
                  <a:solidFill>
                    <a:schemeClr val="accent4">
                      <a:lumMod val="75000"/>
                    </a:schemeClr>
                  </a:solidFill>
                  <a:latin typeface="Monotype Corsiva" panose="03010101010201010101" pitchFamily="66" charset="0"/>
                </a:rPr>
                <a:t>Carta  relógio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aixaDeTexto 116"/>
              <p:cNvSpPr txBox="1"/>
              <p:nvPr/>
            </p:nvSpPr>
            <p:spPr>
              <a:xfrm>
                <a:off x="1768550" y="1843111"/>
                <a:ext cx="329184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900" b="1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t-PT" sz="19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9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pt-PT" sz="19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PT" sz="19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sz="19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pt-PT" sz="19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1900" b="1" i="1" smtClean="0"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pt-PT" sz="1900" b="1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pt-PT" sz="19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pt-PT" sz="19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19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pt-PT" sz="19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PT" sz="19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PT" sz="1900" b="1" dirty="0"/>
              </a:p>
            </p:txBody>
          </p:sp>
        </mc:Choice>
        <mc:Fallback xmlns="">
          <p:sp>
            <p:nvSpPr>
              <p:cNvPr id="117" name="CaixaDeTexto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550" y="1843111"/>
                <a:ext cx="3291840" cy="384721"/>
              </a:xfrm>
              <a:prstGeom prst="rect">
                <a:avLst/>
              </a:prstGeom>
              <a:blipFill>
                <a:blip r:embed="rId7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175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" y="313008"/>
            <a:ext cx="9906000" cy="6086693"/>
          </a:xfrm>
          <a:prstGeom prst="rect">
            <a:avLst/>
          </a:prstGeom>
          <a:effectLst>
            <a:outerShdw dist="50800" dir="5400000" sx="101000" sy="101000" algn="ctr" rotWithShape="0">
              <a:schemeClr val="bg1">
                <a:alpha val="0"/>
              </a:schemeClr>
            </a:outerShdw>
            <a:softEdge rad="317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577" y="1239653"/>
            <a:ext cx="6876845" cy="30958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CaixaDeTexto 3"/>
          <p:cNvSpPr txBox="1"/>
          <p:nvPr/>
        </p:nvSpPr>
        <p:spPr>
          <a:xfrm>
            <a:off x="2344661" y="3535691"/>
            <a:ext cx="524074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Nível 3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15" name="Imagem 14" descr="C:\Users\Luis\AppData\Local\Microsoft\Windows\INetCache\Content.MSO\487547C9.tmp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17" name="Imagem 16" descr="C:\Users\Luis\AppData\Local\Microsoft\Windows\INetCache\Content.MSO\FE6E05C3.tmp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5987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00" name="Conexão reta 99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xão reta 100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ixaDeTexto 101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3" name="CaixaDeTexto 102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10" name="Imagem 1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11" name="Imagem 1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12" name="Imagem 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13" name="Imagem 1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95"/>
              <p:cNvSpPr txBox="1"/>
              <p:nvPr/>
            </p:nvSpPr>
            <p:spPr>
              <a:xfrm>
                <a:off x="948664" y="1540493"/>
                <a:ext cx="3966390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2800" i="1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31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64" y="1540493"/>
                <a:ext cx="3966390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97"/>
              <p:cNvSpPr txBox="1"/>
              <p:nvPr/>
            </p:nvSpPr>
            <p:spPr>
              <a:xfrm>
                <a:off x="948664" y="4241329"/>
                <a:ext cx="3966390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PT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pt-PT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32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64" y="4241329"/>
                <a:ext cx="3966390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98"/>
              <p:cNvSpPr txBox="1"/>
              <p:nvPr/>
            </p:nvSpPr>
            <p:spPr>
              <a:xfrm>
                <a:off x="5460859" y="1498660"/>
                <a:ext cx="3023456" cy="1439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</a:rPr>
                        <m:t>⟺ 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−17+3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=−14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=−14+17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PT" sz="1200" dirty="0"/>
                  <a:t> </a:t>
                </a:r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PT" sz="1200" b="0" dirty="0"/>
                  <a:t> </a:t>
                </a:r>
              </a:p>
              <a:p>
                <a:pPr algn="ctr"/>
                <a:endParaRPr lang="pt-PT" sz="1200" b="0" dirty="0"/>
              </a:p>
            </p:txBody>
          </p:sp>
        </mc:Choice>
        <mc:Fallback xmlns="">
          <p:sp>
            <p:nvSpPr>
              <p:cNvPr id="33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859" y="1498660"/>
                <a:ext cx="3023456" cy="14399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98"/>
              <p:cNvSpPr txBox="1"/>
              <p:nvPr/>
            </p:nvSpPr>
            <p:spPr>
              <a:xfrm>
                <a:off x="5522695" y="4075178"/>
                <a:ext cx="3023456" cy="160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</a:rPr>
                        <m:t>⟺ 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4−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f>
                        <m:fPr>
                          <m:ctrlPr>
                            <a:rPr lang="pt-PT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12 −2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−2=3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−3</m:t>
                    </m:r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=−12+2</m:t>
                    </m:r>
                  </m:oMath>
                </a14:m>
                <a:r>
                  <a:rPr lang="pt-PT" sz="1200" dirty="0"/>
                  <a:t> </a:t>
                </a:r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⟺−5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=−10⟺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num>
                      <m:den>
                        <m: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den>
                    </m:f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PT" sz="1200" b="0" dirty="0"/>
                  <a:t>2</a:t>
                </a:r>
              </a:p>
              <a:p>
                <a:pPr algn="ctr"/>
                <a:endParaRPr lang="pt-PT" sz="1200" b="0" dirty="0"/>
              </a:p>
            </p:txBody>
          </p:sp>
        </mc:Choice>
        <mc:Fallback xmlns="">
          <p:sp>
            <p:nvSpPr>
              <p:cNvPr id="35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695" y="4075178"/>
                <a:ext cx="3023456" cy="16024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upo 39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41" name="Imagem 40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3" name="Imagem 42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Imagem 43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7578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963770" y="1568868"/>
                <a:ext cx="3917975" cy="910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+4=</m:t>
                      </m:r>
                      <m:f>
                        <m:f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+52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70" y="1568868"/>
                <a:ext cx="3917975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963769" y="4323151"/>
                <a:ext cx="3917975" cy="910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8(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69" y="4323151"/>
                <a:ext cx="3917975" cy="9101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exão reta 9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1" name="CaixaDeTexto 10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4" name="Imagem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5" name="Imagem 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6" name="Imagem 1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98"/>
              <p:cNvSpPr txBox="1"/>
              <p:nvPr/>
            </p:nvSpPr>
            <p:spPr>
              <a:xfrm>
                <a:off x="5421010" y="1447122"/>
                <a:ext cx="3023456" cy="1527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</a:rPr>
                        <m:t>⟺ 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+52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15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+40=11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+52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15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−11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=52−40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PT" sz="1200" b="0" dirty="0"/>
              </a:p>
              <a:p>
                <a:pPr algn="ctr"/>
                <a:endParaRPr lang="pt-PT" sz="1200" b="0" dirty="0"/>
              </a:p>
            </p:txBody>
          </p:sp>
        </mc:Choice>
        <mc:Fallback xmlns="">
          <p:sp>
            <p:nvSpPr>
              <p:cNvPr id="31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010" y="1447122"/>
                <a:ext cx="3023456" cy="15273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98"/>
              <p:cNvSpPr txBox="1"/>
              <p:nvPr/>
            </p:nvSpPr>
            <p:spPr>
              <a:xfrm>
                <a:off x="5546168" y="4036477"/>
                <a:ext cx="3023456" cy="1684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</a:rPr>
                        <m:t>⟺ 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=7⟺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f>
                        <m:fPr>
                          <m:ctrlPr>
                            <a:rPr lang="pt-PT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−8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4+8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−8=28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=28−4+8⟺8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PT" sz="1200" b="0" dirty="0"/>
              </a:p>
              <a:p>
                <a:pPr algn="ctr"/>
                <a:endParaRPr lang="pt-PT" sz="1200" b="0" dirty="0"/>
              </a:p>
            </p:txBody>
          </p:sp>
        </mc:Choice>
        <mc:Fallback xmlns="">
          <p:sp>
            <p:nvSpPr>
              <p:cNvPr id="32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168" y="4036477"/>
                <a:ext cx="3023456" cy="16845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upo 37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39" name="Imagem 38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1" name="Imagem 40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Imagem 41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463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" y="313008"/>
            <a:ext cx="9906000" cy="6086693"/>
          </a:xfrm>
          <a:prstGeom prst="rect">
            <a:avLst/>
          </a:prstGeom>
          <a:effectLst>
            <a:outerShdw dist="50800" dir="5400000" sx="101000" sy="101000" algn="ctr" rotWithShape="0">
              <a:schemeClr val="bg1">
                <a:alpha val="0"/>
              </a:schemeClr>
            </a:outerShdw>
            <a:softEdge rad="317500"/>
          </a:effectLst>
        </p:spPr>
      </p:pic>
      <p:graphicFrame>
        <p:nvGraphicFramePr>
          <p:cNvPr id="28" name="Tabela 13">
            <a:extLst>
              <a:ext uri="{FF2B5EF4-FFF2-40B4-BE49-F238E27FC236}">
                <a16:creationId xmlns:a16="http://schemas.microsoft.com/office/drawing/2014/main" id="{0E830F5F-415E-4E90-8910-6DEEB3B20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398749"/>
              </p:ext>
            </p:extLst>
          </p:nvPr>
        </p:nvGraphicFramePr>
        <p:xfrm>
          <a:off x="148903" y="811753"/>
          <a:ext cx="9582221" cy="5949061"/>
        </p:xfrm>
        <a:graphic>
          <a:graphicData uri="http://schemas.openxmlformats.org/drawingml/2006/table">
            <a:tbl>
              <a:tblPr firstRow="1" bandRow="1"/>
              <a:tblGrid>
                <a:gridCol w="2607551">
                  <a:extLst>
                    <a:ext uri="{9D8B030D-6E8A-4147-A177-3AD203B41FA5}">
                      <a16:colId xmlns:a16="http://schemas.microsoft.com/office/drawing/2014/main" val="11327272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6816852"/>
                    </a:ext>
                  </a:extLst>
                </a:gridCol>
                <a:gridCol w="6766390">
                  <a:extLst>
                    <a:ext uri="{9D8B030D-6E8A-4147-A177-3AD203B41FA5}">
                      <a16:colId xmlns:a16="http://schemas.microsoft.com/office/drawing/2014/main" val="2030091822"/>
                    </a:ext>
                  </a:extLst>
                </a:gridCol>
              </a:tblGrid>
              <a:tr h="252000">
                <a:tc>
                  <a:txBody>
                    <a:bodyPr/>
                    <a:lstStyle>
                      <a:lvl1pPr marL="0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219127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438253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657380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876506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095633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314759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533885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753012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PT" sz="1300" dirty="0">
                          <a:solidFill>
                            <a:schemeClr val="bg1"/>
                          </a:solidFill>
                          <a:latin typeface="Ink Free" panose="03080402000500000000" pitchFamily="66" charset="0"/>
                        </a:rPr>
                        <a:t>Objetivo da tarefa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marL="0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219127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438253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657380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876506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095633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314759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533885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753012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PT" sz="13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219127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438253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657380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876506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095633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314759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533885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753012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2191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300" b="1" kern="1200" dirty="0">
                          <a:solidFill>
                            <a:schemeClr val="bg1"/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Regras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676506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marL="179388" lvl="0" indent="-179388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PT" sz="1300" dirty="0">
                          <a:latin typeface="+mn-lt"/>
                        </a:rPr>
                        <a:t>Consolidar a resolução de equações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sz="13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9">
                  <a:txBody>
                    <a:bodyPr/>
                    <a:lstStyle/>
                    <a:p>
                      <a:pPr marL="285750" marR="0" lvl="0" indent="-285750" algn="just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Distribui-se a cada jogador as 10 cartas de um naipe (correspondentes às soluções de 10 equações dos cartões).</a:t>
                      </a:r>
                    </a:p>
                    <a:p>
                      <a:pPr marL="285750" marR="0" lvl="0" indent="-285750" algn="just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 cartões são baralhados e empilhados sobre a mesa, com as equações para cima.</a:t>
                      </a:r>
                    </a:p>
                    <a:p>
                      <a:pPr marL="285750" marR="0" lvl="0" indent="-285750" algn="just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Define-se o tempo para a resolução de uma equação.</a:t>
                      </a:r>
                    </a:p>
                    <a:p>
                      <a:pPr marL="285750" marR="0" lvl="0" indent="-285750" algn="just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Retira-se o cartão da base da pilha e coloca-se sobre a mesa.</a:t>
                      </a:r>
                    </a:p>
                    <a:p>
                      <a:pPr marL="285750" marR="0" lvl="0" indent="-285750" algn="just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Inicia-se a contagem do tempo e todos os jogadores resolvem a equação.</a:t>
                      </a:r>
                    </a:p>
                    <a:p>
                      <a:pPr marL="285750" marR="0" lvl="0" indent="-285750" algn="just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Quando o tempo definido terminar ou antes disso, se todos os jogadores concluírem a proposta, vira-se o cartão, de modo a ficar visível a resolução da equação.</a:t>
                      </a:r>
                    </a:p>
                    <a:p>
                      <a:pPr marL="285750" marR="0" lvl="0" indent="-285750" algn="just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 jogadores trocam as resoluções entre si e procedem à verificação das mesmas.</a:t>
                      </a:r>
                    </a:p>
                    <a:p>
                      <a:pPr marL="285750" marR="0" lvl="0" indent="-285750" algn="just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 jogadores que tiverem a resolução correta, colocam fora a carta com o número correspondente à solução da equação.</a:t>
                      </a:r>
                    </a:p>
                    <a:p>
                      <a:pPr marL="285750" marR="0" lvl="0" indent="-285750" algn="just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Repete-se o processo e ganha quem ficar sem cartas em primeiro lugar. Caso o jogo termine e todos os jogadores ainda tenham cartas, vence o jogador que tiver o menor número de cartas.</a:t>
                      </a:r>
                    </a:p>
                    <a:p>
                      <a:pPr marL="0" marR="0" lvl="0" indent="0" algn="just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endParaRPr lang="pt-PT" sz="11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just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pt-PT" sz="1300" i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arta relógio – </a:t>
                      </a:r>
                      <a:r>
                        <a:rPr lang="pt-PT" sz="130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Quando for retirada uma destas cartas, o objetivo é ser o primeiro a resolver a equação corretamente. Os jogadores, à medida que vão terminando, vão colocando as resoluções, viradas para baixo, sobre a mesa. Verifica-se a resolução do jogador que terminou primeiro. Se estiver correta, esse jogador recebe a </a:t>
                      </a:r>
                      <a:r>
                        <a:rPr lang="pt-PT" sz="1300" i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Carta relógio </a:t>
                      </a:r>
                      <a:r>
                        <a:rPr lang="pt-PT" sz="130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poderá utilizá-la como trunfo, em qualquer jogada (uma única vez), </a:t>
                      </a: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 colocar fora uma carta à sua escolha. Caso essa resolução esteja incorreta, procede-se do mesmo modo para o jogador que terminou em segundo lugar e assim sucessivamente.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6860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PT" sz="130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pt-PT" sz="13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300" b="1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521834"/>
                  </a:ext>
                </a:extLst>
              </a:tr>
              <a:tr h="26246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pt-PT" sz="1300" b="1">
                          <a:solidFill>
                            <a:schemeClr val="bg1"/>
                          </a:solidFill>
                          <a:latin typeface="Ink Free" panose="03080402000500000000" pitchFamily="66" charset="0"/>
                        </a:rPr>
                        <a:t>Objetivo do jogo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441830"/>
                  </a:ext>
                </a:extLst>
              </a:tr>
              <a:tr h="0">
                <a:tc vMerge="1">
                  <a:txBody>
                    <a:bodyPr/>
                    <a:lstStyle>
                      <a:lvl1pPr marL="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19127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3825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5738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876506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09563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14759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533885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753012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lv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pt-PT" sz="1300">
                        <a:latin typeface="+mn-lt"/>
                      </a:endParaRPr>
                    </a:p>
                  </a:txBody>
                  <a:tcPr>
                    <a:lnL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19127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3825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5738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876506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09563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14759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533885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753012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PT" sz="13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19127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3825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5738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876506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09563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14759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533885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753012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79388" lvl="0" indent="-17938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Symbol" panose="05050102010706020507" pitchFamily="18" charset="2"/>
                        <a:buChar char=""/>
                      </a:pPr>
                      <a:endParaRPr lang="pt-PT" sz="13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201327"/>
                  </a:ext>
                </a:extLst>
              </a:tr>
              <a:tr h="477509">
                <a:tc>
                  <a:txBody>
                    <a:bodyPr/>
                    <a:lstStyle/>
                    <a:p>
                      <a:pPr marL="179388" marR="0" lvl="0" indent="-179388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baseline="0" dirty="0">
                          <a:effectLst/>
                          <a:latin typeface="+mn-lt"/>
                        </a:rPr>
                        <a:t>Ficar sem cartas</a:t>
                      </a:r>
                      <a:endParaRPr lang="pt-PT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095017"/>
                  </a:ext>
                </a:extLst>
              </a:tr>
              <a:tr h="327546">
                <a:tc>
                  <a:txBody>
                    <a:bodyPr/>
                    <a:lstStyle>
                      <a:lvl1pPr marL="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19127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3825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5738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876506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09563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14759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533885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753012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PT" sz="1300" b="1">
                          <a:solidFill>
                            <a:schemeClr val="bg1"/>
                          </a:solidFill>
                          <a:latin typeface="Ink Free" panose="03080402000500000000" pitchFamily="66" charset="0"/>
                        </a:rPr>
                        <a:t>Material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marL="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19127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3825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5738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876506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09563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14759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533885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753012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PT" sz="13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pt-PT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848469"/>
                  </a:ext>
                </a:extLst>
              </a:tr>
              <a:tr h="1834373">
                <a:tc>
                  <a:txBody>
                    <a:bodyPr/>
                    <a:lstStyle>
                      <a:lvl1pPr marL="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19127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3825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5738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876506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09563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14759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533885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753012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85738" marR="0" lvl="0" indent="-185738" algn="l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12 cartões com equações (2 dos quais </a:t>
                      </a:r>
                      <a:r>
                        <a:rPr lang="pt-PT" sz="13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Cartas relógio</a:t>
                      </a: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) e respetivas resoluções no verso para cada nível</a:t>
                      </a:r>
                    </a:p>
                    <a:p>
                      <a:pPr marL="185738" marR="0" lvl="0" indent="-185738" algn="l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40 cartas de um baralho (não são utilizadas as damas, os valetes e os reis)</a:t>
                      </a:r>
                    </a:p>
                    <a:p>
                      <a:pPr marL="185738" marR="0" lvl="0" indent="-185738" algn="l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1 ampulheta ou um cronómetro</a:t>
                      </a:r>
                    </a:p>
                    <a:p>
                      <a:pPr marL="185738" marR="0" lvl="0" indent="-185738" algn="l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Material de escrita</a:t>
                      </a:r>
                      <a:endParaRPr lang="pt-PT" sz="13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>
                      <a:lvl1pPr marL="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19127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3825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5738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876506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09563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14759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533885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753012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PT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pt-PT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644746"/>
                  </a:ext>
                </a:extLst>
              </a:tr>
              <a:tr h="350874">
                <a:tc>
                  <a:txBody>
                    <a:bodyPr/>
                    <a:lstStyle/>
                    <a:p>
                      <a:r>
                        <a:rPr lang="pt-PT" sz="1300" b="1">
                          <a:solidFill>
                            <a:schemeClr val="bg1"/>
                          </a:solidFill>
                          <a:latin typeface="Ink Free" panose="03080402000500000000" pitchFamily="66" charset="0"/>
                        </a:rPr>
                        <a:t>Número</a:t>
                      </a:r>
                      <a:r>
                        <a:rPr lang="pt-PT" sz="1300" b="1" baseline="0">
                          <a:solidFill>
                            <a:schemeClr val="bg1"/>
                          </a:solidFill>
                          <a:latin typeface="Ink Free" panose="03080402000500000000" pitchFamily="66" charset="0"/>
                        </a:rPr>
                        <a:t> de jogadores</a:t>
                      </a:r>
                      <a:endParaRPr lang="pt-PT" sz="1300" b="1">
                        <a:solidFill>
                          <a:schemeClr val="bg1"/>
                        </a:solidFill>
                        <a:latin typeface="Ink Free" panose="03080402000500000000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832026"/>
                  </a:ext>
                </a:extLst>
              </a:tr>
              <a:tr h="593090">
                <a:tc>
                  <a:txBody>
                    <a:bodyPr/>
                    <a:lstStyle/>
                    <a:p>
                      <a:pPr marL="185738" marR="0" lvl="0" indent="-185738" algn="l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a 4 jogadores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009994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t="16388" b="27217"/>
          <a:stretch/>
        </p:blipFill>
        <p:spPr>
          <a:xfrm>
            <a:off x="2654127" y="122062"/>
            <a:ext cx="4567648" cy="68969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" name="Grupo 1"/>
          <p:cNvGrpSpPr/>
          <p:nvPr/>
        </p:nvGrpSpPr>
        <p:grpSpPr>
          <a:xfrm>
            <a:off x="188658" y="6020376"/>
            <a:ext cx="2627429" cy="626971"/>
            <a:chOff x="188658" y="6020376"/>
            <a:chExt cx="2627429" cy="626971"/>
          </a:xfrm>
        </p:grpSpPr>
        <p:pic>
          <p:nvPicPr>
            <p:cNvPr id="12" name="Imagem 11" descr="C:\Users\Luis\AppData\Local\Microsoft\Windows\INetCache\Content.MSO\487547C9.tmp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14" name="Imagem 13" descr="C:\Users\Luis\AppData\Local\Microsoft\Windows\INetCache\Content.MSO\FE6E05C3.tmp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5323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938925" y="1622394"/>
                <a:ext cx="3933467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2−</m:t>
                      </m:r>
                      <m:f>
                        <m:f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25" y="1622394"/>
                <a:ext cx="3933467" cy="9017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938925" y="4313410"/>
                <a:ext cx="3976129" cy="910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5(1−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37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25" y="4313410"/>
                <a:ext cx="3976129" cy="9101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exão reta 9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1" name="CaixaDeTexto 10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4" name="Imagem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5" name="Imagem 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6" name="Imagem 1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98"/>
              <p:cNvSpPr txBox="1"/>
              <p:nvPr/>
            </p:nvSpPr>
            <p:spPr>
              <a:xfrm>
                <a:off x="5421010" y="1447122"/>
                <a:ext cx="3023456" cy="1338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</a:rPr>
                        <m:t>⟺ 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=0⟺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6−2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+4=0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=−6−4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=−10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PT" sz="1200" b="0" dirty="0"/>
              </a:p>
            </p:txBody>
          </p:sp>
        </mc:Choice>
        <mc:Fallback xmlns="">
          <p:sp>
            <p:nvSpPr>
              <p:cNvPr id="32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010" y="1447122"/>
                <a:ext cx="3023456" cy="13388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98"/>
              <p:cNvSpPr txBox="1"/>
              <p:nvPr/>
            </p:nvSpPr>
            <p:spPr>
              <a:xfrm>
                <a:off x="5452907" y="4078344"/>
                <a:ext cx="3023456" cy="1506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</a:rPr>
                        <m:t>⟺ 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5 −5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37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f>
                        <m:fPr>
                          <m:ctrlPr>
                            <a:rPr lang="pt-PT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5−5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37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−5+5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=37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37+5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=42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42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pt-PT" sz="1200" b="0" dirty="0"/>
              </a:p>
            </p:txBody>
          </p:sp>
        </mc:Choice>
        <mc:Fallback xmlns="">
          <p:sp>
            <p:nvSpPr>
              <p:cNvPr id="33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907" y="4078344"/>
                <a:ext cx="3023456" cy="15067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upo 37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39" name="Imagem 38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1" name="Imagem 40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Imagem 41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7009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956482" y="1612892"/>
                <a:ext cx="3966389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−9+2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82" y="1612892"/>
                <a:ext cx="3966389" cy="9017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950514" y="4303817"/>
                <a:ext cx="3964540" cy="898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−64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−2(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14" y="4303817"/>
                <a:ext cx="3964540" cy="8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exão reta 9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1" name="CaixaDeTexto 10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4" name="Imagem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5" name="Imagem 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6" name="Imagem 1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98"/>
              <p:cNvSpPr txBox="1"/>
              <p:nvPr/>
            </p:nvSpPr>
            <p:spPr>
              <a:xfrm>
                <a:off x="5421010" y="1447122"/>
                <a:ext cx="3023456" cy="134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</a:rPr>
                        <m:t>⟺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−18+4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3+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=−18+4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=−18−3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=−21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−21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pt-PT" sz="1200" b="0" dirty="0"/>
              </a:p>
            </p:txBody>
          </p:sp>
        </mc:Choice>
        <mc:Fallback xmlns="">
          <p:sp>
            <p:nvSpPr>
              <p:cNvPr id="32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010" y="1447122"/>
                <a:ext cx="3023456" cy="134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98"/>
              <p:cNvSpPr txBox="1"/>
              <p:nvPr/>
            </p:nvSpPr>
            <p:spPr>
              <a:xfrm>
                <a:off x="5522695" y="4054193"/>
                <a:ext cx="3023456" cy="1499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</a:rPr>
                        <m:t>⟺ 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−64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+2⟺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f>
                        <m:fPr>
                          <m:ctrlPr>
                            <a:rPr lang="pt-PT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−64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−64=−8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+8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+8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8+64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=72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72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pt-PT" sz="1200" b="0" dirty="0"/>
              </a:p>
            </p:txBody>
          </p:sp>
        </mc:Choice>
        <mc:Fallback xmlns="">
          <p:sp>
            <p:nvSpPr>
              <p:cNvPr id="33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695" y="4054193"/>
                <a:ext cx="3023456" cy="14998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upo 37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39" name="Imagem 38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1" name="Imagem 40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Imagem 41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8419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956481" y="1578068"/>
                <a:ext cx="3966390" cy="898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−5)=7 </m:t>
                      </m:r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81" y="1578068"/>
                <a:ext cx="3966390" cy="898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exão reta 9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1" name="CaixaDeTexto 10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4" name="Imagem 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5" name="Imagem 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6" name="Imagem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950514" y="4317533"/>
                <a:ext cx="3964539" cy="9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−14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14" y="4317533"/>
                <a:ext cx="3964539" cy="9077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98"/>
              <p:cNvSpPr txBox="1"/>
              <p:nvPr/>
            </p:nvSpPr>
            <p:spPr>
              <a:xfrm>
                <a:off x="5421010" y="1420995"/>
                <a:ext cx="3023456" cy="1345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</a:rPr>
                        <m:t>⟺ 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=7⟺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f>
                        <m:fPr>
                          <m:ctrlPr>
                            <a:rPr lang="pt-PT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+5=14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=14−5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pt-PT" sz="1200" b="0" dirty="0"/>
              </a:p>
            </p:txBody>
          </p:sp>
        </mc:Choice>
        <mc:Fallback xmlns="">
          <p:sp>
            <p:nvSpPr>
              <p:cNvPr id="33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010" y="1420995"/>
                <a:ext cx="3023456" cy="13452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98"/>
              <p:cNvSpPr txBox="1"/>
              <p:nvPr/>
            </p:nvSpPr>
            <p:spPr>
              <a:xfrm>
                <a:off x="5489339" y="4122490"/>
                <a:ext cx="3023456" cy="13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</a:rPr>
                        <m:t>⟺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−70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+20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−70=−4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+20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=20+70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=90⟺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90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pt-PT" sz="1200" b="0" dirty="0"/>
              </a:p>
            </p:txBody>
          </p:sp>
        </mc:Choice>
        <mc:Fallback xmlns="">
          <p:sp>
            <p:nvSpPr>
              <p:cNvPr id="34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339" y="4122490"/>
                <a:ext cx="3023456" cy="13438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upo 38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40" name="Imagem 39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2" name="Imagem 41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Imagem 42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6531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aixaDeTexto 115"/>
              <p:cNvSpPr txBox="1"/>
              <p:nvPr/>
            </p:nvSpPr>
            <p:spPr>
              <a:xfrm>
                <a:off x="1716477" y="4472495"/>
                <a:ext cx="3530748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pt-PT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pt-PT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pt-PT" sz="2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pt-PT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PT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pt-PT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pt-PT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pt-PT" sz="2400" b="1" dirty="0"/>
              </a:p>
            </p:txBody>
          </p:sp>
        </mc:Choice>
        <mc:Fallback xmlns="">
          <p:sp>
            <p:nvSpPr>
              <p:cNvPr id="116" name="CaixaDeTexto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477" y="4472495"/>
                <a:ext cx="3530748" cy="7861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exão reta 11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xão reta 11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aixaDeTexto 11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21" name="CaixaDeTexto 12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96" name="Imagem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97" name="Imagem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98" name="Imagem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99" name="Imagem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0" name="Imagem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1" name="Imagem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2" name="Imagem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p:grpSp>
        <p:nvGrpSpPr>
          <p:cNvPr id="37" name="Grupo 36"/>
          <p:cNvGrpSpPr/>
          <p:nvPr/>
        </p:nvGrpSpPr>
        <p:grpSpPr>
          <a:xfrm>
            <a:off x="1050944" y="1540350"/>
            <a:ext cx="1159792" cy="982755"/>
            <a:chOff x="2167051" y="1197597"/>
            <a:chExt cx="1633425" cy="1269958"/>
          </a:xfrm>
        </p:grpSpPr>
        <p:pic>
          <p:nvPicPr>
            <p:cNvPr id="38" name="Imagem 37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005"/>
            <a:stretch/>
          </p:blipFill>
          <p:spPr>
            <a:xfrm>
              <a:off x="2167051" y="1611739"/>
              <a:ext cx="1552098" cy="855816"/>
            </a:xfrm>
            <a:prstGeom prst="rect">
              <a:avLst/>
            </a:prstGeom>
          </p:spPr>
        </p:pic>
        <p:sp>
          <p:nvSpPr>
            <p:cNvPr id="39" name="CaixaDeTexto 38"/>
            <p:cNvSpPr txBox="1"/>
            <p:nvPr/>
          </p:nvSpPr>
          <p:spPr>
            <a:xfrm>
              <a:off x="2167052" y="1197597"/>
              <a:ext cx="1633424" cy="437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b="1" i="1" dirty="0">
                  <a:solidFill>
                    <a:schemeClr val="accent4">
                      <a:lumMod val="75000"/>
                    </a:schemeClr>
                  </a:solidFill>
                  <a:latin typeface="Monotype Corsiva" panose="03010101010201010101" pitchFamily="66" charset="0"/>
                </a:rPr>
                <a:t>Carta  relógio</a:t>
              </a:r>
            </a:p>
          </p:txBody>
        </p:sp>
      </p:grpSp>
      <p:grpSp>
        <p:nvGrpSpPr>
          <p:cNvPr id="40" name="Grupo 107">
            <a:extLst>
              <a:ext uri="{FF2B5EF4-FFF2-40B4-BE49-F238E27FC236}">
                <a16:creationId xmlns:a16="http://schemas.microsoft.com/office/drawing/2014/main" id="{4D591477-2DC2-40BB-A9D5-6E2A050AC0FD}"/>
              </a:ext>
            </a:extLst>
          </p:cNvPr>
          <p:cNvGrpSpPr/>
          <p:nvPr/>
        </p:nvGrpSpPr>
        <p:grpSpPr>
          <a:xfrm>
            <a:off x="1049234" y="4163686"/>
            <a:ext cx="1159792" cy="982755"/>
            <a:chOff x="2167051" y="1197597"/>
            <a:chExt cx="1633425" cy="1269958"/>
          </a:xfrm>
        </p:grpSpPr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DEFE038F-5661-4B4E-95A1-1DE52A4463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005"/>
            <a:stretch/>
          </p:blipFill>
          <p:spPr>
            <a:xfrm>
              <a:off x="2167051" y="1611739"/>
              <a:ext cx="1552098" cy="855816"/>
            </a:xfrm>
            <a:prstGeom prst="rect">
              <a:avLst/>
            </a:prstGeom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5F851430-BF7E-4FB7-A650-819A8D009F07}"/>
                </a:ext>
              </a:extLst>
            </p:cNvPr>
            <p:cNvSpPr txBox="1"/>
            <p:nvPr/>
          </p:nvSpPr>
          <p:spPr>
            <a:xfrm>
              <a:off x="2167052" y="1197597"/>
              <a:ext cx="1633424" cy="437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b="1" i="1" dirty="0">
                  <a:solidFill>
                    <a:schemeClr val="accent4">
                      <a:lumMod val="75000"/>
                    </a:schemeClr>
                  </a:solidFill>
                  <a:latin typeface="Monotype Corsiva" panose="03010101010201010101" pitchFamily="66" charset="0"/>
                </a:rPr>
                <a:t>Carta  relógio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aixaDeTexto 116"/>
              <p:cNvSpPr txBox="1"/>
              <p:nvPr/>
            </p:nvSpPr>
            <p:spPr>
              <a:xfrm>
                <a:off x="1768550" y="1843111"/>
                <a:ext cx="3291840" cy="749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9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PT" sz="19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9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pt-PT" sz="19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PT" sz="19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sz="19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pt-PT" sz="19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pt-PT" sz="19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1900" b="1" i="1" smtClean="0">
                          <a:latin typeface="Cambria Math" panose="02040503050406030204" pitchFamily="18" charset="0"/>
                        </a:rPr>
                        <m:t>𝟒</m:t>
                      </m:r>
                      <m:d>
                        <m:dPr>
                          <m:ctrlPr>
                            <a:rPr lang="pt-PT" sz="19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9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PT" sz="19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PT" sz="19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sz="19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pt-PT" sz="19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PT" sz="1900" b="1" dirty="0"/>
              </a:p>
            </p:txBody>
          </p:sp>
        </mc:Choice>
        <mc:Fallback xmlns="">
          <p:sp>
            <p:nvSpPr>
              <p:cNvPr id="117" name="CaixaDeTexto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550" y="1843111"/>
                <a:ext cx="3291840" cy="7493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98"/>
              <p:cNvSpPr txBox="1"/>
              <p:nvPr/>
            </p:nvSpPr>
            <p:spPr>
              <a:xfrm>
                <a:off x="5556152" y="1384302"/>
                <a:ext cx="3023456" cy="1871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</a:rPr>
                        <m:t>⟺ 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+8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f>
                        <m:fPr>
                          <m:ctrlPr>
                            <a:rPr lang="pt-PT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+16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6 −4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−16=24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−24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4−6+16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⟺−28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=14⟺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28</m:t>
                          </m:r>
                        </m:den>
                      </m:f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dirty="0"/>
              </a:p>
              <a:p>
                <a:pPr algn="ctr"/>
                <a:endParaRPr lang="pt-PT" sz="1200" dirty="0"/>
              </a:p>
              <a:p>
                <a:pPr algn="ctr"/>
                <a:endParaRPr lang="pt-PT" sz="1200" b="0" dirty="0"/>
              </a:p>
            </p:txBody>
          </p:sp>
        </mc:Choice>
        <mc:Fallback xmlns="">
          <p:sp>
            <p:nvSpPr>
              <p:cNvPr id="43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152" y="1384302"/>
                <a:ext cx="3023456" cy="18716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98"/>
              <p:cNvSpPr txBox="1"/>
              <p:nvPr/>
            </p:nvSpPr>
            <p:spPr>
              <a:xfrm>
                <a:off x="5491777" y="4139660"/>
                <a:ext cx="3023456" cy="134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</a:rPr>
                        <m:t>⟺ 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8+4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=0⟺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8+4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−3=0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=−8+3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pt-PT" sz="1200" dirty="0"/>
              </a:p>
            </p:txBody>
          </p:sp>
        </mc:Choice>
        <mc:Fallback xmlns="">
          <p:sp>
            <p:nvSpPr>
              <p:cNvPr id="44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777" y="4139660"/>
                <a:ext cx="3023456" cy="13419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o 49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51" name="Imagem 50" descr="C:\Users\Luis\AppData\Local\Microsoft\Windows\INetCache\Content.MSO\487547C9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53" name="Imagem 52" descr="C:\Users\Luis\AppData\Local\Microsoft\Windows\INetCache\Content.MSO\FE6E05C3.tmp"/>
            <p:cNvPicPr/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Imagem 53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64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" y="313008"/>
            <a:ext cx="9906000" cy="6086693"/>
          </a:xfrm>
          <a:prstGeom prst="rect">
            <a:avLst/>
          </a:prstGeom>
          <a:effectLst>
            <a:outerShdw dist="50800" dir="5400000" sx="101000" sy="101000" algn="ctr" rotWithShape="0">
              <a:schemeClr val="bg1">
                <a:alpha val="0"/>
              </a:schemeClr>
            </a:outerShdw>
            <a:softEdge rad="317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577" y="1239653"/>
            <a:ext cx="6876845" cy="30958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CaixaDeTexto 3"/>
          <p:cNvSpPr txBox="1"/>
          <p:nvPr/>
        </p:nvSpPr>
        <p:spPr>
          <a:xfrm>
            <a:off x="2344661" y="3535691"/>
            <a:ext cx="524074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Nível 1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15" name="Imagem 14" descr="C:\Users\Luis\AppData\Local\Microsoft\Windows\INetCache\Content.MSO\487547C9.tmp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17" name="Imagem 16" descr="C:\Users\Luis\AppData\Local\Microsoft\Windows\INetCache\Content.MSO\FE6E05C3.tmp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683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1317255" y="1787071"/>
                <a:ext cx="32918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3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PT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3600" b="0" i="1" smtClean="0">
                          <a:latin typeface="Cambria Math" panose="02040503050406030204" pitchFamily="18" charset="0"/>
                        </a:rPr>
                        <m:t>+8=10</m:t>
                      </m:r>
                    </m:oMath>
                  </m:oMathPara>
                </a14:m>
                <a:endParaRPr lang="pt-PT" sz="360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255" y="1787071"/>
                <a:ext cx="329184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5365932" y="4230439"/>
                <a:ext cx="3023456" cy="978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2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000" b="0" i="1" dirty="0" smtClean="0">
                              <a:latin typeface="Cambria Math" panose="02040503050406030204" pitchFamily="18" charset="0"/>
                            </a:rPr>
                            <m:t>−16</m:t>
                          </m:r>
                        </m:num>
                        <m:den>
                          <m:r>
                            <a:rPr lang="pt-PT" sz="2000" b="0" i="1" dirty="0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den>
                      </m:f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pt-PT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PT" sz="2000" b="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932" y="4230439"/>
                <a:ext cx="3023456" cy="9783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1317255" y="4491521"/>
                <a:ext cx="32918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3200" i="1">
                          <a:latin typeface="Cambria Math" panose="02040503050406030204" pitchFamily="18" charset="0"/>
                        </a:rPr>
                        <m:t>−8</m:t>
                      </m:r>
                      <m:r>
                        <a:rPr lang="pt-PT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3200" i="1">
                          <a:latin typeface="Cambria Math" panose="02040503050406030204" pitchFamily="18" charset="0"/>
                        </a:rPr>
                        <m:t>=−16</m:t>
                      </m:r>
                    </m:oMath>
                  </m:oMathPara>
                </a14:m>
                <a:endParaRPr lang="pt-PT" sz="3200" dirty="0"/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255" y="4491521"/>
                <a:ext cx="329184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ixaDeTexto 98"/>
              <p:cNvSpPr txBox="1"/>
              <p:nvPr/>
            </p:nvSpPr>
            <p:spPr>
              <a:xfrm>
                <a:off x="5449245" y="1653168"/>
                <a:ext cx="302345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=10−8⟺</m:t>
                      </m:r>
                    </m:oMath>
                  </m:oMathPara>
                </a14:m>
                <a:endParaRPr lang="pt-PT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PT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PT" sz="2000" b="0" dirty="0"/>
              </a:p>
            </p:txBody>
          </p:sp>
        </mc:Choice>
        <mc:Fallback xmlns=""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245" y="1653168"/>
                <a:ext cx="3023456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Conexão reta 99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xão reta 100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ixaDeTexto 101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3" name="CaixaDeTexto 102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10" name="Imagem 10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11" name="Imagem 1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12" name="Imagem 1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13" name="Imagem 1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42" name="Imagem 41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4" name="Imagem 43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Imagem 44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201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1317255" y="1864126"/>
                <a:ext cx="3291840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9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PT" sz="29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900" b="0" i="1" smtClean="0">
                          <a:latin typeface="Cambria Math" panose="02040503050406030204" pitchFamily="18" charset="0"/>
                        </a:rPr>
                        <m:t>−19=−7</m:t>
                      </m:r>
                      <m:r>
                        <a:rPr lang="pt-PT" sz="29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900" b="0" i="1" smtClean="0">
                          <a:latin typeface="Cambria Math" panose="02040503050406030204" pitchFamily="18" charset="0"/>
                        </a:rPr>
                        <m:t>+8</m:t>
                      </m:r>
                    </m:oMath>
                  </m:oMathPara>
                </a14:m>
                <a:endParaRPr lang="pt-PT" sz="29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255" y="1864126"/>
                <a:ext cx="3291840" cy="5386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303607" y="4568576"/>
                <a:ext cx="32918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3200" i="1">
                          <a:latin typeface="Cambria Math" panose="02040503050406030204" pitchFamily="18" charset="0"/>
                        </a:rPr>
                        <m:t>0=2</m:t>
                      </m:r>
                      <m:r>
                        <a:rPr lang="pt-PT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3200" i="1">
                          <a:latin typeface="Cambria Math" panose="02040503050406030204" pitchFamily="18" charset="0"/>
                        </a:rPr>
                        <m:t>−20+3</m:t>
                      </m:r>
                      <m:r>
                        <a:rPr lang="pt-PT" sz="32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PT" sz="32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607" y="4568576"/>
                <a:ext cx="329184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5419626" y="1460770"/>
                <a:ext cx="3007366" cy="1293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=8+19⟺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=27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PT" sz="1600" b="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626" y="1460770"/>
                <a:ext cx="3007366" cy="12936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5348920" y="4146147"/>
                <a:ext cx="3007366" cy="1293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=−20⟺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−5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=−20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−20</m:t>
                          </m:r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den>
                      </m:f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PT" sz="1600" b="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920" y="4146147"/>
                <a:ext cx="3007366" cy="12936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exão reta 9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1" name="CaixaDeTexto 10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4" name="Imagem 10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5" name="Imagem 10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6" name="Imagem 1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42" name="Imagem 41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4" name="Imagem 43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Imagem 44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046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1317255" y="1787071"/>
                <a:ext cx="32918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32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PT" sz="32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3200" b="0" i="1" smtClean="0">
                          <a:latin typeface="Cambria Math" panose="02040503050406030204" pitchFamily="18" charset="0"/>
                        </a:rPr>
                        <m:t>−5−</m:t>
                      </m:r>
                      <m:r>
                        <a:rPr lang="pt-PT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PT" sz="32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255" y="1787071"/>
                <a:ext cx="329184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303607" y="4491521"/>
                <a:ext cx="32918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32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3200" i="1" smtClean="0">
                          <a:latin typeface="Cambria Math" panose="02040503050406030204" pitchFamily="18" charset="0"/>
                        </a:rPr>
                        <m:t>−26=−20</m:t>
                      </m:r>
                    </m:oMath>
                  </m:oMathPara>
                </a14:m>
                <a:endParaRPr lang="pt-PT" sz="32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607" y="4491521"/>
                <a:ext cx="329184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5436801" y="1822558"/>
                <a:ext cx="30073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20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=5⟺</m:t>
                      </m:r>
                    </m:oMath>
                  </m:oMathPara>
                </a14:m>
                <a:endParaRPr lang="pt-PT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PT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801" y="1822558"/>
                <a:ext cx="300736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5348920" y="4390366"/>
                <a:ext cx="30073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=−20+26⟺</m:t>
                      </m:r>
                    </m:oMath>
                  </m:oMathPara>
                </a14:m>
                <a:endParaRPr lang="pt-PT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pt-PT" sz="2000" b="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920" y="4390366"/>
                <a:ext cx="3007366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exão reta 9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1" name="CaixaDeTexto 10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4" name="Imagem 10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5" name="Imagem 10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6" name="Imagem 1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42" name="Imagem 41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4" name="Imagem 43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Imagem 44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665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1317255" y="1678783"/>
                <a:ext cx="3291840" cy="932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pt-PT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PT" sz="32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255" y="1678783"/>
                <a:ext cx="3291840" cy="9325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303607" y="4491521"/>
                <a:ext cx="32918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30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3000" i="1" smtClean="0">
                          <a:latin typeface="Cambria Math" panose="02040503050406030204" pitchFamily="18" charset="0"/>
                        </a:rPr>
                        <m:t>−2=−2</m:t>
                      </m:r>
                      <m:r>
                        <a:rPr lang="pt-PT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3000" b="0" i="1" smtClean="0">
                          <a:latin typeface="Cambria Math" panose="02040503050406030204" pitchFamily="18" charset="0"/>
                        </a:rPr>
                        <m:t>+22</m:t>
                      </m:r>
                    </m:oMath>
                  </m:oMathPara>
                </a14:m>
                <a:endParaRPr lang="pt-PT" sz="30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607" y="4491521"/>
                <a:ext cx="329184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5457290" y="1814132"/>
                <a:ext cx="30073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=1 ×7⟺</m:t>
                      </m:r>
                    </m:oMath>
                  </m:oMathPara>
                </a14:m>
                <a:endParaRPr lang="pt-PT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pt-PT" sz="2000" b="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290" y="1814132"/>
                <a:ext cx="300736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5457290" y="4121697"/>
                <a:ext cx="3007366" cy="1293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=22+2⟺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pt-PT" sz="1600" b="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290" y="4121697"/>
                <a:ext cx="3007366" cy="12936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exão reta 9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1" name="CaixaDeTexto 10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4" name="Imagem 10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5" name="Imagem 10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6" name="Imagem 1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42" name="Imagem 41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4" name="Imagem 43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Imagem 44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078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1317255" y="1787071"/>
                <a:ext cx="32918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3200" b="0" i="1" smtClean="0">
                          <a:latin typeface="Cambria Math" panose="02040503050406030204" pitchFamily="18" charset="0"/>
                        </a:rPr>
                        <m:t>−11=−20 </m:t>
                      </m:r>
                    </m:oMath>
                  </m:oMathPara>
                </a14:m>
                <a:endParaRPr lang="pt-PT" sz="32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255" y="1787071"/>
                <a:ext cx="329184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175531" y="4491521"/>
                <a:ext cx="3530748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+20=2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−30</m:t>
                      </m:r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531" y="4491521"/>
                <a:ext cx="3530748" cy="538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5388189" y="1602404"/>
                <a:ext cx="300736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=−20+11⟺</m:t>
                      </m:r>
                    </m:oMath>
                  </m:oMathPara>
                </a14:m>
                <a:endParaRPr lang="pt-PT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=−9</m:t>
                      </m:r>
                    </m:oMath>
                  </m:oMathPara>
                </a14:m>
                <a:endParaRPr lang="pt-PT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pt-PT" sz="2000" b="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189" y="1602404"/>
                <a:ext cx="3007366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5436801" y="4118999"/>
                <a:ext cx="3007366" cy="1298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</a:rPr>
                        <m:t>⟺ 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=−30−20⟺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−5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=−50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−50</m:t>
                          </m:r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den>
                      </m:f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pt-PT" sz="1600" b="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801" y="4118999"/>
                <a:ext cx="3007366" cy="12986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exão reta 9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1" name="CaixaDeTexto 10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4" name="Imagem 10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5" name="Imagem 10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6" name="Imagem 1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p:grpSp>
        <p:nvGrpSpPr>
          <p:cNvPr id="36" name="Grupo 35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37" name="Imagem 36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39" name="Imagem 38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806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08" name="Grupo 107"/>
          <p:cNvGrpSpPr/>
          <p:nvPr/>
        </p:nvGrpSpPr>
        <p:grpSpPr>
          <a:xfrm>
            <a:off x="1050944" y="1540350"/>
            <a:ext cx="1159792" cy="982755"/>
            <a:chOff x="2167051" y="1197597"/>
            <a:chExt cx="1633425" cy="1269958"/>
          </a:xfrm>
        </p:grpSpPr>
        <p:pic>
          <p:nvPicPr>
            <p:cNvPr id="109" name="Imagem 108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005"/>
            <a:stretch/>
          </p:blipFill>
          <p:spPr>
            <a:xfrm>
              <a:off x="2167051" y="1611739"/>
              <a:ext cx="1552098" cy="855816"/>
            </a:xfrm>
            <a:prstGeom prst="rect">
              <a:avLst/>
            </a:prstGeom>
          </p:spPr>
        </p:pic>
        <p:sp>
          <p:nvSpPr>
            <p:cNvPr id="110" name="CaixaDeTexto 109"/>
            <p:cNvSpPr txBox="1"/>
            <p:nvPr/>
          </p:nvSpPr>
          <p:spPr>
            <a:xfrm>
              <a:off x="2167052" y="1197597"/>
              <a:ext cx="1633424" cy="437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b="1" i="1" dirty="0">
                  <a:solidFill>
                    <a:schemeClr val="accent4">
                      <a:lumMod val="75000"/>
                    </a:schemeClr>
                  </a:solidFill>
                  <a:latin typeface="Monotype Corsiva" panose="03010101010201010101" pitchFamily="66" charset="0"/>
                </a:rPr>
                <a:t>Carta  relógio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aixaDeTexto 113"/>
              <p:cNvSpPr txBox="1"/>
              <p:nvPr/>
            </p:nvSpPr>
            <p:spPr>
              <a:xfrm>
                <a:off x="5391885" y="1475781"/>
                <a:ext cx="3007366" cy="1292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</a:rPr>
                        <m:t>⟺ </m:t>
                      </m:r>
                      <m:r>
                        <a:rPr lang="pt-PT" sz="16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−14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=43+5⟺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=48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PT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48</m:t>
                          </m:r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=−12</m:t>
                      </m:r>
                    </m:oMath>
                  </m:oMathPara>
                </a14:m>
                <a:endParaRPr lang="pt-PT" sz="1600" b="0" dirty="0"/>
              </a:p>
            </p:txBody>
          </p:sp>
        </mc:Choice>
        <mc:Fallback xmlns="">
          <p:sp>
            <p:nvSpPr>
              <p:cNvPr id="114" name="CaixaDeTexto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885" y="1475781"/>
                <a:ext cx="3007366" cy="12920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CaixaDeTexto 114"/>
              <p:cNvSpPr txBox="1"/>
              <p:nvPr/>
            </p:nvSpPr>
            <p:spPr>
              <a:xfrm>
                <a:off x="5412548" y="4263895"/>
                <a:ext cx="317539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20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−15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=15+2⟺</m:t>
                      </m:r>
                    </m:oMath>
                  </m:oMathPara>
                </a14:m>
                <a:endParaRPr lang="pt-PT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=17</m:t>
                      </m:r>
                    </m:oMath>
                  </m:oMathPara>
                </a14:m>
                <a:endParaRPr lang="pt-PT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=−17</m:t>
                      </m:r>
                    </m:oMath>
                  </m:oMathPara>
                </a14:m>
                <a:endParaRPr lang="pt-PT" sz="2000" b="0" dirty="0"/>
              </a:p>
            </p:txBody>
          </p:sp>
        </mc:Choice>
        <mc:Fallback xmlns="">
          <p:sp>
            <p:nvSpPr>
              <p:cNvPr id="115" name="CaixaDeTexto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548" y="4263895"/>
                <a:ext cx="3175398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aixaDeTexto 115"/>
              <p:cNvSpPr txBox="1"/>
              <p:nvPr/>
            </p:nvSpPr>
            <p:spPr>
              <a:xfrm>
                <a:off x="1750518" y="4551758"/>
                <a:ext cx="353074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𝟏𝟒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pt-PT" sz="2200" b="1" dirty="0"/>
              </a:p>
            </p:txBody>
          </p:sp>
        </mc:Choice>
        <mc:Fallback xmlns="">
          <p:sp>
            <p:nvSpPr>
              <p:cNvPr id="116" name="CaixaDeTexto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518" y="4551758"/>
                <a:ext cx="353074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aixaDeTexto 116"/>
              <p:cNvSpPr txBox="1"/>
              <p:nvPr/>
            </p:nvSpPr>
            <p:spPr>
              <a:xfrm>
                <a:off x="1882664" y="1922850"/>
                <a:ext cx="329184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𝟏𝟒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𝟒𝟑</m:t>
                      </m:r>
                    </m:oMath>
                  </m:oMathPara>
                </a14:m>
                <a:endParaRPr lang="pt-PT" sz="2200" b="1" dirty="0"/>
              </a:p>
            </p:txBody>
          </p:sp>
        </mc:Choice>
        <mc:Fallback xmlns="">
          <p:sp>
            <p:nvSpPr>
              <p:cNvPr id="117" name="CaixaDeTexto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664" y="1922850"/>
                <a:ext cx="3291840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exão reta 11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xão reta 11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aixaDeTexto 11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21" name="CaixaDeTexto 12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96" name="Imagem 9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97" name="Imagem 9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98" name="Imagem 9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99" name="Imagem 9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0" name="Imagem 9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1" name="Imagem 10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2" name="Imagem 10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p:grpSp>
        <p:nvGrpSpPr>
          <p:cNvPr id="37" name="Grupo 107">
            <a:extLst>
              <a:ext uri="{FF2B5EF4-FFF2-40B4-BE49-F238E27FC236}">
                <a16:creationId xmlns:a16="http://schemas.microsoft.com/office/drawing/2014/main" id="{4D591477-2DC2-40BB-A9D5-6E2A050AC0FD}"/>
              </a:ext>
            </a:extLst>
          </p:cNvPr>
          <p:cNvGrpSpPr/>
          <p:nvPr/>
        </p:nvGrpSpPr>
        <p:grpSpPr>
          <a:xfrm>
            <a:off x="1049234" y="4163686"/>
            <a:ext cx="1159792" cy="982755"/>
            <a:chOff x="2167051" y="1197597"/>
            <a:chExt cx="1633425" cy="1269958"/>
          </a:xfrm>
        </p:grpSpPr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DEFE038F-5661-4B4E-95A1-1DE52A4463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005"/>
            <a:stretch/>
          </p:blipFill>
          <p:spPr>
            <a:xfrm>
              <a:off x="2167051" y="1611739"/>
              <a:ext cx="1552098" cy="855816"/>
            </a:xfrm>
            <a:prstGeom prst="rect">
              <a:avLst/>
            </a:prstGeom>
          </p:spPr>
        </p:pic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5F851430-BF7E-4FB7-A650-819A8D009F07}"/>
                </a:ext>
              </a:extLst>
            </p:cNvPr>
            <p:cNvSpPr txBox="1"/>
            <p:nvPr/>
          </p:nvSpPr>
          <p:spPr>
            <a:xfrm>
              <a:off x="2167052" y="1197597"/>
              <a:ext cx="1633424" cy="437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b="1" i="1" dirty="0">
                  <a:solidFill>
                    <a:schemeClr val="accent4">
                      <a:lumMod val="75000"/>
                    </a:schemeClr>
                  </a:solidFill>
                  <a:latin typeface="Monotype Corsiva" panose="03010101010201010101" pitchFamily="66" charset="0"/>
                </a:rPr>
                <a:t>Carta  relógio</a:t>
              </a:r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46" name="Imagem 45" descr="C:\Users\Luis\AppData\Local\Microsoft\Windows\INetCache\Content.MSO\487547C9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8" name="Imagem 47" descr="C:\Users\Luis\AppData\Local\Microsoft\Windows\INetCache\Content.MSO\FE6E05C3.tmp"/>
            <p:cNvPicPr/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Imagem 48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7055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1756</TotalTime>
  <Words>1884</Words>
  <Application>Microsoft Office PowerPoint</Application>
  <PresentationFormat>Papel A4 (210x297 mm)</PresentationFormat>
  <Paragraphs>371</Paragraphs>
  <Slides>23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Garamond</vt:lpstr>
      <vt:lpstr>Ink Free</vt:lpstr>
      <vt:lpstr>Monotype Corsiva</vt:lpstr>
      <vt:lpstr>Symbol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Rosa Furtado</dc:creator>
  <cp:lastModifiedBy>Cliente</cp:lastModifiedBy>
  <cp:revision>188</cp:revision>
  <cp:lastPrinted>2020-01-15T13:29:01Z</cp:lastPrinted>
  <dcterms:created xsi:type="dcterms:W3CDTF">2019-11-03T08:34:10Z</dcterms:created>
  <dcterms:modified xsi:type="dcterms:W3CDTF">2020-10-30T15:48:36Z</dcterms:modified>
</cp:coreProperties>
</file>