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73" r:id="rId5"/>
    <p:sldId id="274" r:id="rId6"/>
    <p:sldId id="275" r:id="rId7"/>
    <p:sldId id="276" r:id="rId8"/>
    <p:sldId id="277" r:id="rId9"/>
    <p:sldId id="278" r:id="rId10"/>
    <p:sldId id="295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7" r:id="rId19"/>
    <p:sldId id="288" r:id="rId20"/>
    <p:sldId id="289" r:id="rId21"/>
    <p:sldId id="290" r:id="rId22"/>
    <p:sldId id="291" r:id="rId23"/>
    <p:sldId id="292" r:id="rId2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0000"/>
    <a:srgbClr val="FF0000"/>
    <a:srgbClr val="FF33CC"/>
    <a:srgbClr val="CC00CC"/>
    <a:srgbClr val="FF66FF"/>
    <a:srgbClr val="FF99CC"/>
    <a:srgbClr val="CC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A677-54FB-43A4-8C23-38F4CF494524}" v="1" dt="2021-03-29T11:14:20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4" y="3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Silva Pacheco" userId="550d9ec18e6e5d93" providerId="LiveId" clId="{3834A677-54FB-43A4-8C23-38F4CF494524}"/>
    <pc:docChg chg="modSld">
      <pc:chgData name="Carla Silva Pacheco" userId="550d9ec18e6e5d93" providerId="LiveId" clId="{3834A677-54FB-43A4-8C23-38F4CF494524}" dt="2021-03-29T11:18:33.090" v="10" actId="13926"/>
      <pc:docMkLst>
        <pc:docMk/>
      </pc:docMkLst>
      <pc:sldChg chg="modSp mod">
        <pc:chgData name="Carla Silva Pacheco" userId="550d9ec18e6e5d93" providerId="LiveId" clId="{3834A677-54FB-43A4-8C23-38F4CF494524}" dt="2021-03-29T11:18:33.090" v="10" actId="13926"/>
        <pc:sldMkLst>
          <pc:docMk/>
          <pc:sldMk cId="2395323704" sldId="293"/>
        </pc:sldMkLst>
        <pc:graphicFrameChg chg="mod modGraphic">
          <ac:chgData name="Carla Silva Pacheco" userId="550d9ec18e6e5d93" providerId="LiveId" clId="{3834A677-54FB-43A4-8C23-38F4CF494524}" dt="2021-03-29T11:18:33.090" v="10" actId="13926"/>
          <ac:graphicFrameMkLst>
            <pc:docMk/>
            <pc:sldMk cId="2395323704" sldId="293"/>
            <ac:graphicFrameMk id="28" creationId="{0E830F5F-415E-4E90-8910-6DEEB3B2050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5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3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4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7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0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8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8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1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75EE-D5F0-4719-8B3C-4EF173953B90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7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9.png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80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0.png"/><Relationship Id="rId7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40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90.pn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032" y="313008"/>
            <a:ext cx="9906000" cy="6086693"/>
            <a:chOff x="12032" y="313008"/>
            <a:chExt cx="9906000" cy="6086693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2" y="313008"/>
              <a:ext cx="9906000" cy="6086693"/>
            </a:xfrm>
            <a:prstGeom prst="rect">
              <a:avLst/>
            </a:prstGeom>
            <a:effectLst>
              <a:outerShdw dist="50800" dir="5400000" sx="101000" sy="101000" algn="ctr" rotWithShape="0">
                <a:schemeClr val="bg1">
                  <a:alpha val="0"/>
                </a:schemeClr>
              </a:outerShdw>
              <a:softEdge rad="317500"/>
            </a:effec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225" y="1881097"/>
              <a:ext cx="6876845" cy="30958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87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−5)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−12=−9⟺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=−9+12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400" b="0" dirty="0"/>
                  <a:t> </a:t>
                </a:r>
              </a:p>
              <a:p>
                <a:pPr algn="ctr"/>
                <a:endParaRPr lang="pt-PT" sz="14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0"/>
              <p:cNvSpPr txBox="1"/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+5=7⟺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=7−4−5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PT" sz="1400" b="0" dirty="0"/>
                  <a:t> </a:t>
                </a:r>
              </a:p>
            </p:txBody>
          </p:sp>
        </mc:Choice>
        <mc:Fallback xmlns="">
          <p:sp>
            <p:nvSpPr>
              <p:cNvPr id="34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7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7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pt-PT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PT" sz="3000" dirty="0"/>
                  <a:t>0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 t="-13187" r="-3704" b="-340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−8=7−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=7+8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+12=−20⟺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=−20−12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=−32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4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pt-PT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3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+(−4−7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3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1+8−4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+4⟺⟺−4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=4−1−8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+32=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−4−7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=−4−32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−36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83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3=−10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6+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=−6−2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+50⟺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−5−6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+27=−10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=50+5−27</m:t>
                      </m:r>
                    </m:oMath>
                  </m:oMathPara>
                </a14:m>
                <a:endParaRPr lang="pt-PT" sz="13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3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PT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+4=−(5−7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PT" sz="25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blipFill>
                <a:blip r:embed="rId2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+4=−5+7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=−5−4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+19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9(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+19=9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+99⟺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=99−19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85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+5=15+3−5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=15+3−5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−5=−8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3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98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−17+3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=−14+17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200" b="0" dirty="0"/>
                  <a:t> 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98"/>
              <p:cNvSpPr txBox="1"/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−2=3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=−12+2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⟺−5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1200" b="0" dirty="0"/>
                  <a:t>2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5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57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8"/>
              <p:cNvSpPr txBox="1"/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+40=11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+52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=52−40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1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−8=28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=28−4+8⟺8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6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graphicFrame>
        <p:nvGraphicFramePr>
          <p:cNvPr id="28" name="Tabela 13">
            <a:extLst>
              <a:ext uri="{FF2B5EF4-FFF2-40B4-BE49-F238E27FC236}">
                <a16:creationId xmlns:a16="http://schemas.microsoft.com/office/drawing/2014/main" id="{0E830F5F-415E-4E90-8910-6DEEB3B2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17426"/>
              </p:ext>
            </p:extLst>
          </p:nvPr>
        </p:nvGraphicFramePr>
        <p:xfrm>
          <a:off x="148903" y="811753"/>
          <a:ext cx="9582221" cy="5949061"/>
        </p:xfrm>
        <a:graphic>
          <a:graphicData uri="http://schemas.openxmlformats.org/drawingml/2006/table">
            <a:tbl>
              <a:tblPr firstRow="1" bandRow="1"/>
              <a:tblGrid>
                <a:gridCol w="2607551">
                  <a:extLst>
                    <a:ext uri="{9D8B030D-6E8A-4147-A177-3AD203B41FA5}">
                      <a16:colId xmlns:a16="http://schemas.microsoft.com/office/drawing/2014/main" val="1132727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816852"/>
                    </a:ext>
                  </a:extLst>
                </a:gridCol>
                <a:gridCol w="6766390">
                  <a:extLst>
                    <a:ext uri="{9D8B030D-6E8A-4147-A177-3AD203B41FA5}">
                      <a16:colId xmlns:a16="http://schemas.microsoft.com/office/drawing/2014/main" val="203009182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da tarefa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219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b="1" kern="12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Regras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7650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300" dirty="0">
                          <a:latin typeface="+mn-lt"/>
                        </a:rPr>
                        <a:t>Consolidar a resolução de equaçõe</a:t>
                      </a:r>
                      <a:r>
                        <a:rPr lang="pt-PT" sz="1300" dirty="0">
                          <a:solidFill>
                            <a:schemeClr val="tx1"/>
                          </a:solidFill>
                          <a:latin typeface="+mn-lt"/>
                        </a:rPr>
                        <a:t>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Distribui-se a cada jogador as 10 cartas de um naipe (correspondentes às soluções de 10 equações dos cartões).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cartões são baralhados e empilhados sobre a mesa, com as equações para cima.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Define-se o tempo para a resolução de uma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Retira-se o cartão da base da pilha e coloca-se sobre a mesa.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Inicia-se a contagem do tempo e todos os jogadores resolvem 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o tempo definido terminar (ou, antes disso, </a:t>
                      </a:r>
                      <a:r>
                        <a:rPr lang="pt-PT" sz="1300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os jogadores concluírem a proposta), vira-se o cartão, de modo a ficar visível a resolução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trocam as resoluções entre si e procedem à verificação das mesmas.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que tiverem a resolução correta colocam fora a carta com o número correspondente à 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Repete-se o processo. Ganha quem ficar sem cartas em primeiro lugar. Caso o jogo termine e todos os jogadores ainda tenham cartas, vence o jogador que tiver o menor número de cartas.</a:t>
                      </a:r>
                    </a:p>
                    <a:p>
                      <a:pPr marL="0" marR="0" lvl="0" indent="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pt-PT" sz="11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arta relógio –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for retirada uma destas cartas, o jogador fica com a possibilidade de ser o primeiro a resolver a equação corretamente. À medida que vão terminando, colocam as resoluções, viradas para baixo, sobre a mesa. Verifica-se a resolução do jogador que terminou primeiro. Se estiver correta, esse jogador recebe a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 relógio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poderá utilizá-la como trunfo em qualquer jogada (uma única vez), 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colocar fora uma carta à sua escolha. Caso essa resolução esteja incorreta, procede-se do mesmo modo para o jogador que terminou em segundo lugar e assim sucessivamente.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86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300" b="1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1834"/>
                  </a:ext>
                </a:extLst>
              </a:tr>
              <a:tr h="26246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do jogo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830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pt-PT" sz="130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endParaRPr lang="pt-PT" sz="13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01327"/>
                  </a:ext>
                </a:extLst>
              </a:tr>
              <a:tr h="477509">
                <a:tc>
                  <a:txBody>
                    <a:bodyPr/>
                    <a:lstStyle/>
                    <a:p>
                      <a:pPr marL="179388" marR="0" lvl="0" indent="-179388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baseline="0" dirty="0">
                          <a:effectLst/>
                          <a:latin typeface="+mn-lt"/>
                        </a:rPr>
                        <a:t>Ficar sem cartas.</a:t>
                      </a:r>
                      <a:endParaRPr lang="pt-PT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95017"/>
                  </a:ext>
                </a:extLst>
              </a:tr>
              <a:tr h="327546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48469"/>
                  </a:ext>
                </a:extLst>
              </a:tr>
              <a:tr h="1834373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12 cartões com equações (2 dos quais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Cartas relógio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) e respetivas resoluções no verso (para cada nível);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40 cartas de um baralho (não são utilizadas as damas, os valetes e os reis);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 ampulheta ou um cronómetro;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Material de escrita.</a:t>
                      </a:r>
                      <a:endParaRPr lang="pt-PT" sz="13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44746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Número</a:t>
                      </a:r>
                      <a:r>
                        <a:rPr lang="pt-PT" sz="1300" b="1" baseline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 de jogadores</a:t>
                      </a:r>
                      <a:endParaRPr lang="pt-PT" sz="1300" b="1">
                        <a:solidFill>
                          <a:schemeClr val="bg1"/>
                        </a:solidFill>
                        <a:latin typeface="Ink Free" panose="03080402000500000000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32026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 4 jogadores.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999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6388" b="27217"/>
          <a:stretch/>
        </p:blipFill>
        <p:spPr>
          <a:xfrm>
            <a:off x="2654127" y="122062"/>
            <a:ext cx="4567648" cy="6896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upo 1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2" name="Imagem 11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4" name="Imagem 13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32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5(1−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=−6−4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37+5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0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−9+2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−18+4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=−18−3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=−21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−64=−8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8+64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41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−5)=7 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98"/>
              <p:cNvSpPr txBox="1"/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−70=−4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=20+70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o 38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0" name="Imagem 39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98"/>
              <p:cNvSpPr txBox="1"/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4−6+16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 algn="ctr"/>
                <a:endParaRPr lang="pt-PT" sz="120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4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98"/>
              <p:cNvSpPr txBox="1"/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=−8+3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4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o 4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51" name="Imagem 50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3" name="Imagem 52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8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+8=10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=10−8⟺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0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−19=−7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29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−20+3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=8+19⟺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−26=−20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=−20+26⟺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−2=−2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+22</m:t>
                      </m:r>
                    </m:oMath>
                  </m:oMathPara>
                </a14:m>
                <a:endParaRPr lang="pt-PT" sz="30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 ×7⟺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=22+2⟺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−11=−20 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+20=2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=−20+11⟺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=−30−20⟺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806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8" name="Grupo 107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=43+5⟺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=15+2⟺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6" name="Imagem 45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5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1913</Words>
  <Application>Microsoft Office PowerPoint</Application>
  <PresentationFormat>Papel A4 (210x297 mm)</PresentationFormat>
  <Paragraphs>371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Ink Free</vt:lpstr>
      <vt:lpstr>Monotype Corsiva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Rosa Furtado</dc:creator>
  <cp:lastModifiedBy>Carla Silva Pacheco</cp:lastModifiedBy>
  <cp:revision>189</cp:revision>
  <cp:lastPrinted>2020-01-15T13:29:01Z</cp:lastPrinted>
  <dcterms:created xsi:type="dcterms:W3CDTF">2019-11-03T08:34:10Z</dcterms:created>
  <dcterms:modified xsi:type="dcterms:W3CDTF">2021-03-29T11:18:47Z</dcterms:modified>
</cp:coreProperties>
</file>