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8" r:id="rId7"/>
    <p:sldId id="264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6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>
        <a:solidFill>
          <a:schemeClr val="accent1">
            <a:lumMod val="75000"/>
          </a:schemeClr>
        </a:solidFill>
      </dgm:spPr>
      <dgm:t>
        <a:bodyPr rtlCol="0"/>
        <a:lstStyle/>
        <a:p>
          <a:pPr rtl="0"/>
          <a:r>
            <a:rPr lang="en-US" sz="2000" dirty="0" err="1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Período</a:t>
          </a:r>
          <a:r>
            <a:rPr lang="en-US" sz="2000" dirty="0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 de </a:t>
          </a:r>
          <a:r>
            <a:rPr lang="en-US" sz="2000" dirty="0" err="1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recuperação</a:t>
          </a:r>
          <a:r>
            <a:rPr lang="en-US" sz="2000" dirty="0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2000" dirty="0" err="1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económica</a:t>
          </a:r>
          <a:endParaRPr lang="en-US" sz="2000" dirty="0">
            <a:solidFill>
              <a:schemeClr val="bg1">
                <a:lumMod val="95000"/>
              </a:schemeClr>
            </a:solidFill>
            <a:latin typeface="Constantia" panose="02030602050306030303" pitchFamily="18" charset="0"/>
          </a:endParaRP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 rtlCol="0"/>
        <a:lstStyle/>
        <a:p>
          <a:pPr algn="ctr" rtl="0"/>
          <a:r>
            <a:rPr lang="en-US" sz="1600" dirty="0" err="1" smtClean="0">
              <a:latin typeface="Constantia" panose="02030602050306030303" pitchFamily="18" charset="0"/>
            </a:rPr>
            <a:t>Aumento</a:t>
          </a:r>
          <a:r>
            <a:rPr lang="en-US" sz="1600" dirty="0" smtClean="0">
              <a:latin typeface="Constantia" panose="02030602050306030303" pitchFamily="18" charset="0"/>
            </a:rPr>
            <a:t> da </a:t>
          </a:r>
          <a:r>
            <a:rPr lang="en-US" sz="1600" dirty="0" err="1" smtClean="0">
              <a:latin typeface="Constantia" panose="02030602050306030303" pitchFamily="18" charset="0"/>
            </a:rPr>
            <a:t>produção</a:t>
          </a:r>
          <a:r>
            <a:rPr lang="en-US" sz="1600" dirty="0" smtClean="0">
              <a:latin typeface="Constantia" panose="02030602050306030303" pitchFamily="18" charset="0"/>
            </a:rPr>
            <a:t> </a:t>
          </a:r>
          <a:r>
            <a:rPr lang="en-US" sz="1600" dirty="0" err="1" smtClean="0">
              <a:latin typeface="Constantia" panose="02030602050306030303" pitchFamily="18" charset="0"/>
            </a:rPr>
            <a:t>agrícola</a:t>
          </a:r>
          <a:endParaRPr lang="en-US" sz="1600" dirty="0">
            <a:latin typeface="Constantia" panose="02030602050306030303" pitchFamily="18" charset="0"/>
          </a:endParaRP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 rtlCol="0"/>
        <a:lstStyle/>
        <a:p>
          <a:pPr algn="ctr" rtl="0"/>
          <a:r>
            <a:rPr lang="en-US" sz="1600" dirty="0" err="1" smtClean="0">
              <a:latin typeface="Constantia" panose="02030602050306030303" pitchFamily="18" charset="0"/>
            </a:rPr>
            <a:t>Desenvolvimento</a:t>
          </a:r>
          <a:r>
            <a:rPr lang="en-US" sz="1600" dirty="0" smtClean="0">
              <a:latin typeface="Constantia" panose="02030602050306030303" pitchFamily="18" charset="0"/>
            </a:rPr>
            <a:t> do </a:t>
          </a:r>
          <a:r>
            <a:rPr lang="en-US" sz="1600" dirty="0" err="1" smtClean="0">
              <a:latin typeface="Constantia" panose="02030602050306030303" pitchFamily="18" charset="0"/>
            </a:rPr>
            <a:t>comércio</a:t>
          </a:r>
          <a:endParaRPr lang="en-US" sz="1600" dirty="0">
            <a:latin typeface="Constantia" panose="02030602050306030303" pitchFamily="18" charset="0"/>
          </a:endParaRP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 rtlCol="0"/>
        <a:lstStyle/>
        <a:p>
          <a:pPr algn="ctr" rtl="0"/>
          <a:r>
            <a:rPr lang="en-US" sz="1600" dirty="0" err="1" smtClean="0">
              <a:latin typeface="Constantia" panose="02030602050306030303" pitchFamily="18" charset="0"/>
            </a:rPr>
            <a:t>Aumento</a:t>
          </a:r>
          <a:r>
            <a:rPr lang="en-US" sz="1600" dirty="0" smtClean="0">
              <a:latin typeface="Constantia" panose="02030602050306030303" pitchFamily="18" charset="0"/>
            </a:rPr>
            <a:t> da </a:t>
          </a:r>
          <a:r>
            <a:rPr lang="en-US" sz="1600" dirty="0" err="1" smtClean="0">
              <a:latin typeface="Constantia" panose="02030602050306030303" pitchFamily="18" charset="0"/>
            </a:rPr>
            <a:t>população</a:t>
          </a:r>
          <a:endParaRPr lang="en-US" sz="1600" dirty="0">
            <a:latin typeface="Constantia" panose="02030602050306030303" pitchFamily="18" charset="0"/>
          </a:endParaRP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 rtlCol="0"/>
        <a:lstStyle/>
        <a:p>
          <a:pPr algn="ctr" rtl="0"/>
          <a:r>
            <a:rPr lang="pt-PT" sz="1600" dirty="0" smtClean="0">
              <a:latin typeface="Constantia" panose="02030602050306030303" pitchFamily="18" charset="0"/>
            </a:rPr>
            <a:t>cereais</a:t>
          </a:r>
          <a:endParaRPr lang="en-US" sz="1600" dirty="0">
            <a:latin typeface="Constantia" panose="02030602050306030303" pitchFamily="18" charset="0"/>
          </a:endParaRP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>
        <a:solidFill>
          <a:schemeClr val="accent1">
            <a:lumMod val="75000"/>
          </a:schemeClr>
        </a:solidFill>
      </dgm:spPr>
      <dgm:t>
        <a:bodyPr rtlCol="0"/>
        <a:lstStyle/>
        <a:p>
          <a:pPr rtl="0"/>
          <a:r>
            <a:rPr lang="en-US" dirty="0" smtClean="0">
              <a:latin typeface="Constantia" panose="02030602050306030303" pitchFamily="18" charset="0"/>
            </a:rPr>
            <a:t>Mas </a:t>
          </a:r>
          <a:r>
            <a:rPr lang="en-US" dirty="0" err="1" smtClean="0">
              <a:latin typeface="Constantia" panose="02030602050306030303" pitchFamily="18" charset="0"/>
            </a:rPr>
            <a:t>faltava</a:t>
          </a:r>
          <a:endParaRPr lang="en-US" dirty="0">
            <a:latin typeface="Constantia" panose="02030602050306030303" pitchFamily="18" charset="0"/>
          </a:endParaRP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 rtlCol="0"/>
        <a:lstStyle/>
        <a:p>
          <a:pPr algn="ctr" rtl="0"/>
          <a:r>
            <a:rPr lang="pt-PT" sz="1600" dirty="0" smtClean="0">
              <a:latin typeface="Constantia" panose="02030602050306030303" pitchFamily="18" charset="0"/>
            </a:rPr>
            <a:t>ouro e prata</a:t>
          </a:r>
          <a:endParaRPr lang="en-US" sz="1600" dirty="0">
            <a:latin typeface="Constantia" panose="02030602050306030303" pitchFamily="18" charset="0"/>
          </a:endParaRP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 rtlCol="0"/>
        <a:lstStyle/>
        <a:p>
          <a:pPr algn="ctr" rtl="0"/>
          <a:r>
            <a:rPr lang="pt-PT" sz="1600" dirty="0" smtClean="0">
              <a:latin typeface="Constantia" panose="02030602050306030303" pitchFamily="18" charset="0"/>
            </a:rPr>
            <a:t>matérias primas</a:t>
          </a:r>
          <a:endParaRPr lang="en-US" sz="1600" dirty="0">
            <a:latin typeface="Constantia" panose="02030602050306030303" pitchFamily="18" charset="0"/>
          </a:endParaRP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 rtlCol="0"/>
        <a:lstStyle/>
        <a:p>
          <a:pPr algn="ctr" rtl="0"/>
          <a:r>
            <a:rPr lang="pt-PT" sz="1600" dirty="0" smtClean="0">
              <a:latin typeface="Constantia" panose="02030602050306030303" pitchFamily="18" charset="0"/>
            </a:rPr>
            <a:t>mão de obra</a:t>
          </a:r>
          <a:endParaRPr lang="en-US" sz="1600" dirty="0">
            <a:latin typeface="Constantia" panose="02030602050306030303" pitchFamily="18" charset="0"/>
          </a:endParaRP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7" custScaleX="111254" custLinFactY="100000" custLinFactNeighborX="34497" custLinFactNeighborY="142571"/>
      <dgm:spPr/>
      <dgm:t>
        <a:bodyPr rtlCol="0"/>
        <a:lstStyle/>
        <a:p>
          <a:pPr rtl="0"/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7" custScaleX="109718" custLinFactY="-6321" custLinFactNeighborX="35224" custLinFactNeighborY="-100000"/>
      <dgm:spPr/>
      <dgm:t>
        <a:bodyPr rtlCol="0"/>
        <a:lstStyle/>
        <a:p>
          <a:pPr rtl="0"/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7" custScaleX="109103" custLinFactNeighborX="35531" custLinFactNeighborY="-85838"/>
      <dgm:spPr/>
      <dgm:t>
        <a:bodyPr rtlCol="0"/>
        <a:lstStyle/>
        <a:p>
          <a:pPr rtl="0"/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7" custScaleX="91755" custScaleY="68304" custLinFactX="150739" custLinFactNeighborX="200000" custLinFactNeighborY="-49971"/>
      <dgm:spPr/>
      <dgm:t>
        <a:bodyPr rtlCol="0"/>
        <a:lstStyle/>
        <a:p>
          <a:pPr rtl="0"/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2" custScaleX="252114" custScaleY="216649" custLinFactX="-51760" custLinFactY="20452" custLinFactNeighborX="-100000" custLinFactNeighborY="100000"/>
      <dgm:spPr/>
      <dgm:t>
        <a:bodyPr rtlCol="0"/>
        <a:lstStyle/>
        <a:p>
          <a:pPr rtl="0"/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7" custScaleY="37734" custLinFactX="11253" custLinFactNeighborX="100000" custLinFactNeighborY="-6060"/>
      <dgm:spPr/>
      <dgm:t>
        <a:bodyPr rtlCol="0"/>
        <a:lstStyle/>
        <a:p>
          <a:pPr rtl="0"/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7" custScaleY="72629" custLinFactX="11163" custLinFactNeighborX="100000" custLinFactNeighborY="17485"/>
      <dgm:spPr/>
      <dgm:t>
        <a:bodyPr rtlCol="0"/>
        <a:lstStyle/>
        <a:p>
          <a:pPr rtl="0"/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7" custScaleY="69041" custLinFactX="11253" custLinFactNeighborX="100000" custLinFactNeighborY="46711"/>
      <dgm:spPr/>
      <dgm:t>
        <a:bodyPr rtlCol="0"/>
        <a:lstStyle/>
        <a:p>
          <a:pPr rtl="0"/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7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2" custScaleX="213713" custScaleY="200167" custLinFactY="25645" custLinFactNeighborX="-24147" custLinFactNeighborY="100000"/>
      <dgm:spPr/>
      <dgm:t>
        <a:bodyPr rtlCol="0"/>
        <a:lstStyle/>
        <a:p>
          <a:pPr rtl="0"/>
          <a:endParaRPr lang="en-US"/>
        </a:p>
      </dgm:t>
    </dgm:pt>
  </dgm:ptLst>
  <dgm:cxnLst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3616672" y="3163096"/>
          <a:ext cx="2075807" cy="1118617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nstantia" panose="02030602050306030303" pitchFamily="18" charset="0"/>
            </a:rPr>
            <a:t>Aumento</a:t>
          </a:r>
          <a:r>
            <a:rPr lang="en-US" sz="1600" kern="1200" dirty="0" smtClean="0">
              <a:latin typeface="Constantia" panose="02030602050306030303" pitchFamily="18" charset="0"/>
            </a:rPr>
            <a:t> da </a:t>
          </a:r>
          <a:r>
            <a:rPr lang="en-US" sz="1600" kern="1200" dirty="0" err="1" smtClean="0">
              <a:latin typeface="Constantia" panose="02030602050306030303" pitchFamily="18" charset="0"/>
            </a:rPr>
            <a:t>produção</a:t>
          </a:r>
          <a:r>
            <a:rPr lang="en-US" sz="1600" kern="1200" dirty="0" smtClean="0">
              <a:latin typeface="Constantia" panose="02030602050306030303" pitchFamily="18" charset="0"/>
            </a:rPr>
            <a:t> </a:t>
          </a:r>
          <a:r>
            <a:rPr lang="en-US" sz="1600" kern="1200" dirty="0" err="1" smtClean="0">
              <a:latin typeface="Constantia" panose="02030602050306030303" pitchFamily="18" charset="0"/>
            </a:rPr>
            <a:t>agrícola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948802" y="3163096"/>
        <a:ext cx="1743678" cy="1118617"/>
      </dsp:txXfrm>
    </dsp:sp>
    <dsp:sp modelId="{59179C9B-8BA4-4AC7-ACB1-A12DE00142E2}">
      <dsp:nvSpPr>
        <dsp:cNvPr id="0" name=""/>
        <dsp:cNvSpPr/>
      </dsp:nvSpPr>
      <dsp:spPr>
        <a:xfrm>
          <a:off x="3644567" y="378947"/>
          <a:ext cx="2047148" cy="1118617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nstantia" panose="02030602050306030303" pitchFamily="18" charset="0"/>
            </a:rPr>
            <a:t>Desenvolvimento</a:t>
          </a:r>
          <a:r>
            <a:rPr lang="en-US" sz="1600" kern="1200" dirty="0" smtClean="0">
              <a:latin typeface="Constantia" panose="02030602050306030303" pitchFamily="18" charset="0"/>
            </a:rPr>
            <a:t> do </a:t>
          </a:r>
          <a:r>
            <a:rPr lang="en-US" sz="1600" kern="1200" dirty="0" err="1" smtClean="0">
              <a:latin typeface="Constantia" panose="02030602050306030303" pitchFamily="18" charset="0"/>
            </a:rPr>
            <a:t>comércio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972110" y="378947"/>
        <a:ext cx="1719604" cy="1118617"/>
      </dsp:txXfrm>
    </dsp:sp>
    <dsp:sp modelId="{1877502C-A892-4DC0-ADA6-FA065097BB90}">
      <dsp:nvSpPr>
        <dsp:cNvPr id="0" name=""/>
        <dsp:cNvSpPr/>
      </dsp:nvSpPr>
      <dsp:spPr>
        <a:xfrm>
          <a:off x="3656032" y="1726691"/>
          <a:ext cx="2035673" cy="1118617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nstantia" panose="02030602050306030303" pitchFamily="18" charset="0"/>
            </a:rPr>
            <a:t>Aumento</a:t>
          </a:r>
          <a:r>
            <a:rPr lang="en-US" sz="1600" kern="1200" dirty="0" smtClean="0">
              <a:latin typeface="Constantia" panose="02030602050306030303" pitchFamily="18" charset="0"/>
            </a:rPr>
            <a:t> da </a:t>
          </a:r>
          <a:r>
            <a:rPr lang="en-US" sz="1600" kern="1200" dirty="0" err="1" smtClean="0">
              <a:latin typeface="Constantia" panose="02030602050306030303" pitchFamily="18" charset="0"/>
            </a:rPr>
            <a:t>população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981740" y="1726691"/>
        <a:ext cx="1709965" cy="1118617"/>
      </dsp:txXfrm>
    </dsp:sp>
    <dsp:sp modelId="{51F68A05-A560-4C6F-BC90-521AEF3B0907}">
      <dsp:nvSpPr>
        <dsp:cNvPr id="0" name=""/>
        <dsp:cNvSpPr/>
      </dsp:nvSpPr>
      <dsp:spPr>
        <a:xfrm>
          <a:off x="9699110" y="3246523"/>
          <a:ext cx="1711989" cy="7640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>
              <a:latin typeface="Constantia" panose="02030602050306030303" pitchFamily="18" charset="0"/>
            </a:rPr>
            <a:t>cereais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9973028" y="3246523"/>
        <a:ext cx="1438071" cy="764060"/>
      </dsp:txXfrm>
    </dsp:sp>
    <dsp:sp modelId="{FC7ED273-8CFD-43C2-9C05-44FADF3E0637}">
      <dsp:nvSpPr>
        <dsp:cNvPr id="0" name=""/>
        <dsp:cNvSpPr/>
      </dsp:nvSpPr>
      <dsp:spPr>
        <a:xfrm>
          <a:off x="221496" y="1349155"/>
          <a:ext cx="2818781" cy="242226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Período</a:t>
          </a:r>
          <a:r>
            <a:rPr lang="en-US" sz="2000" kern="1200" dirty="0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 de </a:t>
          </a:r>
          <a:r>
            <a:rPr lang="en-US" sz="2000" kern="1200" dirty="0" err="1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recuperação</a:t>
          </a:r>
          <a:r>
            <a:rPr lang="en-US" sz="2000" kern="1200" dirty="0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2000" kern="1200" dirty="0" err="1" smtClean="0">
              <a:solidFill>
                <a:schemeClr val="bg1">
                  <a:lumMod val="95000"/>
                </a:schemeClr>
              </a:solidFill>
              <a:latin typeface="Constantia" panose="02030602050306030303" pitchFamily="18" charset="0"/>
            </a:rPr>
            <a:t>económica</a:t>
          </a:r>
          <a:endParaRPr lang="en-US" sz="2000" kern="1200" dirty="0">
            <a:solidFill>
              <a:schemeClr val="bg1">
                <a:lumMod val="95000"/>
              </a:schemeClr>
            </a:solidFill>
            <a:latin typeface="Constantia" panose="02030602050306030303" pitchFamily="18" charset="0"/>
          </a:endParaRPr>
        </a:p>
      </dsp:txBody>
      <dsp:txXfrm>
        <a:off x="634297" y="1703887"/>
        <a:ext cx="1993179" cy="1712798"/>
      </dsp:txXfrm>
    </dsp:sp>
    <dsp:sp modelId="{F660F4B9-35DB-4256-A868-A35C6DCCF6B2}">
      <dsp:nvSpPr>
        <dsp:cNvPr id="0" name=""/>
        <dsp:cNvSpPr/>
      </dsp:nvSpPr>
      <dsp:spPr>
        <a:xfrm>
          <a:off x="9733417" y="381867"/>
          <a:ext cx="1677087" cy="42209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>
              <a:latin typeface="Constantia" panose="02030602050306030303" pitchFamily="18" charset="0"/>
            </a:rPr>
            <a:t>ouro e prata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10001751" y="381867"/>
        <a:ext cx="1408753" cy="422099"/>
      </dsp:txXfrm>
    </dsp:sp>
    <dsp:sp modelId="{614EBA0E-D12B-447E-B378-B0FA2DEBEA2F}">
      <dsp:nvSpPr>
        <dsp:cNvPr id="0" name=""/>
        <dsp:cNvSpPr/>
      </dsp:nvSpPr>
      <dsp:spPr>
        <a:xfrm>
          <a:off x="9731908" y="1067344"/>
          <a:ext cx="1677087" cy="812440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>
              <a:latin typeface="Constantia" panose="02030602050306030303" pitchFamily="18" charset="0"/>
            </a:rPr>
            <a:t>matérias primas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10000242" y="1067344"/>
        <a:ext cx="1408753" cy="812440"/>
      </dsp:txXfrm>
    </dsp:sp>
    <dsp:sp modelId="{68509703-D239-4E1B-8CF0-EF08079E1226}">
      <dsp:nvSpPr>
        <dsp:cNvPr id="0" name=""/>
        <dsp:cNvSpPr/>
      </dsp:nvSpPr>
      <dsp:spPr>
        <a:xfrm>
          <a:off x="9733417" y="2206712"/>
          <a:ext cx="1677087" cy="77230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>
              <a:latin typeface="Constantia" panose="02030602050306030303" pitchFamily="18" charset="0"/>
            </a:rPr>
            <a:t>mão de obra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10001751" y="2206712"/>
        <a:ext cx="1408753" cy="772304"/>
      </dsp:txXfrm>
    </dsp:sp>
    <dsp:sp modelId="{FD776C1E-557E-4553-9447-49B69EEC7907}">
      <dsp:nvSpPr>
        <dsp:cNvPr id="0" name=""/>
        <dsp:cNvSpPr/>
      </dsp:nvSpPr>
      <dsp:spPr>
        <a:xfrm>
          <a:off x="6352212" y="1407216"/>
          <a:ext cx="2389436" cy="2237983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Constantia" panose="02030602050306030303" pitchFamily="18" charset="0"/>
            </a:rPr>
            <a:t>Mas </a:t>
          </a:r>
          <a:r>
            <a:rPr lang="en-US" sz="4600" kern="1200" dirty="0" err="1" smtClean="0">
              <a:latin typeface="Constantia" panose="02030602050306030303" pitchFamily="18" charset="0"/>
            </a:rPr>
            <a:t>faltava</a:t>
          </a:r>
          <a:endParaRPr lang="en-US" sz="4600" kern="1200" dirty="0">
            <a:latin typeface="Constantia" panose="02030602050306030303" pitchFamily="18" charset="0"/>
          </a:endParaRPr>
        </a:p>
      </dsp:txBody>
      <dsp:txXfrm>
        <a:off x="6702137" y="1734961"/>
        <a:ext cx="1689586" cy="158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​</a:t>
            </a:r>
            <a:fld id="{7C908B9C-35D3-4131-885B-8AAD50E513FE}" type="datetime1">
              <a:rPr lang="pt-PT" smtClean="0"/>
              <a:t>22/05/2017</a:t>
            </a:fld>
            <a:r>
              <a:rPr lang="pt-PT" dirty="0" smtClean="0"/>
              <a:t>​</a:t>
            </a:r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pt-PT" smtClean="0"/>
              <a:pPr algn="r"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r>
              <a:rPr lang="pt-PT" dirty="0" smtClean="0"/>
              <a:t>​</a:t>
            </a:r>
            <a:fld id="{14CA27AD-18F3-4C6D-8C01-C3BE088947BE}" type="datetime1">
              <a:rPr lang="pt-PT" smtClean="0"/>
              <a:pPr/>
              <a:t>22/05/2017</a:t>
            </a:fld>
            <a:r>
              <a:rPr dirty="0" smtClean="0"/>
              <a:t>​</a:t>
            </a:r>
            <a:endParaRPr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6834459-7356-44BF-850D-8B30C4FB3B6B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4459-7356-44BF-850D-8B30C4FB3B6B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31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4459-7356-44BF-850D-8B30C4FB3B6B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67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4459-7356-44BF-850D-8B30C4FB3B6B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608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4459-7356-44BF-850D-8B30C4FB3B6B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749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pt-PT" noProof="0" dirty="0" smtClean="0"/>
              <a:t>Faça clique para editar o estilo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noProof="0" smtClean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 smtClean="0"/>
              <a:t>Clique para editar os estilos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PT" noProof="0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xão Reta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xão Reta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pt-PT" noProof="0" dirty="0" smtClean="0"/>
              <a:t>Faça clique para editar o estilo</a:t>
            </a:r>
            <a:endParaRPr lang="pt-PT" noProof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ção da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PT" noProof="0" smtClean="0"/>
              <a:t>Clique no ícone para adicionar uma imagem</a:t>
            </a:r>
            <a:endParaRPr lang="pt-PT" noProof="0" dirty="0"/>
          </a:p>
        </p:txBody>
      </p:sp>
      <p:sp>
        <p:nvSpPr>
          <p:cNvPr id="19" name="Texto Informativ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PT" sz="1200" b="1" i="1" noProof="0" dirty="0" smtClean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pt-PT" sz="1200" i="1" noProof="0" dirty="0" smtClean="0">
                <a:latin typeface="Arial" pitchFamily="34" charset="0"/>
                <a:cs typeface="Arial" pitchFamily="34" charset="0"/>
              </a:rPr>
              <a:t>para alterar a imagem neste dispositivo, selecione a mesma elimine-a. Em seguida, clique no ícone Imagens no marcador de posição para inserir a sua imagem.</a:t>
            </a:r>
            <a:endParaRPr lang="pt-PT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xão Reta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xão Reta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xão Reta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 dirty="0" smtClean="0"/>
              <a:t>Clique para editar os estilos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FF54DE5-C571-48E8-A5BC-B369434E2F44}" type="slidenum">
              <a:rPr lang="pt-PT" smtClean="0"/>
              <a:pPr/>
              <a:t>‹nº›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noProof="0" dirty="0"/>
          </a:p>
        </p:txBody>
      </p:sp>
      <p:sp>
        <p:nvSpPr>
          <p:cNvPr id="8" name="Marcador de Posição de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PT" noProof="0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PT" dirty="0"/>
          </a:p>
        </p:txBody>
      </p:sp>
      <p:sp>
        <p:nvSpPr>
          <p:cNvPr id="3" name="Marcador de Posição de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 smtClean="0"/>
              <a:t>Clique para editar os estilos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 smtClean="0"/>
              <a:t>Clique para editar os estilos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PT" noProof="0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pt-PT" dirty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</a:p>
          <a:p>
            <a:pPr lvl="5" rtl="0"/>
            <a:r>
              <a:rPr lang="pt-PT" noProof="0" dirty="0" smtClean="0"/>
              <a:t>Sexto nível</a:t>
            </a:r>
          </a:p>
          <a:p>
            <a:pPr lvl="6" rtl="0"/>
            <a:r>
              <a:rPr lang="pt-PT" noProof="0" dirty="0" smtClean="0"/>
              <a:t>Sétimo nível</a:t>
            </a:r>
          </a:p>
          <a:p>
            <a:pPr lvl="7" rtl="0"/>
            <a:r>
              <a:rPr lang="pt-PT" noProof="0" dirty="0" smtClean="0"/>
              <a:t>Oitavo nível</a:t>
            </a:r>
          </a:p>
          <a:p>
            <a:pPr lvl="8" rtl="0"/>
            <a:r>
              <a:rPr lang="pt-PT" noProof="0" dirty="0" smtClean="0"/>
              <a:t>Nono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pt-PT" smtClean="0"/>
              <a:pPr/>
              <a:t>‹nº›</a:t>
            </a:fld>
            <a:endParaRPr lang="pt-PT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xão Reta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473997" y="2319154"/>
            <a:ext cx="5985711" cy="2219691"/>
          </a:xfrm>
        </p:spPr>
        <p:txBody>
          <a:bodyPr rtlCol="0" anchor="ctr"/>
          <a:lstStyle/>
          <a:p>
            <a:pPr algn="ctr" rtl="0"/>
            <a:r>
              <a:rPr lang="en-US" dirty="0" smtClean="0"/>
              <a:t>O </a:t>
            </a:r>
            <a:r>
              <a:rPr lang="en-US" dirty="0" err="1" smtClean="0"/>
              <a:t>expansionismo</a:t>
            </a:r>
            <a:r>
              <a:rPr lang="en-US" dirty="0" smtClean="0"/>
              <a:t> </a:t>
            </a:r>
            <a:r>
              <a:rPr lang="en-US" dirty="0" err="1" smtClean="0"/>
              <a:t>europeu</a:t>
            </a:r>
            <a:endParaRPr lang="en-US" dirty="0"/>
          </a:p>
        </p:txBody>
      </p:sp>
      <p:pic>
        <p:nvPicPr>
          <p:cNvPr id="4" name="Marcador de Posição da Imagem 3" descr="Livro aberto em cima da mesa, no fundo prateleiras de livros desfocadas" title="Imagem de Ex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838950" y="1295395"/>
            <a:ext cx="5165558" cy="417195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pt-PT" dirty="0">
                <a:latin typeface="Constantia" panose="02030602050306030303" pitchFamily="18" charset="0"/>
              </a:rPr>
              <a:t>Situação da Europa no século XV</a:t>
            </a:r>
            <a:r>
              <a:rPr lang="pt-PT" dirty="0">
                <a:solidFill>
                  <a:schemeClr val="tx2"/>
                </a:solidFill>
                <a:latin typeface="Constantia" panose="02030602050306030303" pitchFamily="18" charset="0"/>
              </a:rPr>
              <a:t/>
            </a:r>
            <a:br>
              <a:rPr lang="pt-PT" dirty="0">
                <a:solidFill>
                  <a:schemeClr val="tx2"/>
                </a:solidFill>
                <a:latin typeface="Constantia" panose="02030602050306030303" pitchFamily="18" charset="0"/>
              </a:rPr>
            </a:br>
            <a:endParaRPr lang="en-US" dirty="0"/>
          </a:p>
        </p:txBody>
      </p:sp>
      <p:graphicFrame>
        <p:nvGraphicFramePr>
          <p:cNvPr id="4" name="Marcador de Posição de Conteúdo 3" descr="Lista Empilh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40095"/>
              </p:ext>
            </p:extLst>
          </p:nvPr>
        </p:nvGraphicFramePr>
        <p:xfrm>
          <a:off x="403528" y="1478756"/>
          <a:ext cx="1162326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9256782" y="6428013"/>
            <a:ext cx="1828800" cy="365125"/>
          </a:xfrm>
        </p:spPr>
        <p:txBody>
          <a:bodyPr/>
          <a:lstStyle/>
          <a:p>
            <a:pPr rtl="0"/>
            <a:fld id="{0FF54DE5-C571-48E8-A5BC-B369434E2F44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>
              <a:lnSpc>
                <a:spcPct val="150000"/>
              </a:lnSpc>
            </a:pPr>
            <a:r>
              <a:rPr lang="pt-PT" dirty="0" smtClean="0">
                <a:latin typeface="Constantia" panose="02030602050306030303" pitchFamily="18" charset="0"/>
              </a:rPr>
              <a:t>Condições da </a:t>
            </a:r>
            <a:r>
              <a:rPr lang="pt-PT" dirty="0">
                <a:latin typeface="Constantia" panose="02030602050306030303" pitchFamily="18" charset="0"/>
              </a:rPr>
              <a:t>p</a:t>
            </a:r>
            <a:r>
              <a:rPr lang="pt-PT" dirty="0" smtClean="0">
                <a:latin typeface="Constantia" panose="02030602050306030303" pitchFamily="18" charset="0"/>
              </a:rPr>
              <a:t>rioridade </a:t>
            </a:r>
            <a:r>
              <a:rPr lang="pt-PT" dirty="0">
                <a:latin typeface="Constantia" panose="02030602050306030303" pitchFamily="18" charset="0"/>
              </a:rPr>
              <a:t>portuguesa na expansão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pt-PT" noProof="0" smtClean="0"/>
              <a:t>4</a:t>
            </a:fld>
            <a:endParaRPr lang="pt-PT" noProof="0" dirty="0"/>
          </a:p>
        </p:txBody>
      </p:sp>
      <p:sp>
        <p:nvSpPr>
          <p:cNvPr id="4" name="Retângulo 3"/>
          <p:cNvSpPr/>
          <p:nvPr/>
        </p:nvSpPr>
        <p:spPr>
          <a:xfrm>
            <a:off x="3194957" y="689789"/>
            <a:ext cx="72263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rabicPeriod"/>
              <a:defRPr/>
            </a:pPr>
            <a:r>
              <a:rPr lang="pt-PT" altLang="pt-PT" sz="2800" b="1" dirty="0">
                <a:latin typeface="Constantia" panose="02030602050306030303" pitchFamily="18" charset="0"/>
              </a:rPr>
              <a:t>Condições geográficas:</a:t>
            </a:r>
          </a:p>
          <a:p>
            <a:pPr algn="just">
              <a:defRPr/>
            </a:pPr>
            <a:endParaRPr lang="pt-PT" altLang="pt-PT" sz="2400" b="1" dirty="0">
              <a:latin typeface="Constantia" panose="02030602050306030303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PT" altLang="pt-PT" sz="20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 </a:t>
            </a:r>
            <a:r>
              <a:rPr lang="pt-PT" alt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</a:t>
            </a:r>
            <a:r>
              <a:rPr lang="pt-PT" altLang="pt-PT" sz="2200" dirty="0">
                <a:latin typeface="Constantia" panose="02030602050306030303" pitchFamily="18" charset="0"/>
              </a:rPr>
              <a:t>extensa costa marítima;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alt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 </a:t>
            </a:r>
            <a:r>
              <a:rPr lang="pt-PT" altLang="pt-PT" sz="2200" dirty="0">
                <a:latin typeface="Constantia" panose="02030602050306030303" pitchFamily="18" charset="0"/>
              </a:rPr>
              <a:t>bons portos naturais;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alt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 </a:t>
            </a:r>
            <a:r>
              <a:rPr lang="pt-PT" altLang="pt-PT" sz="2200" dirty="0">
                <a:latin typeface="Constantia" panose="02030602050306030303" pitchFamily="18" charset="0"/>
              </a:rPr>
              <a:t>virado para o oceano  Atlântico;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alt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 </a:t>
            </a:r>
            <a:r>
              <a:rPr lang="pt-PT" altLang="pt-PT" sz="2200" dirty="0">
                <a:latin typeface="Constantia" panose="02030602050306030303" pitchFamily="18" charset="0"/>
                <a:sym typeface="Wingdings" panose="05000000000000000000" pitchFamily="2" charset="2"/>
              </a:rPr>
              <a:t>situado no extremo ocidental da </a:t>
            </a:r>
            <a:r>
              <a:rPr lang="pt-PT" alt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Europa.</a:t>
            </a:r>
            <a:endParaRPr lang="pt-PT" sz="2200" dirty="0">
              <a:latin typeface="Constantia" panose="02030602050306030303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94957" y="4169400"/>
            <a:ext cx="86341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altLang="pt-PT" sz="2800" b="1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2. </a:t>
            </a:r>
            <a:r>
              <a:rPr lang="pt-PT" altLang="pt-PT" sz="2800" b="1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Condições políticas:</a:t>
            </a:r>
          </a:p>
          <a:p>
            <a:pPr>
              <a:defRPr/>
            </a:pPr>
            <a:endParaRPr lang="pt-PT" altLang="pt-PT" sz="28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>
              <a:defRPr/>
            </a:pPr>
            <a:r>
              <a:rPr lang="pt-PT" altLang="pt-PT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</a:t>
            </a:r>
            <a:r>
              <a:rPr lang="pt-PT" altLang="pt-PT" sz="22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</a:t>
            </a:r>
            <a:r>
              <a:rPr lang="pt-PT" altLang="pt-PT" sz="2200" dirty="0">
                <a:latin typeface="Constantia" panose="02030602050306030303" pitchFamily="18" charset="0"/>
              </a:rPr>
              <a:t>clima de paz e estabilidade que se </a:t>
            </a:r>
            <a:r>
              <a:rPr lang="pt-PT" altLang="pt-PT" sz="2200" dirty="0" smtClean="0">
                <a:latin typeface="Constantia" panose="02030602050306030303" pitchFamily="18" charset="0"/>
              </a:rPr>
              <a:t>estabeleceu com </a:t>
            </a:r>
            <a:r>
              <a:rPr lang="pt-PT" altLang="pt-PT" sz="2200" dirty="0">
                <a:latin typeface="Constantia" panose="02030602050306030303" pitchFamily="18" charset="0"/>
              </a:rPr>
              <a:t>D. João I</a:t>
            </a:r>
            <a:r>
              <a:rPr lang="pt-PT" altLang="pt-PT" sz="2200" dirty="0" smtClean="0">
                <a:latin typeface="Constantia" panose="02030602050306030303" pitchFamily="18" charset="0"/>
              </a:rPr>
              <a:t>. </a:t>
            </a:r>
            <a:endParaRPr lang="pt-PT" altLang="pt-PT" sz="2200" dirty="0">
              <a:latin typeface="Constantia" panose="02030602050306030303" pitchFamily="18" charset="0"/>
            </a:endParaRPr>
          </a:p>
          <a:p>
            <a:pPr>
              <a:defRPr/>
            </a:pPr>
            <a:endParaRPr lang="pt-PT" altLang="pt-PT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 smtClean="0"/>
              <a:t>Josete Soares</a:t>
            </a:r>
            <a:endParaRPr lang="pt-PT" noProof="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4" name="Retângulo 3"/>
          <p:cNvSpPr/>
          <p:nvPr/>
        </p:nvSpPr>
        <p:spPr>
          <a:xfrm>
            <a:off x="2598057" y="592182"/>
            <a:ext cx="88664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altLang="pt-PT" sz="2800" b="1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3.  Tradição na prática de atividades ligadas ao mar:</a:t>
            </a:r>
          </a:p>
          <a:p>
            <a:pPr>
              <a:defRPr/>
            </a:pPr>
            <a:r>
              <a:rPr lang="pt-PT" altLang="pt-PT" sz="22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</a:p>
          <a:p>
            <a:pPr>
              <a:defRPr/>
            </a:pPr>
            <a:r>
              <a:rPr lang="pt-PT" altLang="pt-PT" sz="22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</a:t>
            </a:r>
            <a:r>
              <a:rPr lang="pt-PT" altLang="pt-PT" sz="22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 </a:t>
            </a:r>
            <a:r>
              <a:rPr lang="pt-PT" altLang="pt-PT" sz="22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  pesca, o comércio marítimo com outras regiões</a:t>
            </a:r>
            <a:r>
              <a:rPr lang="pt-PT" altLang="pt-PT" sz="14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  <a:endParaRPr lang="pt-PT" sz="1400" dirty="0">
              <a:latin typeface="Constantia" panose="02030602050306030303" pitchFamily="18" charset="0"/>
            </a:endParaRPr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sz="2800" b="1" dirty="0" smtClean="0">
                <a:latin typeface="Constantia" panose="02030602050306030303" pitchFamily="18" charset="0"/>
              </a:rPr>
              <a:t>4</a:t>
            </a:r>
            <a:r>
              <a:rPr lang="pt-PT" sz="2800" b="1" dirty="0">
                <a:latin typeface="Constantia" panose="02030602050306030303" pitchFamily="18" charset="0"/>
              </a:rPr>
              <a:t>. Condições técnicas e </a:t>
            </a:r>
            <a:r>
              <a:rPr lang="pt-PT" sz="2800" b="1" dirty="0" smtClean="0">
                <a:latin typeface="Constantia" panose="02030602050306030303" pitchFamily="18" charset="0"/>
              </a:rPr>
              <a:t>científicas:</a:t>
            </a:r>
          </a:p>
          <a:p>
            <a:endParaRPr lang="pt-PT" sz="2800" b="1" dirty="0">
              <a:latin typeface="Constantia" panose="02030602050306030303" pitchFamily="18" charset="0"/>
            </a:endParaRPr>
          </a:p>
          <a:p>
            <a:r>
              <a:rPr lang="pt-PT" sz="2400" dirty="0">
                <a:latin typeface="Constantia" panose="02030602050306030303" pitchFamily="18" charset="0"/>
              </a:rPr>
              <a:t> </a:t>
            </a:r>
            <a:r>
              <a:rPr lang="pt-PT" sz="2400" dirty="0">
                <a:latin typeface="Constantia" panose="02030602050306030303" pitchFamily="18" charset="0"/>
                <a:sym typeface="Wingdings" panose="05000000000000000000" pitchFamily="2" charset="2"/>
              </a:rPr>
              <a:t></a:t>
            </a:r>
            <a:r>
              <a:rPr lang="pt-PT" sz="2400" dirty="0" smtClean="0">
                <a:latin typeface="Constantia" panose="02030602050306030303" pitchFamily="18" charset="0"/>
              </a:rPr>
              <a:t> </a:t>
            </a:r>
            <a:r>
              <a:rPr lang="pt-PT" sz="2200" dirty="0">
                <a:latin typeface="Constantia" panose="02030602050306030303" pitchFamily="18" charset="0"/>
              </a:rPr>
              <a:t>presença dos Muçulmanos e outros povos, que deixaram  em Portugal conhecimentos sobre técnicas e instrumentos  de </a:t>
            </a:r>
            <a:r>
              <a:rPr lang="pt-PT" sz="2200" dirty="0" smtClean="0">
                <a:latin typeface="Constantia" panose="02030602050306030303" pitchFamily="18" charset="0"/>
              </a:rPr>
              <a:t>navegação.</a:t>
            </a:r>
          </a:p>
          <a:p>
            <a:endParaRPr lang="pt-PT" sz="2200" dirty="0">
              <a:latin typeface="Constantia" panose="02030602050306030303" pitchFamily="18" charset="0"/>
            </a:endParaRPr>
          </a:p>
          <a:p>
            <a:r>
              <a:rPr lang="pt-PT" sz="2200" dirty="0">
                <a:latin typeface="Constantia" panose="02030602050306030303" pitchFamily="18" charset="0"/>
              </a:rPr>
              <a:t> </a:t>
            </a:r>
            <a:r>
              <a:rPr lang="pt-PT" sz="2200" dirty="0" smtClean="0">
                <a:latin typeface="Constantia" panose="02030602050306030303" pitchFamily="18" charset="0"/>
              </a:rPr>
              <a:t>     </a:t>
            </a:r>
            <a:r>
              <a:rPr 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</a:t>
            </a:r>
            <a:r>
              <a:rPr lang="pt-PT" sz="2200" dirty="0" smtClean="0">
                <a:latin typeface="Constantia" panose="02030602050306030303" pitchFamily="18" charset="0"/>
              </a:rPr>
              <a:t> bússola</a:t>
            </a:r>
          </a:p>
          <a:p>
            <a:r>
              <a:rPr lang="pt-PT" sz="2200" dirty="0">
                <a:latin typeface="Constantia" panose="02030602050306030303" pitchFamily="18" charset="0"/>
              </a:rPr>
              <a:t> </a:t>
            </a:r>
            <a:r>
              <a:rPr lang="pt-PT" sz="2200" dirty="0" smtClean="0">
                <a:latin typeface="Constantia" panose="02030602050306030303" pitchFamily="18" charset="0"/>
              </a:rPr>
              <a:t>      </a:t>
            </a:r>
            <a:r>
              <a:rPr 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 </a:t>
            </a:r>
            <a:r>
              <a:rPr lang="pt-PT" sz="2200" dirty="0" smtClean="0">
                <a:latin typeface="Constantia" panose="02030602050306030303" pitchFamily="18" charset="0"/>
              </a:rPr>
              <a:t>astrolábio</a:t>
            </a:r>
          </a:p>
          <a:p>
            <a:r>
              <a:rPr lang="pt-PT" sz="2200" dirty="0" smtClean="0">
                <a:latin typeface="Constantia" panose="02030602050306030303" pitchFamily="18" charset="0"/>
              </a:rPr>
              <a:t>        </a:t>
            </a:r>
            <a:r>
              <a:rPr 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</a:t>
            </a:r>
            <a:r>
              <a:rPr lang="pt-PT" sz="2200" dirty="0" smtClean="0">
                <a:latin typeface="Constantia" panose="02030602050306030303" pitchFamily="18" charset="0"/>
              </a:rPr>
              <a:t> quadrante</a:t>
            </a:r>
          </a:p>
          <a:p>
            <a:r>
              <a:rPr lang="pt-PT" sz="2200" dirty="0">
                <a:latin typeface="Constantia" panose="02030602050306030303" pitchFamily="18" charset="0"/>
              </a:rPr>
              <a:t> </a:t>
            </a:r>
            <a:r>
              <a:rPr lang="pt-PT" sz="2200" dirty="0" smtClean="0">
                <a:latin typeface="Constantia" panose="02030602050306030303" pitchFamily="18" charset="0"/>
              </a:rPr>
              <a:t>        </a:t>
            </a:r>
            <a:r>
              <a:rPr lang="pt-PT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 </a:t>
            </a:r>
            <a:r>
              <a:rPr lang="pt-PT" sz="2200" dirty="0" smtClean="0">
                <a:latin typeface="Constantia" panose="02030602050306030303" pitchFamily="18" charset="0"/>
              </a:rPr>
              <a:t>balestilha</a:t>
            </a:r>
            <a:r>
              <a:rPr lang="pt-PT" sz="2200" dirty="0">
                <a:latin typeface="Constantia" panose="02030602050306030303" pitchFamily="18" charset="0"/>
              </a:rPr>
              <a:t>	</a:t>
            </a:r>
          </a:p>
        </p:txBody>
      </p:sp>
      <p:sp>
        <p:nvSpPr>
          <p:cNvPr id="6" name="Chaveta à direita 5"/>
          <p:cNvSpPr/>
          <p:nvPr/>
        </p:nvSpPr>
        <p:spPr>
          <a:xfrm rot="10800000" flipH="1">
            <a:off x="5123543" y="4397829"/>
            <a:ext cx="478971" cy="1371996"/>
          </a:xfrm>
          <a:prstGeom prst="rightBrace">
            <a:avLst>
              <a:gd name="adj1" fmla="val 8333"/>
              <a:gd name="adj2" fmla="val 55289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965372" y="4751394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Constantia" panose="02030602050306030303" pitchFamily="18" charset="0"/>
              </a:rPr>
              <a:t>Navegação astronómica</a:t>
            </a:r>
            <a:endParaRPr lang="pt-PT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7750" y="2524323"/>
            <a:ext cx="10096500" cy="2219691"/>
          </a:xfrm>
        </p:spPr>
        <p:txBody>
          <a:bodyPr/>
          <a:lstStyle/>
          <a:p>
            <a:pPr algn="ctr"/>
            <a:r>
              <a:rPr lang="pt-PT" dirty="0" smtClean="0">
                <a:latin typeface="Constantia" panose="02030602050306030303" pitchFamily="18" charset="0"/>
              </a:rPr>
              <a:t>Interesses dos grupos socias na</a:t>
            </a:r>
            <a:br>
              <a:rPr lang="pt-PT" dirty="0" smtClean="0">
                <a:latin typeface="Constantia" panose="02030602050306030303" pitchFamily="18" charset="0"/>
              </a:rPr>
            </a:br>
            <a:r>
              <a:rPr lang="pt-PT" dirty="0">
                <a:latin typeface="Constantia" panose="02030602050306030303" pitchFamily="18" charset="0"/>
              </a:rPr>
              <a:t/>
            </a:r>
            <a:br>
              <a:rPr lang="pt-PT" dirty="0">
                <a:latin typeface="Constantia" panose="02030602050306030303" pitchFamily="18" charset="0"/>
              </a:rPr>
            </a:br>
            <a:r>
              <a:rPr lang="pt-PT" dirty="0" smtClean="0">
                <a:latin typeface="Constantia" panose="02030602050306030303" pitchFamily="18" charset="0"/>
              </a:rPr>
              <a:t> expansão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993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pt-PT" noProof="0" smtClean="0"/>
              <a:t>7</a:t>
            </a:fld>
            <a:endParaRPr lang="pt-PT" noProof="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98628"/>
              </p:ext>
            </p:extLst>
          </p:nvPr>
        </p:nvGraphicFramePr>
        <p:xfrm>
          <a:off x="2043182" y="300342"/>
          <a:ext cx="8128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62466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>
                          <a:latin typeface="Constantia" panose="02030602050306030303" pitchFamily="18" charset="0"/>
                        </a:rPr>
                        <a:t>Coroa </a:t>
                      </a:r>
                      <a:endParaRPr lang="pt-PT" sz="2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Afirmação</a:t>
                      </a:r>
                      <a:r>
                        <a:rPr lang="pt-PT" sz="2000" baseline="0" dirty="0" smtClean="0">
                          <a:latin typeface="Constantia" panose="02030602050306030303" pitchFamily="18" charset="0"/>
                        </a:rPr>
                        <a:t> do prestígio da nova dinastia portuguesa. </a:t>
                      </a:r>
                      <a:endParaRPr lang="pt-PT" sz="2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42349"/>
              </p:ext>
            </p:extLst>
          </p:nvPr>
        </p:nvGraphicFramePr>
        <p:xfrm>
          <a:off x="2043182" y="1684585"/>
          <a:ext cx="8128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>
                          <a:latin typeface="Constantia" panose="02030602050306030303" pitchFamily="18" charset="0"/>
                        </a:rPr>
                        <a:t>Nobreza </a:t>
                      </a:r>
                      <a:endParaRPr lang="pt-PT" sz="2400" dirty="0">
                        <a:latin typeface="Constantia" panose="0203060205030603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Ambicionava</a:t>
                      </a:r>
                      <a:r>
                        <a:rPr lang="pt-PT" sz="2000" baseline="0" dirty="0" smtClean="0"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novos cargos militares e administrativos e mais terras.</a:t>
                      </a:r>
                    </a:p>
                    <a:p>
                      <a:endParaRPr lang="pt-PT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4980"/>
              </p:ext>
            </p:extLst>
          </p:nvPr>
        </p:nvGraphicFramePr>
        <p:xfrm>
          <a:off x="2043182" y="3083825"/>
          <a:ext cx="8128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>
                          <a:latin typeface="Constantia" panose="02030602050306030303" pitchFamily="18" charset="0"/>
                        </a:rPr>
                        <a:t>Clero</a:t>
                      </a:r>
                      <a:endParaRPr lang="pt-PT" sz="24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Difundir</a:t>
                      </a:r>
                      <a:r>
                        <a:rPr lang="pt-PT" sz="2000" baseline="0" dirty="0" smtClean="0">
                          <a:latin typeface="Constantia" panose="02030602050306030303" pitchFamily="18" charset="0"/>
                        </a:rPr>
                        <a:t> a fé cristã, convertendo os outros povos ao cristianismo.</a:t>
                      </a:r>
                      <a:endParaRPr lang="pt-PT" sz="2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53020"/>
              </p:ext>
            </p:extLst>
          </p:nvPr>
        </p:nvGraphicFramePr>
        <p:xfrm>
          <a:off x="2032000" y="4219568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Burguesia</a:t>
                      </a:r>
                      <a:r>
                        <a:rPr lang="pt-PT" sz="2000" baseline="0" dirty="0" smtClean="0">
                          <a:latin typeface="Constantia" panose="02030602050306030303" pitchFamily="18" charset="0"/>
                        </a:rPr>
                        <a:t> </a:t>
                      </a:r>
                      <a:endParaRPr lang="pt-PT" sz="2000" dirty="0">
                        <a:latin typeface="Constantia" panose="0203060205030603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Procurar novos mercados, novos produtos, aumentar os lucros e o poder.</a:t>
                      </a:r>
                    </a:p>
                    <a:p>
                      <a:endParaRPr lang="pt-PT" sz="2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60640"/>
              </p:ext>
            </p:extLst>
          </p:nvPr>
        </p:nvGraphicFramePr>
        <p:xfrm>
          <a:off x="2043182" y="5618299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Povo </a:t>
                      </a:r>
                      <a:endParaRPr lang="pt-PT" sz="2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Melhores condições de vida</a:t>
                      </a:r>
                      <a:r>
                        <a:rPr lang="pt-PT" sz="2000" baseline="0" dirty="0" smtClean="0">
                          <a:latin typeface="Constantia" panose="02030602050306030303" pitchFamily="18" charset="0"/>
                        </a:rPr>
                        <a:t> e </a:t>
                      </a:r>
                      <a:r>
                        <a:rPr lang="pt-PT" sz="2000" dirty="0" smtClean="0">
                          <a:latin typeface="Constantia" panose="02030602050306030303" pitchFamily="18" charset="0"/>
                        </a:rPr>
                        <a:t>mais trabalho.</a:t>
                      </a:r>
                      <a:endParaRPr lang="pt-PT" sz="2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smtClean="0"/>
              <a:t>Josete Soares</a:t>
            </a:r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PT" smtClean="0"/>
              <a:pPr/>
              <a:t>8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96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émico – Literatura 16x9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0_TF03431380_TF03431380" id="{86DB76F0-5569-4B60-A78E-487A4AEE96FF}" vid="{89D78001-2092-47FE-8B30-72252FCB31E1}"/>
    </a:ext>
  </a:extLst>
</a:theme>
</file>

<file path=ppt/theme/theme2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246</Words>
  <Application>Microsoft Office PowerPoint</Application>
  <PresentationFormat>Ecrã Panorâmico</PresentationFormat>
  <Paragraphs>65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Constantia</vt:lpstr>
      <vt:lpstr>Euphemia</vt:lpstr>
      <vt:lpstr>Plantagenet Cherokee</vt:lpstr>
      <vt:lpstr>Wingdings</vt:lpstr>
      <vt:lpstr>Académico – Literatura 16x9</vt:lpstr>
      <vt:lpstr>O expansionismo europeu</vt:lpstr>
      <vt:lpstr>Situação da Europa no século XV </vt:lpstr>
      <vt:lpstr>Condições da prioridade portuguesa na expansão</vt:lpstr>
      <vt:lpstr>Apresentação do PowerPoint</vt:lpstr>
      <vt:lpstr>Apresentação do PowerPoint</vt:lpstr>
      <vt:lpstr>Interesses dos grupos socias na   expansão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2017-05-16T15:41:09Z</dcterms:created>
  <dcterms:modified xsi:type="dcterms:W3CDTF">2017-05-22T16:19:19Z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