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Baloo Chettan 2" panose="020B0604020202020204" charset="0"/>
      <p:regular r:id="rId13"/>
      <p:bold r:id="rId14"/>
    </p:embeddedFont>
    <p:embeddedFont>
      <p:font typeface="Baloo Chettan 2 Medium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3">
          <p15:clr>
            <a:srgbClr val="9AA0A6"/>
          </p15:clr>
        </p15:guide>
        <p15:guide id="2" pos="2551">
          <p15:clr>
            <a:srgbClr val="9AA0A6"/>
          </p15:clr>
        </p15:guide>
        <p15:guide id="3" orient="horz" pos="1009">
          <p15:clr>
            <a:srgbClr val="9AA0A6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oW+Bvy/jTrB0ox1CTDSw3nO2t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pos="283"/>
        <p:guide pos="2551"/>
        <p:guide orient="horz" pos="10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CEE9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81000"/>
          </a:blip>
          <a:srcRect/>
          <a:stretch/>
        </p:blipFill>
        <p:spPr>
          <a:xfrm>
            <a:off x="8081925" y="4680791"/>
            <a:ext cx="347466" cy="2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 amt="81000"/>
          </a:blip>
          <a:srcRect/>
          <a:stretch/>
        </p:blipFill>
        <p:spPr>
          <a:xfrm>
            <a:off x="7654559" y="4671355"/>
            <a:ext cx="311560" cy="307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5">
            <a:alphaModFix amt="81000"/>
          </a:blip>
          <a:srcRect/>
          <a:stretch/>
        </p:blipFill>
        <p:spPr>
          <a:xfrm>
            <a:off x="8481432" y="4652850"/>
            <a:ext cx="415370" cy="34479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674514" y="3927963"/>
            <a:ext cx="42501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PT" sz="30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Gordura das baleias</a:t>
            </a:r>
            <a:endParaRPr sz="3000" b="0" i="0" u="none" strike="noStrike" cap="none" dirty="0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6">
            <a:alphaModFix/>
          </a:blip>
          <a:srcRect b="60278"/>
          <a:stretch/>
        </p:blipFill>
        <p:spPr>
          <a:xfrm>
            <a:off x="416112" y="384149"/>
            <a:ext cx="8311775" cy="4002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 b="60278"/>
          <a:stretch/>
        </p:blipFill>
        <p:spPr>
          <a:xfrm>
            <a:off x="2179628" y="2066125"/>
            <a:ext cx="4784749" cy="22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/>
          <p:nvPr/>
        </p:nvSpPr>
        <p:spPr>
          <a:xfrm>
            <a:off x="725625" y="363325"/>
            <a:ext cx="7594200" cy="1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PT" sz="30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Esperamos que se tenham divertido e aprendido coisas novas! Novas atividades em breve! Estejam atentos!</a:t>
            </a:r>
            <a:endParaRPr sz="3000" b="0" i="0" u="none" strike="noStrike" cap="none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1830750" y="3769750"/>
            <a:ext cx="5482500" cy="671700"/>
          </a:xfrm>
          <a:prstGeom prst="rect">
            <a:avLst/>
          </a:prstGeom>
          <a:solidFill>
            <a:srgbClr val="CEE9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2528800" y="3893975"/>
            <a:ext cx="39879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Não se esqueçam de ir partilhando connosco o que vão fazendo, usando o hashtag </a:t>
            </a:r>
            <a:r>
              <a:rPr lang="pt-PT" sz="2400" b="1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#EuMergulhoEmCasa </a:t>
            </a:r>
            <a:endParaRPr sz="2400" b="1" i="0" u="none" strike="noStrike" cap="none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65500" y="166526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PT" b="1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Gordura das Baleias</a:t>
            </a:r>
            <a:endParaRPr b="1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668825" y="1235275"/>
            <a:ext cx="3358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PT" sz="2400" b="0" i="0" u="none" strike="noStrike" cap="none">
                <a:solidFill>
                  <a:srgbClr val="66BD6D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atividade </a:t>
            </a:r>
            <a:r>
              <a:rPr lang="pt-PT" sz="2400" b="1" i="0" u="none" strike="noStrike" cap="none">
                <a:solidFill>
                  <a:srgbClr val="66BD6D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Vida Marinha</a:t>
            </a:r>
            <a:r>
              <a:rPr lang="pt-PT" sz="2400" b="0" i="0" u="none" strike="noStrike" cap="none">
                <a:solidFill>
                  <a:srgbClr val="66BD6D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:</a:t>
            </a:r>
            <a:endParaRPr sz="2400" b="0" i="0" u="none" strike="noStrike" cap="none">
              <a:solidFill>
                <a:srgbClr val="66BD6D"/>
              </a:solidFill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3838" y="311587"/>
            <a:ext cx="868524" cy="8685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/>
          <p:nvPr/>
        </p:nvSpPr>
        <p:spPr>
          <a:xfrm>
            <a:off x="4573950" y="525"/>
            <a:ext cx="4569900" cy="5143500"/>
          </a:xfrm>
          <a:prstGeom prst="rect">
            <a:avLst/>
          </a:prstGeom>
          <a:solidFill>
            <a:srgbClr val="CEE9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60778" y="641808"/>
            <a:ext cx="2714397" cy="200053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>
            <a:spLocks noGrp="1"/>
          </p:cNvSpPr>
          <p:nvPr>
            <p:ph type="subTitle" idx="1"/>
          </p:nvPr>
        </p:nvSpPr>
        <p:spPr>
          <a:xfrm>
            <a:off x="265500" y="3229375"/>
            <a:ext cx="5616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PT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As baleias, tal como nós, são mamíferos: respiram por pulmões, são homeotérmicos, têm pelos, amamentam as suas crias e têm sangue quente.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325125" y="588550"/>
            <a:ext cx="6325200" cy="3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PT" sz="21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Pertencem ao grupo dos cetáceos e evoluíram de animais terrestres. </a:t>
            </a:r>
            <a:endParaRPr sz="21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PT" sz="21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Estes antepassados das baleias sofreram transformações anatómicas, resultando em corpos alongados e fusiformes, extremamente hidrodinâmicos, permitindo movimentos rápidos e complexos quase sem esforço.</a:t>
            </a:r>
            <a:endParaRPr sz="110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PT" sz="21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Dividem-se em dois grupos:</a:t>
            </a:r>
            <a:endParaRPr sz="21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PT" sz="21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-Misticetes ou Baleias de Barbas</a:t>
            </a:r>
            <a:endParaRPr sz="21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PT" sz="21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	- Odontocetes ou Baleias com dentes</a:t>
            </a:r>
            <a:endParaRPr sz="21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1100"/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l="16146" t="47339" r="16151" b="37576"/>
          <a:stretch/>
        </p:blipFill>
        <p:spPr>
          <a:xfrm>
            <a:off x="0" y="4103375"/>
            <a:ext cx="9143999" cy="10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/>
        </p:nvSpPr>
        <p:spPr>
          <a:xfrm>
            <a:off x="1126650" y="77500"/>
            <a:ext cx="23229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atividade:</a:t>
            </a:r>
            <a:r>
              <a:rPr lang="pt-PT" sz="1000" b="0" i="0" u="none" strike="noStrike" cap="none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Gordura das Baleias</a:t>
            </a:r>
            <a:endParaRPr sz="10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4">
            <a:alphaModFix/>
          </a:blip>
          <a:srcRect t="1" b="75282"/>
          <a:stretch/>
        </p:blipFill>
        <p:spPr>
          <a:xfrm>
            <a:off x="7209692" y="414326"/>
            <a:ext cx="2276286" cy="92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 rotWithShape="1">
          <a:blip r:embed="rId5">
            <a:alphaModFix/>
          </a:blip>
          <a:srcRect t="19358" b="54142"/>
          <a:stretch/>
        </p:blipFill>
        <p:spPr>
          <a:xfrm>
            <a:off x="6809887" y="1447712"/>
            <a:ext cx="2075009" cy="922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"/>
          <p:cNvPicPr preferRelativeResize="0"/>
          <p:nvPr/>
        </p:nvPicPr>
        <p:blipFill rotWithShape="1">
          <a:blip r:embed="rId6">
            <a:alphaModFix/>
          </a:blip>
          <a:srcRect t="39675" b="39320"/>
          <a:stretch/>
        </p:blipFill>
        <p:spPr>
          <a:xfrm>
            <a:off x="5720862" y="2571750"/>
            <a:ext cx="2268876" cy="104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3"/>
          <p:cNvPicPr preferRelativeResize="0"/>
          <p:nvPr/>
        </p:nvPicPr>
        <p:blipFill rotWithShape="1">
          <a:blip r:embed="rId7">
            <a:alphaModFix/>
          </a:blip>
          <a:srcRect t="56136" b="29041"/>
          <a:stretch/>
        </p:blipFill>
        <p:spPr>
          <a:xfrm>
            <a:off x="4432874" y="3611874"/>
            <a:ext cx="3874974" cy="995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"/>
          <p:cNvPicPr preferRelativeResize="0"/>
          <p:nvPr/>
        </p:nvPicPr>
        <p:blipFill rotWithShape="1">
          <a:blip r:embed="rId8">
            <a:alphaModFix/>
          </a:blip>
          <a:srcRect t="67541" b="11691"/>
          <a:stretch/>
        </p:blipFill>
        <p:spPr>
          <a:xfrm>
            <a:off x="596047" y="3811580"/>
            <a:ext cx="3975952" cy="1430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 l="16146" t="47339" r="16151" b="37576"/>
          <a:stretch/>
        </p:blipFill>
        <p:spPr>
          <a:xfrm>
            <a:off x="0" y="4103375"/>
            <a:ext cx="9143999" cy="10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 txBox="1"/>
          <p:nvPr/>
        </p:nvSpPr>
        <p:spPr>
          <a:xfrm>
            <a:off x="410751" y="395674"/>
            <a:ext cx="6240860" cy="4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30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Os </a:t>
            </a:r>
            <a:r>
              <a:rPr lang="pt-PT" sz="3000" b="1" i="0" u="none" strike="noStrike" cap="none" dirty="0" err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Misticet</a:t>
            </a:r>
            <a:r>
              <a:rPr lang="pt-PT" sz="3000" b="1" dirty="0" err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</a:t>
            </a:r>
            <a:r>
              <a:rPr lang="pt-PT" sz="3000" b="1" i="0" u="none" strike="noStrike" cap="none" dirty="0" err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s</a:t>
            </a:r>
            <a:r>
              <a:rPr lang="pt-PT" sz="30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ou </a:t>
            </a:r>
            <a:r>
              <a:rPr lang="pt-PT" sz="30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B</a:t>
            </a:r>
            <a:r>
              <a:rPr lang="pt-PT" sz="30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aleias de </a:t>
            </a:r>
            <a:r>
              <a:rPr lang="pt-PT" sz="30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B</a:t>
            </a:r>
            <a:r>
              <a:rPr lang="pt-PT" sz="30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arbas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Têm barbas 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filtradoras de alimento.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Alimentam-se de zooplâncton, de pequenos crustáceos e de peixes.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- 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T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êm 2 espiráculos.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Os machos são 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mais pequenos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que as fêmeas.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São geralmente solitários.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Fazem grandes migrações entre os 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Po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los (alimentação) e o 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quador (reprodução e 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maternidade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).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51610" y="1094140"/>
            <a:ext cx="2216414" cy="1477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16804" y="2801234"/>
            <a:ext cx="2486025" cy="165631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"/>
          <p:cNvSpPr txBox="1"/>
          <p:nvPr/>
        </p:nvSpPr>
        <p:spPr>
          <a:xfrm>
            <a:off x="1126650" y="77500"/>
            <a:ext cx="23229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atividade:</a:t>
            </a:r>
            <a:r>
              <a:rPr lang="pt-PT" sz="1000" b="0" i="0" u="none" strike="noStrike" cap="none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Gordura das Baleias</a:t>
            </a:r>
            <a:endParaRPr sz="10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l="16146" t="47339" r="16151" b="37579"/>
          <a:stretch/>
        </p:blipFill>
        <p:spPr>
          <a:xfrm>
            <a:off x="0" y="4103375"/>
            <a:ext cx="9143999" cy="10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5"/>
          <p:cNvPicPr preferRelativeResize="0"/>
          <p:nvPr/>
        </p:nvPicPr>
        <p:blipFill rotWithShape="1">
          <a:blip r:embed="rId4">
            <a:alphaModFix/>
          </a:blip>
          <a:srcRect l="4718" t="14896" r="3180" b="8429"/>
          <a:stretch/>
        </p:blipFill>
        <p:spPr>
          <a:xfrm>
            <a:off x="5865723" y="1362378"/>
            <a:ext cx="2706077" cy="1317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5"/>
          <p:cNvPicPr preferRelativeResize="0"/>
          <p:nvPr/>
        </p:nvPicPr>
        <p:blipFill rotWithShape="1">
          <a:blip r:embed="rId5">
            <a:alphaModFix/>
          </a:blip>
          <a:srcRect l="12872" t="13939" r="3640" b="10420"/>
          <a:stretch/>
        </p:blipFill>
        <p:spPr>
          <a:xfrm>
            <a:off x="5964254" y="3121138"/>
            <a:ext cx="2706077" cy="15022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5"/>
          <p:cNvSpPr txBox="1"/>
          <p:nvPr/>
        </p:nvSpPr>
        <p:spPr>
          <a:xfrm>
            <a:off x="572200" y="388221"/>
            <a:ext cx="6240860" cy="4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3000" b="1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Os </a:t>
            </a:r>
            <a:r>
              <a:rPr lang="pt-PT" sz="30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</a:t>
            </a:r>
            <a:r>
              <a:rPr lang="pt-PT" sz="3000" b="1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dontocet</a:t>
            </a:r>
            <a:r>
              <a:rPr lang="pt-PT" sz="30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</a:t>
            </a:r>
            <a:r>
              <a:rPr lang="pt-PT" sz="3000" b="1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s ou </a:t>
            </a:r>
            <a:r>
              <a:rPr lang="pt-PT" sz="30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Baleias</a:t>
            </a:r>
            <a:r>
              <a:rPr lang="pt-PT" sz="3000" b="1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com dentes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Têm dentes.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</a:t>
            </a: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Têm uma dieta variada.</a:t>
            </a:r>
            <a: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Têm 1 espiráculo.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Os machos são maiores que as fêmeas.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</a:t>
            </a: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Não alternam</a:t>
            </a:r>
            <a: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entre períodos de alimentação e reprodução.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Fazem </a:t>
            </a: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</a:t>
            </a:r>
            <a: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colocalização.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126650" y="77500"/>
            <a:ext cx="23229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atividade:</a:t>
            </a:r>
            <a:r>
              <a:rPr lang="pt-PT" sz="1000" b="0" i="0" u="none" strike="noStrike" cap="none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Gordura das Baleias</a:t>
            </a:r>
            <a:endParaRPr sz="10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6"/>
          <p:cNvPicPr preferRelativeResize="0"/>
          <p:nvPr/>
        </p:nvPicPr>
        <p:blipFill rotWithShape="1">
          <a:blip r:embed="rId3">
            <a:alphaModFix/>
          </a:blip>
          <a:srcRect l="16146" t="47339" r="16151" b="37576"/>
          <a:stretch/>
        </p:blipFill>
        <p:spPr>
          <a:xfrm>
            <a:off x="0" y="4103375"/>
            <a:ext cx="9143999" cy="10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6"/>
          <p:cNvSpPr/>
          <p:nvPr/>
        </p:nvSpPr>
        <p:spPr>
          <a:xfrm>
            <a:off x="546850" y="1398198"/>
            <a:ext cx="5067900" cy="27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Os cetáceos</a:t>
            </a:r>
            <a:r>
              <a:rPr lang="pt-PT" sz="18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que habitam e visitam as nossas águas são abundantes e ultrapassam as 2</a:t>
            </a:r>
            <a:r>
              <a:rPr lang="pt-PT" sz="18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5</a:t>
            </a:r>
            <a:r>
              <a:rPr lang="pt-PT" sz="18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espécies diferentes</a:t>
            </a:r>
            <a:r>
              <a:rPr lang="pt-PT" sz="18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.</a:t>
            </a:r>
            <a:endParaRPr sz="1800" dirty="0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</a:t>
            </a:r>
            <a:r>
              <a:rPr lang="pt-PT" sz="18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lguns deles </a:t>
            </a:r>
            <a:r>
              <a:rPr lang="pt-PT" sz="18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visitam-nos</a:t>
            </a:r>
            <a:r>
              <a:rPr lang="pt-PT" sz="18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na primavera e no verão, nas suas migrações entre as águas quentes e frias</a:t>
            </a:r>
            <a:r>
              <a:rPr lang="pt-PT" sz="18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. Fazem estas migrações </a:t>
            </a:r>
            <a:r>
              <a:rPr lang="pt-PT" sz="18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não só por raz</a:t>
            </a:r>
            <a:r>
              <a:rPr lang="pt-PT" sz="18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õ</a:t>
            </a:r>
            <a:r>
              <a:rPr lang="pt-PT" sz="18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es de alimentação e reprodução, mas também porque </a:t>
            </a:r>
            <a:r>
              <a:rPr lang="pt-PT" sz="18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as</a:t>
            </a:r>
            <a:r>
              <a:rPr lang="pt-PT" sz="18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suas espessas camadas de gordura </a:t>
            </a:r>
            <a:r>
              <a:rPr lang="pt-PT" sz="18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os impedem de</a:t>
            </a:r>
            <a:r>
              <a:rPr lang="pt-PT" sz="18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passar todo o verão em águas quentes.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1149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389575" y="445025"/>
            <a:ext cx="824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PT" sz="4200" b="1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Nos Açores</a:t>
            </a:r>
            <a:endParaRPr sz="3000" i="1"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63502" y="651469"/>
            <a:ext cx="2810866" cy="373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/>
        </p:nvSpPr>
        <p:spPr>
          <a:xfrm>
            <a:off x="1126650" y="77500"/>
            <a:ext cx="23229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atividade:</a:t>
            </a:r>
            <a:r>
              <a:rPr lang="pt-PT" sz="1000" b="0" i="0" u="none" strike="noStrike" cap="none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Gordura das Baleias</a:t>
            </a:r>
            <a:endParaRPr sz="10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7"/>
          <p:cNvPicPr preferRelativeResize="0"/>
          <p:nvPr/>
        </p:nvPicPr>
        <p:blipFill rotWithShape="1">
          <a:blip r:embed="rId3">
            <a:alphaModFix/>
          </a:blip>
          <a:srcRect l="16146" t="47339" r="16151" b="37574"/>
          <a:stretch/>
        </p:blipFill>
        <p:spPr>
          <a:xfrm>
            <a:off x="0" y="4103375"/>
            <a:ext cx="9143999" cy="10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7"/>
          <p:cNvPicPr preferRelativeResize="0"/>
          <p:nvPr/>
        </p:nvPicPr>
        <p:blipFill rotWithShape="1">
          <a:blip r:embed="rId4">
            <a:alphaModFix/>
          </a:blip>
          <a:srcRect l="52039" t="7627" r="4790" b="7625"/>
          <a:stretch/>
        </p:blipFill>
        <p:spPr>
          <a:xfrm>
            <a:off x="5546575" y="13048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7"/>
          <p:cNvSpPr txBox="1"/>
          <p:nvPr/>
        </p:nvSpPr>
        <p:spPr>
          <a:xfrm>
            <a:off x="454875" y="1133900"/>
            <a:ext cx="54291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Hoje desafiamos-te a</a:t>
            </a:r>
            <a:r>
              <a:rPr lang="pt-PT" sz="1800" b="1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perceber como a camada de gordura </a:t>
            </a:r>
            <a:r>
              <a:rPr lang="pt-PT" sz="18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das baleias as</a:t>
            </a:r>
            <a:r>
              <a:rPr lang="pt-PT" sz="1800" b="1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ajuda a suportar as águas frias.</a:t>
            </a:r>
            <a:endParaRPr sz="1800" b="1" i="0" u="none" strike="noStrike" cap="none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454875" y="2485725"/>
            <a:ext cx="51156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Vamos então começar?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1126650" y="77500"/>
            <a:ext cx="23229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atividade:</a:t>
            </a:r>
            <a:r>
              <a:rPr lang="pt-PT" sz="1000" b="0" i="0" u="none" strike="noStrike" cap="none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Gordura das Baleias</a:t>
            </a:r>
            <a:endParaRPr sz="10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5800" cy="2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Nos Açores, a Primavera é a altura do ano em que existe maior quantidade de Plâncton - por isso a água nesta altura fica mais turva e com um tom mais esverdeado. Mas esta maior concentração de plâncton leva a que alguns dos grandes animais marinhos, que fazem as suas migrações de verão rumo a águas mais frias, façam uma paragem por cá para se alimentarem.</a:t>
            </a: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 l="52037" t="7627" r="4798" b="7623"/>
          <a:stretch/>
        </p:blipFill>
        <p:spPr>
          <a:xfrm>
            <a:off x="5851375" y="13429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8"/>
          <p:cNvSpPr/>
          <p:nvPr/>
        </p:nvSpPr>
        <p:spPr>
          <a:xfrm>
            <a:off x="-6025" y="962975"/>
            <a:ext cx="9144000" cy="4180500"/>
          </a:xfrm>
          <a:prstGeom prst="rect">
            <a:avLst/>
          </a:prstGeom>
          <a:solidFill>
            <a:srgbClr val="59BF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4">
            <a:alphaModFix/>
          </a:blip>
          <a:srcRect l="19873" t="50737" r="16222" b="38876"/>
          <a:stretch/>
        </p:blipFill>
        <p:spPr>
          <a:xfrm>
            <a:off x="-6025" y="420050"/>
            <a:ext cx="914399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43300" y="-202825"/>
            <a:ext cx="5191414" cy="25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8"/>
          <p:cNvPicPr preferRelativeResize="0"/>
          <p:nvPr/>
        </p:nvPicPr>
        <p:blipFill rotWithShape="1">
          <a:blip r:embed="rId6">
            <a:alphaModFix/>
          </a:blip>
          <a:srcRect t="24294"/>
          <a:stretch/>
        </p:blipFill>
        <p:spPr>
          <a:xfrm>
            <a:off x="-198100" y="950450"/>
            <a:ext cx="9446875" cy="43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8"/>
          <p:cNvSpPr txBox="1"/>
          <p:nvPr/>
        </p:nvSpPr>
        <p:spPr>
          <a:xfrm>
            <a:off x="4896775" y="2396875"/>
            <a:ext cx="3977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Vais precisar:</a:t>
            </a:r>
            <a:endParaRPr sz="3600" b="1" i="0" u="none" strike="noStrike" cap="none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7">
            <a:alphaModFix/>
          </a:blip>
          <a:srcRect r="36571"/>
          <a:stretch/>
        </p:blipFill>
        <p:spPr>
          <a:xfrm>
            <a:off x="-1381599" y="154052"/>
            <a:ext cx="6094500" cy="512932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 txBox="1"/>
          <p:nvPr/>
        </p:nvSpPr>
        <p:spPr>
          <a:xfrm rot="179418">
            <a:off x="1007271" y="1571301"/>
            <a:ext cx="3053658" cy="2604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- 4 sacos de plástico pequenos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Vaselina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- 1 </a:t>
            </a:r>
            <a:r>
              <a:rPr lang="pt-PT" sz="1800" b="1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</a:t>
            </a: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lguidar ou recipiente grande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Água da torneira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Gelo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Relógio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     </a:t>
            </a:r>
            <a:endParaRPr sz="1800" b="1" i="0" u="none" strike="noStrike" cap="none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1126650" y="77500"/>
            <a:ext cx="23229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atividade:</a:t>
            </a:r>
            <a:r>
              <a:rPr lang="pt-PT" sz="1000" b="0" i="0" u="none" strike="noStrike" cap="none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Gordura das Baleias</a:t>
            </a:r>
            <a:endParaRPr sz="10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5800" cy="2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Nos Açores, a Primavera é a altura do ano em que existe maior quantidade de Plâncton - por isso a água nesta altura fica mais turva e com um tom mais esverdeado. Mas esta maior concentração de plâncton leva a que alguns dos grandes animais marinhos, que fazem as suas migrações de verão rumo a águas mais frias, façam uma paragem por cá para se alimentarem.</a:t>
            </a: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36" name="Google Shape;136;p9"/>
          <p:cNvPicPr preferRelativeResize="0"/>
          <p:nvPr/>
        </p:nvPicPr>
        <p:blipFill rotWithShape="1">
          <a:blip r:embed="rId3">
            <a:alphaModFix/>
          </a:blip>
          <a:srcRect l="52037" t="7627" r="4798" b="7623"/>
          <a:stretch/>
        </p:blipFill>
        <p:spPr>
          <a:xfrm>
            <a:off x="5851375" y="13429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9"/>
          <p:cNvSpPr/>
          <p:nvPr/>
        </p:nvSpPr>
        <p:spPr>
          <a:xfrm>
            <a:off x="-6025" y="962975"/>
            <a:ext cx="9144000" cy="4180500"/>
          </a:xfrm>
          <a:prstGeom prst="rect">
            <a:avLst/>
          </a:prstGeom>
          <a:solidFill>
            <a:srgbClr val="59BF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4">
            <a:alphaModFix/>
          </a:blip>
          <a:srcRect l="19873" t="50737" r="16222" b="38876"/>
          <a:stretch/>
        </p:blipFill>
        <p:spPr>
          <a:xfrm>
            <a:off x="-6025" y="420050"/>
            <a:ext cx="914399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9"/>
          <p:cNvPicPr preferRelativeResize="0"/>
          <p:nvPr/>
        </p:nvPicPr>
        <p:blipFill rotWithShape="1">
          <a:blip r:embed="rId5">
            <a:alphaModFix/>
          </a:blip>
          <a:srcRect t="24294"/>
          <a:stretch/>
        </p:blipFill>
        <p:spPr>
          <a:xfrm>
            <a:off x="-157464" y="577275"/>
            <a:ext cx="9446875" cy="46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9"/>
          <p:cNvSpPr txBox="1"/>
          <p:nvPr/>
        </p:nvSpPr>
        <p:spPr>
          <a:xfrm>
            <a:off x="542665" y="765775"/>
            <a:ext cx="3313507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Coloca vaselina num dos sacos até </a:t>
            </a:r>
            <a:r>
              <a:rPr lang="pt-PT" sz="1800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ficar</a:t>
            </a: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 metade cheio.</a:t>
            </a:r>
            <a:endParaRPr sz="1800" b="0" i="0" u="none" strike="noStrike" cap="none" dirty="0">
              <a:solidFill>
                <a:srgbClr val="CEE9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 txBox="1"/>
          <p:nvPr/>
        </p:nvSpPr>
        <p:spPr>
          <a:xfrm>
            <a:off x="25392" y="577275"/>
            <a:ext cx="840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1)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589670" y="2143125"/>
            <a:ext cx="2804153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Em cada uma das mãos vais colocar um saco de plástico, como se fossem luvas.</a:t>
            </a:r>
            <a:endParaRPr lang="pt-PT" sz="1800" dirty="0"/>
          </a:p>
        </p:txBody>
      </p:sp>
      <p:sp>
        <p:nvSpPr>
          <p:cNvPr id="143" name="Google Shape;143;p9"/>
          <p:cNvSpPr txBox="1"/>
          <p:nvPr/>
        </p:nvSpPr>
        <p:spPr>
          <a:xfrm>
            <a:off x="75413" y="1915795"/>
            <a:ext cx="9345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2)</a:t>
            </a:r>
            <a:endParaRPr sz="1400" b="1" i="0" u="none" strike="noStrike" cap="none" dirty="0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44" name="Google Shape;144;p9"/>
          <p:cNvSpPr txBox="1"/>
          <p:nvPr/>
        </p:nvSpPr>
        <p:spPr>
          <a:xfrm>
            <a:off x="55495" y="3246432"/>
            <a:ext cx="840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3)</a:t>
            </a:r>
            <a:endParaRPr sz="1400" b="1" i="0" u="none" strike="noStrike" cap="none" dirty="0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542663" y="3492106"/>
            <a:ext cx="3303989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rgbClr val="CEE9EB"/>
                </a:solidFill>
                <a:latin typeface="Baloo Chettan 2 Medium"/>
                <a:cs typeface="Baloo Chettan 2 Medium"/>
                <a:sym typeface="Baloo Chettan 2 Medium"/>
              </a:rPr>
              <a:t>Enche o recipiente com água e adiciona os cubos de gelo. Tem de ter água suficiente para as tuas duas mãos ficarem completamente submersas</a:t>
            </a:r>
            <a:endParaRPr sz="1800" dirty="0">
              <a:solidFill>
                <a:srgbClr val="CEE9EB"/>
              </a:solidFill>
              <a:latin typeface="Baloo Chettan 2 Medium"/>
              <a:cs typeface="Baloo Chettan 2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3856174" y="801218"/>
            <a:ext cx="840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4)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4357409" y="1010619"/>
            <a:ext cx="4474891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rgbClr val="CEE9EB"/>
                </a:solidFill>
                <a:latin typeface="Baloo Chettan 2 Medium"/>
                <a:cs typeface="Baloo Chettan 2 Medium"/>
              </a:rPr>
              <a:t>Enfia agora, numa das mãos, que já tem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rgbClr val="CEE9EB"/>
                </a:solidFill>
                <a:latin typeface="Baloo Chettan 2 Medium"/>
                <a:cs typeface="Baloo Chettan 2 Medium"/>
              </a:rPr>
              <a:t>um saco de plástico, o saco com a vaselina,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rgbClr val="CEE9EB"/>
                </a:solidFill>
                <a:latin typeface="Baloo Chettan 2 Medium"/>
                <a:cs typeface="Baloo Chettan 2 Medium"/>
              </a:rPr>
              <a:t>espalhando-a à volta da tua mão sobre 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rgbClr val="CEE9EB"/>
                </a:solidFill>
                <a:latin typeface="Baloo Chettan 2 Medium"/>
                <a:cs typeface="Baloo Chettan 2 Medium"/>
              </a:rPr>
              <a:t>primeiro saco. Na outra mão, enfia outro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rgbClr val="CEE9EB"/>
                </a:solidFill>
                <a:latin typeface="Baloo Chettan 2 Medium"/>
                <a:cs typeface="Baloo Chettan 2 Medium"/>
              </a:rPr>
              <a:t>saco vazio.</a:t>
            </a:r>
            <a:endParaRPr sz="1800" dirty="0">
              <a:solidFill>
                <a:srgbClr val="CEE9EB"/>
              </a:solidFill>
              <a:latin typeface="Baloo Chettan 2 Medium"/>
              <a:cs typeface="Baloo Chettan 2 Medium"/>
            </a:endParaRPr>
          </a:p>
        </p:txBody>
      </p:sp>
      <p:sp>
        <p:nvSpPr>
          <p:cNvPr id="148" name="Google Shape;148;p9"/>
          <p:cNvSpPr txBox="1"/>
          <p:nvPr/>
        </p:nvSpPr>
        <p:spPr>
          <a:xfrm>
            <a:off x="4400375" y="2709438"/>
            <a:ext cx="4232658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Com o relógio ou um cronómetro mede o tempo que </a:t>
            </a:r>
            <a:r>
              <a:rPr lang="pt-PT" sz="1800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aguentas </a:t>
            </a: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cada uma das mãos dentro do recipiente com a água gelada. Retiraste as duas mãos ao mesmo tempo? Qual delas aguentou mais tempo?</a:t>
            </a:r>
            <a:endParaRPr dirty="0"/>
          </a:p>
        </p:txBody>
      </p:sp>
      <p:sp>
        <p:nvSpPr>
          <p:cNvPr id="149" name="Google Shape;149;p9"/>
          <p:cNvSpPr txBox="1"/>
          <p:nvPr/>
        </p:nvSpPr>
        <p:spPr>
          <a:xfrm>
            <a:off x="3904356" y="2398412"/>
            <a:ext cx="840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5)</a:t>
            </a:r>
            <a:endParaRPr sz="1400" b="1" i="0" u="none" strike="noStrike" cap="none" dirty="0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1126650" y="77500"/>
            <a:ext cx="23229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atividade:</a:t>
            </a:r>
            <a:r>
              <a:rPr lang="pt-PT" sz="1000" b="0" i="0" u="none" strike="noStrike" cap="none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Gordura das Baleias</a:t>
            </a:r>
            <a:endParaRPr sz="10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Apresentação no Ecrã (16:9)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Baloo Chettan 2 Medium</vt:lpstr>
      <vt:lpstr>Baloo Chettan 2</vt:lpstr>
      <vt:lpstr>Simple Light</vt:lpstr>
      <vt:lpstr>Apresentação do PowerPoint</vt:lpstr>
      <vt:lpstr>Gordura das Baleias</vt:lpstr>
      <vt:lpstr>Apresentação do PowerPoint</vt:lpstr>
      <vt:lpstr>Apresentação do PowerPoint</vt:lpstr>
      <vt:lpstr>Apresentação do PowerPoint</vt:lpstr>
      <vt:lpstr>Nos Açores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Alba Iglesias</dc:creator>
  <cp:lastModifiedBy>Alba Iglesias</cp:lastModifiedBy>
  <cp:revision>2</cp:revision>
  <dcterms:modified xsi:type="dcterms:W3CDTF">2021-01-27T12:45:36Z</dcterms:modified>
</cp:coreProperties>
</file>