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9"/>
  </p:notesMasterIdLst>
  <p:sldIdLst>
    <p:sldId id="331" r:id="rId2"/>
    <p:sldId id="329" r:id="rId3"/>
    <p:sldId id="322" r:id="rId4"/>
    <p:sldId id="323" r:id="rId5"/>
    <p:sldId id="324" r:id="rId6"/>
    <p:sldId id="330" r:id="rId7"/>
    <p:sldId id="332" r:id="rId8"/>
  </p:sldIdLst>
  <p:sldSz cx="9144000" cy="6858000" type="screen4x3"/>
  <p:notesSz cx="6797675" cy="9928225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Escuro 1 - Destaqu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Estilo Médio 4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09" autoAdjust="0"/>
  </p:normalViewPr>
  <p:slideViewPr>
    <p:cSldViewPr>
      <p:cViewPr>
        <p:scale>
          <a:sx n="80" d="100"/>
          <a:sy n="80" d="100"/>
        </p:scale>
        <p:origin x="-1878" y="-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E5DC9-BCEF-46F0-8CF1-DABD0604B9E6}" type="datetimeFigureOut">
              <a:rPr lang="pt-PT" smtClean="0"/>
              <a:pPr/>
              <a:t>22-02-2012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39F12-ECF5-4AD5-B98D-B3CF2680A61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86D38-F425-424A-8D9C-6742518E2031}" type="datetime1">
              <a:rPr lang="pt-PT" smtClean="0"/>
              <a:pPr>
                <a:defRPr/>
              </a:pPr>
              <a:t>22-02-2012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94CBD784-9BCA-4C51-9D38-10F9AE34F6AA}" type="slidenum">
              <a:rPr lang="pt-PT" smtClean="0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4E7D-21C1-4D96-A706-361BA22B574F}" type="datetime1">
              <a:rPr lang="pt-PT" smtClean="0"/>
              <a:pPr>
                <a:defRPr/>
              </a:pPr>
              <a:t>22-02-2012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C032B-E4EC-43D1-9023-A9C0D7166BA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ADCF4-C854-4B8A-AE0E-CC08F5FDB74F}" type="datetime1">
              <a:rPr lang="pt-PT" smtClean="0"/>
              <a:pPr>
                <a:defRPr/>
              </a:pPr>
              <a:t>22-02-2012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ED6F6-9211-4D5F-B6C4-C28CD0F6EBF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98AEA-6BC6-46F8-8800-8F1C59A52473}" type="datetime1">
              <a:rPr lang="pt-PT" smtClean="0"/>
              <a:pPr>
                <a:defRPr/>
              </a:pPr>
              <a:t>22-02-2012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29724-5C8F-47E8-B1FB-F7DFD78DCE9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F8C43-D7CC-4780-B381-8B754D69D6FB}" type="datetime1">
              <a:rPr lang="pt-PT" smtClean="0"/>
              <a:pPr>
                <a:defRPr/>
              </a:pPr>
              <a:t>22-02-2012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23E6B-636A-44A8-BC56-F056348B6BE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6578-A89B-4E6C-9D68-296BD7FCC911}" type="datetime1">
              <a:rPr lang="pt-PT" smtClean="0"/>
              <a:pPr>
                <a:defRPr/>
              </a:pPr>
              <a:t>22-02-2012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339E8-84A5-4D30-BFC6-7A73B1AEF48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CB041-E35E-4D6E-977A-81A9F1B39AD4}" type="datetime1">
              <a:rPr lang="pt-PT" smtClean="0"/>
              <a:pPr>
                <a:defRPr/>
              </a:pPr>
              <a:t>22-02-2012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40C8-9C11-4670-B4F4-F49F054B4C2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98F0E-E218-4CD0-B999-B867785915B4}" type="datetime1">
              <a:rPr lang="pt-PT" smtClean="0"/>
              <a:pPr>
                <a:defRPr/>
              </a:pPr>
              <a:t>22-02-2012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CD5EA-51D9-4944-9564-F362F54FBC0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0EE9E-25DB-480A-AF29-847FABD67309}" type="datetime1">
              <a:rPr lang="pt-PT" smtClean="0"/>
              <a:pPr>
                <a:defRPr/>
              </a:pPr>
              <a:t>22-02-2012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BC9B2-E206-4533-9708-7A823273161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9A8BA-E6FF-412E-AF9F-E0759981C73B}" type="datetime1">
              <a:rPr lang="pt-PT" smtClean="0"/>
              <a:pPr>
                <a:defRPr/>
              </a:pPr>
              <a:t>22-02-2012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17CE8-7C39-4451-A3F1-F38CD37CD17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AA015-5084-4C8D-8711-F341D83D7298}" type="datetime1">
              <a:rPr lang="pt-PT" smtClean="0"/>
              <a:pPr>
                <a:defRPr/>
              </a:pPr>
              <a:t>22-02-2012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858CC-716D-43F7-B1AA-C992E957ACD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22DCD4-187E-4F54-A12D-9EEC0EDC5C2E}" type="datetime1">
              <a:rPr lang="pt-PT" smtClean="0"/>
              <a:pPr>
                <a:defRPr/>
              </a:pPr>
              <a:t>22-02-2012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28C256-58ED-4B7D-87BD-B099817A0853}" type="slidenum">
              <a:rPr lang="pt-PT" smtClean="0"/>
              <a:pPr>
                <a:defRPr/>
              </a:pPr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800" b="1" dirty="0" smtClean="0">
                <a:solidFill>
                  <a:schemeClr val="bg2"/>
                </a:solidFill>
              </a:rPr>
              <a:t>Fernando Pessoa, ortónimo,</a:t>
            </a:r>
            <a:br>
              <a:rPr lang="pt-PT" sz="4800" b="1" dirty="0" smtClean="0">
                <a:solidFill>
                  <a:schemeClr val="bg2"/>
                </a:solidFill>
              </a:rPr>
            </a:br>
            <a:r>
              <a:rPr lang="pt-PT" sz="4800" b="1" dirty="0" smtClean="0">
                <a:solidFill>
                  <a:schemeClr val="bg2"/>
                </a:solidFill>
              </a:rPr>
              <a:t>nos exames nacionais</a:t>
            </a:r>
            <a:endParaRPr lang="pt-PT" sz="4800" b="1" dirty="0">
              <a:solidFill>
                <a:schemeClr val="bg2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dirty="0" smtClean="0"/>
              <a:t>2007 – 1.ª </a:t>
            </a:r>
            <a:r>
              <a:rPr lang="pt-PT" b="1" dirty="0" smtClean="0"/>
              <a:t>fase</a:t>
            </a:r>
          </a:p>
          <a:p>
            <a:r>
              <a:rPr lang="pt-PT" b="1" dirty="0" smtClean="0"/>
              <a:t>2005 – 2.ª fase</a:t>
            </a:r>
            <a:endParaRPr lang="pt-PT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sz="2800" b="1" dirty="0" smtClean="0"/>
              <a:t>Grupo 1</a:t>
            </a:r>
            <a:br>
              <a:rPr lang="pt-PT" sz="2800" b="1" dirty="0" smtClean="0"/>
            </a:br>
            <a:r>
              <a:rPr lang="pt-PT" sz="2800" b="1" dirty="0" smtClean="0"/>
              <a:t> A. Leia, atentamente, o texto a seguir transcrito.</a:t>
            </a:r>
            <a:endParaRPr lang="pt-PT" sz="2800" b="1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00034" y="1571612"/>
          <a:ext cx="8215370" cy="4302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07685"/>
                <a:gridCol w="4107685"/>
              </a:tblGrid>
              <a:tr h="370840">
                <a:tc>
                  <a:txBody>
                    <a:bodyPr/>
                    <a:lstStyle/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>
                          <a:latin typeface="Calibri" pitchFamily="34" charset="0"/>
                          <a:cs typeface="Calibri" pitchFamily="34" charset="0"/>
                        </a:rPr>
                        <a:t>Em toda a noite o sono não veio. Agora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>
                          <a:latin typeface="Calibri" pitchFamily="34" charset="0"/>
                          <a:cs typeface="Calibri" pitchFamily="34" charset="0"/>
                        </a:rPr>
                        <a:t>Raia do fundo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>
                          <a:latin typeface="Calibri" pitchFamily="34" charset="0"/>
                          <a:cs typeface="Calibri" pitchFamily="34" charset="0"/>
                        </a:rPr>
                        <a:t>Do horizonte, encoberta e fria, a manhã.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>
                          <a:latin typeface="Calibri" pitchFamily="34" charset="0"/>
                          <a:cs typeface="Calibri" pitchFamily="34" charset="0"/>
                        </a:rPr>
                        <a:t>Que faço eu no mundo?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>
                          <a:latin typeface="Calibri" pitchFamily="34" charset="0"/>
                          <a:cs typeface="Calibri" pitchFamily="34" charset="0"/>
                        </a:rPr>
                        <a:t>Nada que a noite acalme ou levante a aurora,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>
                          <a:latin typeface="Calibri" pitchFamily="34" charset="0"/>
                          <a:cs typeface="Calibri" pitchFamily="34" charset="0"/>
                        </a:rPr>
                        <a:t>Coisa séria ou vã.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endParaRPr lang="pt-PT" sz="1800" b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>
                          <a:latin typeface="Calibri" pitchFamily="34" charset="0"/>
                          <a:cs typeface="Calibri" pitchFamily="34" charset="0"/>
                        </a:rPr>
                        <a:t>Com olhos tontos da febre vã da vigília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>
                          <a:latin typeface="Calibri" pitchFamily="34" charset="0"/>
                          <a:cs typeface="Calibri" pitchFamily="34" charset="0"/>
                        </a:rPr>
                        <a:t>Vejo com horror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>
                          <a:latin typeface="Calibri" pitchFamily="34" charset="0"/>
                          <a:cs typeface="Calibri" pitchFamily="34" charset="0"/>
                        </a:rPr>
                        <a:t>O novo dia trazer-me o mesmo dia do fim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>
                          <a:latin typeface="Calibri" pitchFamily="34" charset="0"/>
                          <a:cs typeface="Calibri" pitchFamily="34" charset="0"/>
                        </a:rPr>
                        <a:t>Do mundo e da dor –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>
                          <a:latin typeface="Calibri" pitchFamily="34" charset="0"/>
                          <a:cs typeface="Calibri" pitchFamily="34" charset="0"/>
                        </a:rPr>
                        <a:t>Um dia igual aos outros, da eterna família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>
                          <a:latin typeface="Calibri" pitchFamily="34" charset="0"/>
                          <a:cs typeface="Calibri" pitchFamily="34" charset="0"/>
                        </a:rPr>
                        <a:t>De serem assim.</a:t>
                      </a:r>
                      <a:endParaRPr lang="pt-PT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/>
                        <a:t>Nem o símbolo ao menos vale, a significação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/>
                        <a:t>Da manhã que vem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/>
                        <a:t>Saindo lenta da própria essência da noite que era,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/>
                        <a:t>Para quem,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/>
                        <a:t>Por tantas vezes ter sempre ’</a:t>
                      </a:r>
                      <a:r>
                        <a:rPr lang="pt-PT" sz="1800" b="0" dirty="0" err="1" smtClean="0"/>
                        <a:t>sperado</a:t>
                      </a:r>
                      <a:r>
                        <a:rPr lang="pt-PT" sz="1800" b="0" dirty="0" smtClean="0"/>
                        <a:t> em vão,</a:t>
                      </a:r>
                    </a:p>
                    <a:p>
                      <a:pPr algn="l">
                        <a:buFont typeface="Arial" charset="0"/>
                        <a:buNone/>
                        <a:defRPr/>
                      </a:pPr>
                      <a:r>
                        <a:rPr lang="pt-PT" sz="1800" b="0" dirty="0" smtClean="0"/>
                        <a:t>Já nada ’</a:t>
                      </a:r>
                      <a:r>
                        <a:rPr lang="pt-PT" sz="1800" b="0" dirty="0" err="1" smtClean="0"/>
                        <a:t>spera</a:t>
                      </a:r>
                      <a:r>
                        <a:rPr lang="pt-PT" sz="1800" b="0" dirty="0" smtClean="0"/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>
                        <a:buFont typeface="Arial" charset="0"/>
                        <a:buNone/>
                        <a:defRPr/>
                      </a:pPr>
                      <a:r>
                        <a:rPr lang="pt-PT" sz="1600" i="0" dirty="0" smtClean="0">
                          <a:latin typeface="Calibri" pitchFamily="34" charset="0"/>
                          <a:cs typeface="Calibri" pitchFamily="34" charset="0"/>
                        </a:rPr>
                        <a:t>Fernando Pessoa (1995). </a:t>
                      </a:r>
                      <a:r>
                        <a:rPr lang="pt-PT" sz="1600" i="1" dirty="0" smtClean="0">
                          <a:latin typeface="Calibri" pitchFamily="34" charset="0"/>
                          <a:cs typeface="Calibri" pitchFamily="34" charset="0"/>
                        </a:rPr>
                        <a:t>Poesias.</a:t>
                      </a:r>
                      <a:r>
                        <a:rPr lang="pt-PT" sz="1600" i="0" dirty="0" smtClean="0">
                          <a:latin typeface="Calibri" pitchFamily="34" charset="0"/>
                          <a:cs typeface="Calibri" pitchFamily="34" charset="0"/>
                        </a:rPr>
                        <a:t> 15.ª ed. Ática. Lisboa.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>
                        <a:buFont typeface="Arial" charset="0"/>
                        <a:buNone/>
                        <a:defRPr/>
                      </a:pPr>
                      <a:endParaRPr lang="pt-PT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29724-5C8F-47E8-B1FB-F7DFD78DCE92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19"/>
          <p:cNvSpPr txBox="1">
            <a:spLocks noChangeArrowheads="1"/>
          </p:cNvSpPr>
          <p:nvPr/>
        </p:nvSpPr>
        <p:spPr bwMode="auto">
          <a:xfrm>
            <a:off x="428625" y="285750"/>
            <a:ext cx="3714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b="1">
                <a:solidFill>
                  <a:schemeClr val="bg1"/>
                </a:solidFill>
              </a:rPr>
              <a:t>Pessoa, Ortónimo, nos Exames</a:t>
            </a:r>
            <a:endParaRPr lang="pt-PT" sz="2000"/>
          </a:p>
        </p:txBody>
      </p:sp>
      <p:sp>
        <p:nvSpPr>
          <p:cNvPr id="3075" name="CaixaDeTexto 3"/>
          <p:cNvSpPr txBox="1">
            <a:spLocks noChangeArrowheads="1"/>
          </p:cNvSpPr>
          <p:nvPr/>
        </p:nvSpPr>
        <p:spPr bwMode="auto">
          <a:xfrm>
            <a:off x="1857375" y="4429125"/>
            <a:ext cx="371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PT">
              <a:latin typeface="Calibri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288" y="1914527"/>
          <a:ext cx="8424936" cy="34432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24936"/>
              </a:tblGrid>
              <a:tr h="730882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endParaRPr lang="pt-PT" sz="1000" b="0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pt-PT" sz="1600" b="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1. Caracterize os momentos temporais representados na primeira estrofe do poema.</a:t>
                      </a:r>
                      <a:endParaRPr lang="pt-PT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83591">
                <a:tc>
                  <a:txBody>
                    <a:bodyPr/>
                    <a:lstStyle/>
                    <a:p>
                      <a:endParaRPr lang="pt-PT" sz="1000" b="0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pt-PT" sz="1600" b="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2. Refira um dos sentidos produzidos pela interrogação «Que faço eu no mundo?» (v. 4).</a:t>
                      </a:r>
                      <a:endParaRPr lang="pt-PT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044116">
                <a:tc>
                  <a:txBody>
                    <a:bodyPr/>
                    <a:lstStyle/>
                    <a:p>
                      <a:pPr algn="just"/>
                      <a:endParaRPr lang="pt-PT" sz="1000" b="0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just"/>
                      <a:r>
                        <a:rPr lang="pt-PT" sz="1600" b="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3. Atente nos três primeiros versos da terceira estrofe. Explicite, sucintamente, a relação entre a «noite» e a «manhã» estabelecida nos versos 14 e 15.</a:t>
                      </a:r>
                      <a:endParaRPr lang="pt-PT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84710">
                <a:tc>
                  <a:txBody>
                    <a:bodyPr/>
                    <a:lstStyle/>
                    <a:p>
                      <a:pPr algn="just"/>
                      <a:endParaRPr lang="pt-PT" sz="1000" b="0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just"/>
                      <a:r>
                        <a:rPr lang="pt-PT" sz="1600" b="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4. Tendo em conta todo o poema, identifique duas das razões do sentimento de «horror» referido no verso 8.</a:t>
                      </a:r>
                      <a:endParaRPr lang="pt-PT" sz="1600" b="0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Marcador de Posição de Conteúdo 9"/>
          <p:cNvSpPr>
            <a:spLocks noGrp="1"/>
          </p:cNvSpPr>
          <p:nvPr>
            <p:ph idx="1"/>
          </p:nvPr>
        </p:nvSpPr>
        <p:spPr>
          <a:xfrm>
            <a:off x="428596" y="688987"/>
            <a:ext cx="8229600" cy="1025501"/>
          </a:xfrm>
        </p:spPr>
        <p:txBody>
          <a:bodyPr/>
          <a:lstStyle/>
          <a:p>
            <a:pPr>
              <a:buNone/>
            </a:pPr>
            <a:r>
              <a:rPr lang="pt-PT" sz="2400" b="1" dirty="0" smtClean="0">
                <a:latin typeface="Calibri" pitchFamily="34" charset="0"/>
              </a:rPr>
              <a:t>Apresente, de forma clara e bem estruturada, as suas respostas aos itens que se seguem</a:t>
            </a:r>
            <a:r>
              <a:rPr lang="pt-PT" sz="2400" dirty="0" smtClean="0">
                <a:latin typeface="Calibri" pitchFamily="34" charset="0"/>
              </a:rPr>
              <a:t>.</a:t>
            </a:r>
            <a:endParaRPr lang="pt-PT" dirty="0"/>
          </a:p>
        </p:txBody>
      </p:sp>
      <p:sp>
        <p:nvSpPr>
          <p:cNvPr id="11" name="Rectângulo 10"/>
          <p:cNvSpPr/>
          <p:nvPr/>
        </p:nvSpPr>
        <p:spPr>
          <a:xfrm>
            <a:off x="357158" y="5572140"/>
            <a:ext cx="8501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pt-PT" sz="1400" b="1" dirty="0" smtClean="0"/>
              <a:t>Responda às questões no seu caderno, antes </a:t>
            </a:r>
            <a:r>
              <a:rPr lang="pt-PT" sz="1400" b="1" dirty="0"/>
              <a:t>de passar aos cenários de resposta.</a:t>
            </a:r>
            <a:endParaRPr lang="pt-PT" sz="1400" dirty="0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29724-5C8F-47E8-B1FB-F7DFD78DCE92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857375" y="4429125"/>
            <a:ext cx="371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PT">
              <a:latin typeface="Calibri" pitchFamily="34" charset="0"/>
            </a:endParaRPr>
          </a:p>
        </p:txBody>
      </p:sp>
      <p:sp>
        <p:nvSpPr>
          <p:cNvPr id="4099" name="CaixaDeTexto 5"/>
          <p:cNvSpPr txBox="1">
            <a:spLocks noChangeArrowheads="1"/>
          </p:cNvSpPr>
          <p:nvPr/>
        </p:nvSpPr>
        <p:spPr bwMode="auto">
          <a:xfrm>
            <a:off x="323850" y="260350"/>
            <a:ext cx="4752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b="1">
                <a:solidFill>
                  <a:schemeClr val="bg1"/>
                </a:solidFill>
              </a:rPr>
              <a:t>Pessoa, Ortónimo, nos Exames</a:t>
            </a:r>
            <a:endParaRPr lang="pt-PT" sz="200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95288" y="836613"/>
          <a:ext cx="8352928" cy="506390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352928"/>
              </a:tblGrid>
              <a:tr h="57606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1. Caracterize os momentos temporais representados na primeira estrofe do poema.</a:t>
                      </a:r>
                      <a:endParaRPr lang="pt-PT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587695">
                <a:tc>
                  <a:txBody>
                    <a:bodyPr/>
                    <a:lstStyle/>
                    <a:p>
                      <a:pPr algn="just"/>
                      <a:endParaRPr lang="pt-PT" sz="1000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just"/>
                      <a:r>
                        <a:rPr lang="pt-PT" sz="160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Os momentos temporais representados são:</a:t>
                      </a:r>
                    </a:p>
                    <a:p>
                      <a:pPr algn="just"/>
                      <a:r>
                        <a:rPr lang="pt-PT" sz="160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– a noite (passado recente), caracterizada como um tempo longo, de vigília, de insónia – «Em toda a noite o sono não veio.» (v. 1);</a:t>
                      </a:r>
                    </a:p>
                    <a:p>
                      <a:pPr algn="just"/>
                      <a:r>
                        <a:rPr lang="pt-PT" sz="160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– a madrugada (instante presente), descrita por meio dos dois adjectivos «encoberta e fria» – «Agora / Raia do fundo / Do horizonte, encoberta e fria, a manhã.» (vv. 1-3).</a:t>
                      </a:r>
                      <a:endParaRPr lang="pt-PT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5318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1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2. Refira um dos sentidos produzidos pela interrogação «Que faço eu no mundo?» (v. 4).</a:t>
                      </a:r>
                      <a:endParaRPr lang="pt-PT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242138">
                <a:tc>
                  <a:txBody>
                    <a:bodyPr/>
                    <a:lstStyle/>
                    <a:p>
                      <a:pPr algn="just"/>
                      <a:endParaRPr lang="pt-PT" sz="1000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just"/>
                      <a:r>
                        <a:rPr lang="pt-PT" sz="160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A interrogação produz, entre outros, os seguintes sentidos:</a:t>
                      </a:r>
                    </a:p>
                    <a:p>
                      <a:pPr algn="just"/>
                      <a:r>
                        <a:rPr lang="pt-PT" sz="160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– sublinha um dos temas centrais do poema – o autoquestionamento do «eu» sobre o valor da sua existência;</a:t>
                      </a:r>
                    </a:p>
                    <a:p>
                      <a:pPr algn="just"/>
                      <a:r>
                        <a:rPr lang="pt-PT" sz="160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– enfatiza o desespero e a angústia do sujeito poético face ao seu lugar no mundo;</a:t>
                      </a:r>
                    </a:p>
                    <a:p>
                      <a:pPr algn="just"/>
                      <a:r>
                        <a:rPr lang="pt-PT" sz="160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– acentua o estado de agitação interior do «eu» (agravado pela insónia).</a:t>
                      </a:r>
                    </a:p>
                    <a:p>
                      <a:pPr algn="just"/>
                      <a:r>
                        <a:rPr lang="pt-PT" sz="160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(…)</a:t>
                      </a:r>
                    </a:p>
                    <a:p>
                      <a:pPr algn="just"/>
                      <a:endParaRPr lang="pt-PT" sz="1400" b="1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just"/>
                      <a:r>
                        <a:rPr lang="pt-PT" sz="1400" b="1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Nota: Recorde que o enunciado do item requer a explicitação de um dos sentidos produzidos pela interrogação.</a:t>
                      </a:r>
                      <a:endParaRPr lang="pt-PT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29724-5C8F-47E8-B1FB-F7DFD78DCE92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19"/>
          <p:cNvSpPr txBox="1">
            <a:spLocks noChangeArrowheads="1"/>
          </p:cNvSpPr>
          <p:nvPr/>
        </p:nvSpPr>
        <p:spPr bwMode="auto">
          <a:xfrm>
            <a:off x="428625" y="285750"/>
            <a:ext cx="52959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b="1">
                <a:solidFill>
                  <a:schemeClr val="bg1"/>
                </a:solidFill>
              </a:rPr>
              <a:t>Pessoa, Ortónimo, nos Exames</a:t>
            </a:r>
            <a:endParaRPr lang="pt-PT" sz="2000"/>
          </a:p>
        </p:txBody>
      </p:sp>
      <p:sp>
        <p:nvSpPr>
          <p:cNvPr id="5123" name="CaixaDeTexto 3"/>
          <p:cNvSpPr txBox="1">
            <a:spLocks noChangeArrowheads="1"/>
          </p:cNvSpPr>
          <p:nvPr/>
        </p:nvSpPr>
        <p:spPr bwMode="auto">
          <a:xfrm>
            <a:off x="1857375" y="4429125"/>
            <a:ext cx="371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PT">
              <a:latin typeface="Calibri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23850" y="765175"/>
          <a:ext cx="8424936" cy="51205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24936"/>
              </a:tblGrid>
              <a:tr h="87787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3. Atente nos três primeiros versos da terceira estrofe. Explicite, sucintamente, a relação entre a «noite» e a «manhã» estabelecida nos versos 14 e 15.</a:t>
                      </a:r>
                    </a:p>
                    <a:p>
                      <a:pPr algn="just"/>
                      <a:endParaRPr lang="pt-PT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116961">
                <a:tc>
                  <a:txBody>
                    <a:bodyPr/>
                    <a:lstStyle/>
                    <a:p>
                      <a:pPr algn="just"/>
                      <a:endParaRPr lang="pt-PT" sz="1000" b="0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just"/>
                      <a:r>
                        <a:rPr lang="pt-PT" sz="1600" b="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Os versos 14 e 15 representam a «noite» como o lugar de onde emerge a «manhã» ou, de forma mais precisa, a «manhã» surge como uma realidade gerada na «noite» e que, saindo lentamente de dentro desta, a anula.</a:t>
                      </a:r>
                      <a:endParaRPr lang="pt-PT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3367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1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4. Tendo em conta todo o poema, identifique duas das razões do sentimento de «horror» referido no verso 8.</a:t>
                      </a:r>
                      <a:endParaRPr lang="pt-PT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352940">
                <a:tc>
                  <a:txBody>
                    <a:bodyPr/>
                    <a:lstStyle/>
                    <a:p>
                      <a:pPr algn="just"/>
                      <a:endParaRPr lang="pt-PT" sz="1000" b="0" kern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just"/>
                      <a:r>
                        <a:rPr lang="pt-PT" sz="1600" b="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As razões do «horror» referido pelo sujeito poético no verso 8 são, entre outras, as seguintes:</a:t>
                      </a:r>
                    </a:p>
                    <a:p>
                      <a:pPr algn="just"/>
                      <a:r>
                        <a:rPr lang="pt-PT" sz="1600" b="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– a certeza de que cada novo dia lhe traz sempre a mesma vivência deceptiva («o mesmo dia do fim / Do mundo e da dor» – vv. 9-10);</a:t>
                      </a:r>
                    </a:p>
                    <a:p>
                      <a:pPr algn="just"/>
                      <a:r>
                        <a:rPr lang="pt-PT" sz="1600" b="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– a consciência da indiferenciação do tempo, da repetição incessante dos dias sempre iguais («Um dia igual aos outros, da eterna família / De serem assim» – vv. 11-12);</a:t>
                      </a:r>
                    </a:p>
                    <a:p>
                      <a:pPr algn="just"/>
                      <a:r>
                        <a:rPr lang="pt-PT" sz="1600" b="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– o cansaço de «tantas vezes ter sempre ’</a:t>
                      </a:r>
                      <a:r>
                        <a:rPr lang="pt-PT" sz="1600" b="0" kern="1200" baseline="0" dirty="0" err="1" smtClean="0">
                          <a:latin typeface="Calibri" pitchFamily="34" charset="0"/>
                          <a:cs typeface="Calibri" pitchFamily="34" charset="0"/>
                        </a:rPr>
                        <a:t>sperado</a:t>
                      </a:r>
                      <a:r>
                        <a:rPr lang="pt-PT" sz="1600" b="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 em vão» (v. 17), levando à desistência total de qualquer tipo de esperança («Para quem / [...] / Já nada ’</a:t>
                      </a:r>
                      <a:r>
                        <a:rPr lang="pt-PT" sz="1600" b="0" kern="1200" baseline="0" dirty="0" err="1" smtClean="0">
                          <a:latin typeface="Calibri" pitchFamily="34" charset="0"/>
                          <a:cs typeface="Calibri" pitchFamily="34" charset="0"/>
                        </a:rPr>
                        <a:t>spera</a:t>
                      </a:r>
                      <a:r>
                        <a:rPr lang="pt-PT" sz="1600" b="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» – vv. 16 e 18);</a:t>
                      </a:r>
                    </a:p>
                    <a:p>
                      <a:pPr algn="just"/>
                      <a:r>
                        <a:rPr lang="pt-PT" sz="1600" b="0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( …)</a:t>
                      </a:r>
                      <a:endParaRPr lang="pt-PT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29724-5C8F-47E8-B1FB-F7DFD78DCE92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428596" y="2214554"/>
          <a:ext cx="8424936" cy="20002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24936"/>
              </a:tblGrid>
              <a:tr h="2000264">
                <a:tc>
                  <a:txBody>
                    <a:bodyPr/>
                    <a:lstStyle/>
                    <a:p>
                      <a:pPr algn="just"/>
                      <a:r>
                        <a:rPr lang="pt-PT" sz="2400" b="1" dirty="0" smtClean="0"/>
                        <a:t>Num texto expositivo-argumentativo, de cem a duzentas palavras, refira a importância da tensão entre sinceridade e fingimento na poesia lírica de Fernando Pessoa ortónimo.  Fundamente a sua opinião com argumentos que decorram da sua experiência de leitura de poemas deste autor.</a:t>
                      </a:r>
                      <a:endParaRPr lang="pt-PT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sz="2800" b="1" dirty="0" smtClean="0"/>
              <a:t>2005 – 2.ª fase</a:t>
            </a:r>
            <a:endParaRPr lang="pt-PT" sz="2800" b="1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BC9B2-E206-4533-9708-7A823273161A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428596" y="1276368"/>
          <a:ext cx="8424936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24936"/>
              </a:tblGrid>
              <a:tr h="2092321">
                <a:tc>
                  <a:txBody>
                    <a:bodyPr/>
                    <a:lstStyle/>
                    <a:p>
                      <a:pPr algn="just"/>
                      <a:r>
                        <a:rPr lang="pt-PT" sz="1600" b="0" dirty="0" smtClean="0"/>
                        <a:t>Antes de começar a redigir o texto, é conveniente elaborar um plano, através do qual fique estruturada a resposta. Segue uma proposta de plano:</a:t>
                      </a:r>
                    </a:p>
                    <a:p>
                      <a:pPr algn="just"/>
                      <a:r>
                        <a:rPr lang="pt-PT" sz="1600" b="0" dirty="0" smtClean="0"/>
                        <a:t> 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PT" sz="1600" b="1" dirty="0" smtClean="0"/>
                        <a:t>Introdução:</a:t>
                      </a:r>
                      <a:r>
                        <a:rPr lang="pt-PT" sz="1600" b="0" dirty="0" smtClean="0"/>
                        <a:t> Reconhecimento do tópico «tensão entre sinceridade e fingimento» como um dos aspetos mais marcantes da poesia lírica de Fernando Pessoa ortónimo.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pt-PT" sz="1600" b="1" dirty="0" smtClean="0"/>
                        <a:t>Desenvolvimento:</a:t>
                      </a:r>
                    </a:p>
                    <a:p>
                      <a:pPr marL="800100" lvl="1" indent="-342900" algn="just">
                        <a:buFont typeface="+mj-lt"/>
                        <a:buNone/>
                      </a:pPr>
                      <a:r>
                        <a:rPr lang="pt-PT" sz="1600" b="0" dirty="0" smtClean="0"/>
                        <a:t>2.1. Explanação de linhas de leitura importantes, tais como:</a:t>
                      </a:r>
                    </a:p>
                    <a:p>
                      <a:pPr marL="1257300" lvl="2" indent="-342900" algn="just">
                        <a:buFontTx/>
                        <a:buChar char="-"/>
                      </a:pPr>
                      <a:r>
                        <a:rPr lang="pt-PT" sz="1600" b="0" dirty="0" smtClean="0"/>
                        <a:t>Poesia como fingimento da realidade.</a:t>
                      </a:r>
                    </a:p>
                    <a:p>
                      <a:pPr marL="1257300" lvl="2" indent="-342900" algn="just">
                        <a:buFontTx/>
                        <a:buChar char="-"/>
                      </a:pPr>
                      <a:r>
                        <a:rPr lang="pt-PT" sz="1600" b="0" dirty="0" smtClean="0"/>
                        <a:t>O fingimento enquanto síntese da sensação com a imaginação.</a:t>
                      </a:r>
                    </a:p>
                    <a:p>
                      <a:pPr marL="1257300" lvl="2" indent="-342900" algn="just">
                        <a:buFontTx/>
                        <a:buChar char="-"/>
                      </a:pPr>
                      <a:r>
                        <a:rPr lang="pt-PT" sz="1600" b="0" dirty="0" smtClean="0"/>
                        <a:t>Ideia de que a poesia não reside nas sensações, mas no seu fingimento.</a:t>
                      </a:r>
                    </a:p>
                    <a:p>
                      <a:pPr marL="1257300" lvl="2" indent="-342900" algn="just">
                        <a:buFontTx/>
                        <a:buChar char="-"/>
                      </a:pPr>
                      <a:r>
                        <a:rPr lang="pt-PT" sz="1600" b="0" dirty="0" smtClean="0"/>
                        <a:t>Dicotomia: sinceridade/sinceridade artística; sinceridade/fingimento; sentir/pensar. </a:t>
                      </a:r>
                    </a:p>
                    <a:p>
                      <a:pPr marL="800100" lvl="1" indent="-342900" algn="just">
                        <a:buFontTx/>
                        <a:buNone/>
                      </a:pPr>
                      <a:r>
                        <a:rPr lang="pt-PT" sz="1600" b="0" dirty="0" smtClean="0"/>
                        <a:t>2.2. Referência a alguns poemas fundamentais para o estudo deste tópico: «</a:t>
                      </a:r>
                      <a:r>
                        <a:rPr lang="pt-PT" sz="1600" b="0" dirty="0" err="1" smtClean="0"/>
                        <a:t>Autopsicografia</a:t>
                      </a:r>
                      <a:r>
                        <a:rPr lang="pt-PT" sz="1600" b="0" dirty="0" smtClean="0"/>
                        <a:t>» e «Isto».</a:t>
                      </a:r>
                    </a:p>
                    <a:p>
                      <a:pPr marL="800100" lvl="1" indent="-342900" algn="just">
                        <a:buFontTx/>
                        <a:buNone/>
                      </a:pPr>
                      <a:r>
                        <a:rPr lang="pt-PT" sz="1600" b="0" dirty="0" smtClean="0"/>
                        <a:t>2.3. Indicação de alguns recursos estilísticos usados na abordagem deste tópico: metáfora e antítese.</a:t>
                      </a:r>
                    </a:p>
                    <a:p>
                      <a:pPr marL="800100" lvl="1" indent="-342900" algn="just">
                        <a:buFontTx/>
                        <a:buNone/>
                      </a:pPr>
                      <a:r>
                        <a:rPr lang="pt-PT" sz="1600" b="0" dirty="0" smtClean="0"/>
                        <a:t>2.4. Citação de alguns versos emblemáticos, tais como: «chega a fingir que é dor a dor que deveras sente» ou «Eu simplesmente sinto com a imaginação, não uso o coração».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pt-PT" sz="1600" b="1" dirty="0" smtClean="0"/>
                        <a:t>Conclusão:</a:t>
                      </a:r>
                      <a:r>
                        <a:rPr lang="pt-PT" sz="1600" b="0" dirty="0" smtClean="0"/>
                        <a:t> Elogio do caráter inovador de Fernando Pessoa na conceção do ato lírico, através da evidência da tensão entre sinceridade e fingimento.</a:t>
                      </a:r>
                      <a:endParaRPr lang="pt-PT" sz="16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sz="2800" b="1" dirty="0" smtClean="0"/>
              <a:t>2005 – 2.ª fase (sugestão de resposta)</a:t>
            </a:r>
            <a:endParaRPr lang="pt-PT" sz="2800" b="1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BC9B2-E206-4533-9708-7A823273161A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</TotalTime>
  <Words>832</Words>
  <Application>Microsoft Office PowerPoint</Application>
  <PresentationFormat>Apresentação no Ecrã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Fernando Pessoa, ortónimo, nos exames nacionais</vt:lpstr>
      <vt:lpstr>Grupo 1  A. Leia, atentamente, o texto a seguir transcrito.</vt:lpstr>
      <vt:lpstr>Diapositivo 3</vt:lpstr>
      <vt:lpstr>Diapositivo 4</vt:lpstr>
      <vt:lpstr>Diapositivo 5</vt:lpstr>
      <vt:lpstr>2005 – 2.ª fase</vt:lpstr>
      <vt:lpstr>2005 – 2.ª fase (sugestão de resposta)</vt:lpstr>
    </vt:vector>
  </TitlesOfParts>
  <Company>Santillana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Actividades Português 10.º</dc:title>
  <dc:creator>Eva Arim</dc:creator>
  <cp:lastModifiedBy>Maria Amélia Dória</cp:lastModifiedBy>
  <cp:revision>314</cp:revision>
  <dcterms:created xsi:type="dcterms:W3CDTF">2010-04-28T15:23:36Z</dcterms:created>
  <dcterms:modified xsi:type="dcterms:W3CDTF">2012-02-22T16:01:22Z</dcterms:modified>
</cp:coreProperties>
</file>