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8" r:id="rId2"/>
    <p:sldId id="290" r:id="rId3"/>
    <p:sldId id="275" r:id="rId4"/>
    <p:sldId id="312" r:id="rId5"/>
    <p:sldId id="313" r:id="rId6"/>
    <p:sldId id="307" r:id="rId7"/>
    <p:sldId id="300" r:id="rId8"/>
    <p:sldId id="314" r:id="rId9"/>
    <p:sldId id="329" r:id="rId10"/>
    <p:sldId id="298" r:id="rId11"/>
    <p:sldId id="311" r:id="rId12"/>
    <p:sldId id="323" r:id="rId13"/>
    <p:sldId id="308" r:id="rId14"/>
    <p:sldId id="315" r:id="rId15"/>
    <p:sldId id="330" r:id="rId16"/>
    <p:sldId id="304" r:id="rId17"/>
    <p:sldId id="305" r:id="rId18"/>
    <p:sldId id="321" r:id="rId19"/>
    <p:sldId id="324" r:id="rId20"/>
    <p:sldId id="331" r:id="rId21"/>
    <p:sldId id="318" r:id="rId22"/>
    <p:sldId id="322" r:id="rId23"/>
    <p:sldId id="310" r:id="rId24"/>
    <p:sldId id="319" r:id="rId25"/>
  </p:sldIdLst>
  <p:sldSz cx="9906000" cy="6858000" type="A4"/>
  <p:notesSz cx="6797675" cy="9926638"/>
  <p:defaultTextStyle>
    <a:defPPr>
      <a:defRPr lang="en-US"/>
    </a:defPPr>
    <a:lvl1pPr marL="0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5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FN. Viveiros" initials="MLV" lastIdx="1" clrIdx="0">
    <p:extLst>
      <p:ext uri="{19B8F6BF-5375-455C-9EA6-DF929625EA0E}">
        <p15:presenceInfo xmlns:p15="http://schemas.microsoft.com/office/powerpoint/2012/main" userId="Maria LFN. Viveir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A58D1-E5BF-41C8-AD8D-3A549F4D52FE}" v="2" dt="2020-04-16T15:32:53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Estilo Claro 3 - Destaqu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56" y="258"/>
      </p:cViewPr>
      <p:guideLst>
        <p:guide orient="horz" pos="2183"/>
        <p:guide pos="5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7753D-C632-4E96-B004-512FAE8F2B5E}" type="datetimeFigureOut">
              <a:rPr lang="pt-PT" smtClean="0"/>
              <a:t>05-11-2020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5EAE1-E60C-4886-8281-282D04F507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767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3EDAC-44E1-2D4D-AEA5-1C6E0805794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D5AD-2EFA-9048-B660-96C05B16C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2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4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6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2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7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3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8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7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8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6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8"/>
            <a:ext cx="84201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2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8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925A-964F-D54A-B621-6FC652C4A78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07/relationships/hdphoto" Target="../media/hdphoto1.wdp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6015270" y="544022"/>
            <a:ext cx="2791512" cy="5706875"/>
            <a:chOff x="5858514" y="544022"/>
            <a:chExt cx="2791512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640527" y="1624292"/>
            <a:ext cx="4829770" cy="3991211"/>
            <a:chOff x="640527" y="1624292"/>
            <a:chExt cx="4829770" cy="3991211"/>
          </a:xfrm>
        </p:grpSpPr>
        <p:sp>
          <p:nvSpPr>
            <p:cNvPr id="35" name="Retângulo 34"/>
            <p:cNvSpPr/>
            <p:nvPr/>
          </p:nvSpPr>
          <p:spPr>
            <a:xfrm>
              <a:off x="640527" y="1871177"/>
              <a:ext cx="4829770" cy="33239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Maratona Matemática</a:t>
              </a:r>
            </a:p>
            <a:p>
              <a:pPr algn="ctr"/>
              <a:endParaRPr lang="pt-PT" sz="32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6350" stA="55000" endA="300" endPos="45500" dir="5400000" sy="-100000" algn="bl" rotWithShape="0"/>
                </a:effectLst>
              </a:endParaRPr>
            </a:p>
            <a:p>
              <a:pPr algn="ctr"/>
              <a:r>
                <a:rPr lang="pt-PT" sz="48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7.º Ano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40527" y="1624292"/>
              <a:ext cx="4829770" cy="3040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40527" y="5311419"/>
              <a:ext cx="4829770" cy="3040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6025903" y="4610282"/>
            <a:ext cx="278088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8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Áreas de</a:t>
            </a:r>
          </a:p>
          <a:p>
            <a:pPr algn="ctr"/>
            <a:r>
              <a:rPr lang="pt-PT" sz="48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figuras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735851" y="5723257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8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2A</a:t>
              </a:r>
            </a:p>
          </p:txBody>
        </p:sp>
      </p:grpSp>
      <p:pic>
        <p:nvPicPr>
          <p:cNvPr id="9" name="Imagem 8"/>
          <p:cNvPicPr/>
          <p:nvPr/>
        </p:nvPicPr>
        <p:blipFill rotWithShape="1">
          <a:blip r:embed="rId3"/>
          <a:srcRect l="50558" t="7258" b="25738"/>
          <a:stretch/>
        </p:blipFill>
        <p:spPr>
          <a:xfrm>
            <a:off x="1252153" y="2595469"/>
            <a:ext cx="2078867" cy="1969511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80966" y="939921"/>
            <a:ext cx="328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Na figura, estão representados um quadrado [ABCD] e quatro triângulos geometricamente iguais.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0966" y="1751973"/>
            <a:ext cx="429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/>
              <a:t>Em cada um destes triângulos: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um dos lados é também lado do quadrado;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os outros dois lados são geometricamente iguais.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246714" y="4567387"/>
                <a:ext cx="4292262" cy="147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Relativamente ao triângulo [ABF], sabe-se que: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a altura relativa à base [AB] é 5;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pt-PT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Determina a área da figura.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Apresenta todos os cálculos que efetuares.</a:t>
                </a: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4" y="4567387"/>
                <a:ext cx="4292262" cy="1477905"/>
              </a:xfrm>
              <a:prstGeom prst="rect">
                <a:avLst/>
              </a:prstGeom>
              <a:blipFill>
                <a:blip r:embed="rId4"/>
                <a:stretch>
                  <a:fillRect b="-41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219793" y="6130101"/>
            <a:ext cx="3613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de Exame Nacional de Matemática 2007 – 2.ª Chamada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47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10" y="2320583"/>
            <a:ext cx="2775196" cy="2595976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2B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2A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2693" y="1631722"/>
            <a:ext cx="332320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Na figura abaixo, está representado um polígono.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1639222" y="2663718"/>
                <a:ext cx="473297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22" y="2663718"/>
                <a:ext cx="473297" cy="261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/>
          <p:cNvSpPr txBox="1"/>
          <p:nvPr/>
        </p:nvSpPr>
        <p:spPr>
          <a:xfrm>
            <a:off x="142693" y="5147660"/>
            <a:ext cx="441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Atendendo ao comprimento do lado da quadrícula, determina a área do polígono em centímetros quadrados.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628683" y="1917204"/>
                <a:ext cx="3717708" cy="359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=6×6</m:t>
                      </m:r>
                      <m:r>
                        <a:rPr lang="pt-PT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𝐹𝑖𝑔𝑢𝑟𝑎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=36+60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=96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</a:t>
                </a:r>
              </a:p>
              <a:p>
                <a:pPr>
                  <a:lnSpc>
                    <a:spcPct val="150000"/>
                  </a:lnSpc>
                </a:pPr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A figura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unidades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3592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68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2C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2B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60861" y="1422161"/>
            <a:ext cx="4496407" cy="1438318"/>
            <a:chOff x="198623" y="1279132"/>
            <a:chExt cx="4496407" cy="1438318"/>
          </a:xfrm>
        </p:grpSpPr>
        <p:sp>
          <p:nvSpPr>
            <p:cNvPr id="26" name="CaixaDeTexto 25"/>
            <p:cNvSpPr txBox="1"/>
            <p:nvPr/>
          </p:nvSpPr>
          <p:spPr>
            <a:xfrm>
              <a:off x="198623" y="1279132"/>
              <a:ext cx="3323204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PT" sz="1200" dirty="0"/>
                <a:t>Na figura, estão representados um círculo e um losango.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13143" y="1794120"/>
              <a:ext cx="44818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PT" sz="1200" dirty="0"/>
                <a:t>Sabe-se que: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sz="1200" dirty="0"/>
                <a:t>[AC] é um diâmetro com 15 unidades de comprimento;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sz="1200" dirty="0"/>
                <a:t>o comprimento de [BD] é igual à medida do raio do círculo.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60861" y="4813217"/>
                <a:ext cx="44818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Calcula a área da região sombreada da figura.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Nos cálculos intermédios, utiliza valores aproximados às centésimas.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Apresenta todos os cálculos que efetuares.</a:t>
                </a:r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1" y="4813217"/>
                <a:ext cx="4481887" cy="1200329"/>
              </a:xfrm>
              <a:prstGeom prst="rect">
                <a:avLst/>
              </a:prstGeom>
              <a:blipFill>
                <a:blip r:embed="rId3"/>
                <a:stretch>
                  <a:fillRect l="-136" b="-15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1622111" y="2894032"/>
            <a:ext cx="1440193" cy="1865361"/>
            <a:chOff x="1702042" y="2873555"/>
            <a:chExt cx="1440193" cy="1865361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042" y="3040250"/>
              <a:ext cx="1440193" cy="1481108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296201" y="2873555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A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714369" y="3663327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D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874973" y="3663327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B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296201" y="4477754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C</a:t>
              </a:r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5220050" y="1718937"/>
            <a:ext cx="3374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>
                <a:ea typeface="Cambria Math" panose="02040503050406030204" pitchFamily="18" charset="0"/>
              </a:rPr>
              <a:t>Vamos decompor o polígono noutros polígonos dos quais sabemos determinar a área.  </a:t>
            </a:r>
          </a:p>
          <a:p>
            <a:pPr algn="just"/>
            <a:r>
              <a:rPr lang="pt-PT" sz="1200">
                <a:ea typeface="Cambria Math" panose="02040503050406030204" pitchFamily="18" charset="0"/>
              </a:rPr>
              <a:t>O polígono pode ser decomposto em dois triângulos e num trapézio retângulo, por exemplo.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220050" y="2621998"/>
                <a:ext cx="23687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sz="1200" dirty="0">
                    <a:ea typeface="Cambria Math" panose="02040503050406030204" pitchFamily="18" charset="0"/>
                  </a:rPr>
                  <a:t>Cada quadrícula tem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lado.</a:t>
                </a:r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50" y="2621998"/>
                <a:ext cx="23687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058" y="2620447"/>
            <a:ext cx="1986730" cy="18601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5330817" y="2930166"/>
                <a:ext cx="3263606" cy="3829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(12+10)×4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 marL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=44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𝐹𝑖𝑔𝑢𝑟𝑎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12+44+24=80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polígono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b="1" dirty="0">
                    <a:ea typeface="Cambria Math" panose="02040503050406030204" pitchFamily="18" charset="0"/>
                  </a:rPr>
                  <a:t> </a:t>
                </a:r>
                <a:r>
                  <a:rPr lang="pt-PT" sz="1200" dirty="0">
                    <a:ea typeface="Cambria Math" panose="02040503050406030204" pitchFamily="18" charset="0"/>
                  </a:rPr>
                  <a:t>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17" y="2930166"/>
                <a:ext cx="3263606" cy="38297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40" name="Grupo 3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84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4"/>
            <a:ext cx="4611419" cy="6387995"/>
            <a:chOff x="156411" y="241404"/>
            <a:chExt cx="4611419" cy="6387995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602170" y="241404"/>
              <a:ext cx="3639939" cy="554605"/>
              <a:chOff x="2092951" y="1054668"/>
              <a:chExt cx="4475599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210212" y="1065342"/>
                <a:ext cx="4241074" cy="419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2D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2C</a:t>
              </a:r>
            </a:p>
          </p:txBody>
        </p:sp>
      </p:grp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/>
          <a:srcRect l="13594" t="46938" r="11299"/>
          <a:stretch/>
        </p:blipFill>
        <p:spPr>
          <a:xfrm>
            <a:off x="715356" y="3671123"/>
            <a:ext cx="3613944" cy="149185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29348" y="1109528"/>
            <a:ext cx="332320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 prática de exercício físico é um método importante na prevenção do excesso de peso.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34690" y="1694076"/>
            <a:ext cx="4382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Numa cidade, foi construído um parque destinado à realização de atividades ao ar livre. Na figura, está representado um modelo geométrico desse parque que é formado pelo: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 triângulo [ADE] retângulo em D;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retângulo [ABCD];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semicírculo de diâmetro [BC].</a:t>
            </a:r>
          </a:p>
          <a:p>
            <a:pPr algn="just">
              <a:lnSpc>
                <a:spcPct val="150000"/>
              </a:lnSpc>
            </a:pPr>
            <a:r>
              <a:rPr lang="pt-PT" sz="1200"/>
              <a:t>A figura não está desenhada à escala.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39675" y="4997761"/>
                <a:ext cx="4382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Considerando as dimensões da figura, determina a área total, em metros quadrados, do parque.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Apresenta todos os cálculos que efetuares.</a:t>
                </a: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5" y="4997761"/>
                <a:ext cx="4382784" cy="1200329"/>
              </a:xfrm>
              <a:prstGeom prst="rect">
                <a:avLst/>
              </a:prstGeom>
              <a:blipFill>
                <a:blip r:embed="rId4"/>
                <a:stretch>
                  <a:fillRect r="-139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/>
          <p:cNvSpPr txBox="1"/>
          <p:nvPr/>
        </p:nvSpPr>
        <p:spPr>
          <a:xfrm>
            <a:off x="1302325" y="6274290"/>
            <a:ext cx="2352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da PASE de Matemática 2008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5356281" y="1591952"/>
                <a:ext cx="4310044" cy="510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Cálculo da área do losango</a:t>
                </a:r>
              </a:p>
              <a:p>
                <a:r>
                  <a:rPr lang="pt-PT" sz="1200" dirty="0">
                    <a:latin typeface="Cambria Math" panose="02040503050406030204" pitchFamily="18" charset="0"/>
                  </a:rPr>
                  <a:t>Comprimento da diagonal maior: </a:t>
                </a:r>
                <a:r>
                  <a:rPr lang="pt-PT" sz="12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pt-PT" sz="1200" b="0" dirty="0">
                  <a:latin typeface="Cambria Math" panose="02040503050406030204" pitchFamily="18" charset="0"/>
                </a:endParaRPr>
              </a:p>
              <a:p>
                <a:r>
                  <a:rPr lang="pt-PT" sz="1200" dirty="0">
                    <a:latin typeface="Cambria Math" panose="02040503050406030204" pitchFamily="18" charset="0"/>
                  </a:rPr>
                  <a:t>Comprimento da diagonal menor:</a:t>
                </a:r>
                <a14:m>
                  <m:oMath xmlns:m="http://schemas.openxmlformats.org/officeDocument/2006/math">
                    <m:r>
                      <a:rPr lang="pt-PT" sz="1200" b="0" i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=15:2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=7,5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15×7,5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112,5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56,25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Cálculo da área do círculo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7,5</m:t>
                          </m:r>
                        </m:e>
                        <m:sup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5397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=3,1416 ×56,25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539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≈176,7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Cálculo da área sombreada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𝑆𝑜𝑚𝑏𝑟𝑒𝑎𝑑𝑎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=176,72 −56,25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		      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120,47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:endParaRPr lang="pt-PT" sz="8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A região sombreada tem, aproximadamente, </a:t>
                </a:r>
              </a:p>
              <a:p>
                <a:pPr algn="just"/>
                <a:r>
                  <a:rPr lang="pt-PT" sz="1200" dirty="0">
                    <a:ea typeface="Cambria Math" panose="02040503050406030204" pitchFamily="18" charset="0"/>
                  </a:rPr>
                  <a:t>120,47 unidades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281" y="1591952"/>
                <a:ext cx="4310044" cy="5105437"/>
              </a:xfrm>
              <a:prstGeom prst="rect">
                <a:avLst/>
              </a:prstGeom>
              <a:blipFill>
                <a:blip r:embed="rId5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66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2D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494775" y="1785187"/>
                <a:ext cx="3851616" cy="475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=60 000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𝑅𝑒𝑡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00×800=320 000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𝑆𝑒𝑚𝑖𝑐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PT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pt-PT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3,1416×40 000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125 664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=62 832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𝑃𝑎𝑟𝑞𝑢𝑒</m:t>
                        </m:r>
                      </m:sub>
                    </m:sSub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=60 000+320 000+62 832=442 83</m:t>
                    </m:r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2</a:t>
                </a:r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O parque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442 832 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b="1">
                    <a:ea typeface="Cambria Math" panose="02040503050406030204" pitchFamily="18" charset="0"/>
                  </a:rPr>
                  <a:t> </a:t>
                </a:r>
                <a:r>
                  <a:rPr lang="pt-PT" sz="1200">
                    <a:ea typeface="Cambria Math" panose="02040503050406030204" pitchFamily="18" charset="0"/>
                  </a:rPr>
                  <a:t>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75" y="1785187"/>
                <a:ext cx="3851616" cy="4750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41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3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10"/>
            <a:ext cx="4611419" cy="6387989"/>
            <a:chOff x="156411" y="241410"/>
            <a:chExt cx="4611419" cy="6387989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10"/>
              <a:ext cx="3661251" cy="561697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3A</a:t>
              </a: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1445692" y="6169804"/>
            <a:ext cx="236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da PASE de Matemática 2006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29348" y="969424"/>
            <a:ext cx="3323204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 desertificação e a perda da flora e fauna de uma região podem ser combatidas através da educação.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26893" y="1770761"/>
            <a:ext cx="4480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Numa ação pró-ambiental, uma turma decidiu cultivar algumas plantas endémicas no jardim da sua escola, para dar o exemplo.</a:t>
            </a:r>
          </a:p>
          <a:p>
            <a:pPr algn="just">
              <a:lnSpc>
                <a:spcPct val="150000"/>
              </a:lnSpc>
            </a:pPr>
            <a:r>
              <a:rPr lang="pt-PT" sz="1200"/>
              <a:t>Para isso, os alunos utilizaram um espaço com a forma e as dimensões da parte sombreada da figura seguinte, onde a parte branca é um semicírculo. A figura não está desenhada à escala.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225139" y="4865333"/>
                <a:ext cx="4382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Qual é a área, em metros quadrados, do espaço cultivado?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Apresenta todos os cálculos que efetuares e o resultado aproximado às unidades.</a:t>
                </a: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9" y="4865333"/>
                <a:ext cx="4382784" cy="1200329"/>
              </a:xfrm>
              <a:prstGeom prst="rect">
                <a:avLst/>
              </a:prstGeom>
              <a:blipFill>
                <a:blip r:embed="rId3"/>
                <a:stretch>
                  <a:fillRect l="-139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upo 52"/>
          <p:cNvGrpSpPr/>
          <p:nvPr/>
        </p:nvGrpSpPr>
        <p:grpSpPr>
          <a:xfrm>
            <a:off x="919645" y="3286944"/>
            <a:ext cx="2946400" cy="1625157"/>
            <a:chOff x="954402" y="3349814"/>
            <a:chExt cx="2946400" cy="1625157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/>
            <a:srcRect l="-1429" t="11187" r="1429" b="8107"/>
            <a:stretch/>
          </p:blipFill>
          <p:spPr>
            <a:xfrm>
              <a:off x="1164458" y="3349814"/>
              <a:ext cx="2319284" cy="1381713"/>
            </a:xfrm>
            <a:prstGeom prst="rect">
              <a:avLst/>
            </a:prstGeom>
          </p:spPr>
        </p:pic>
        <p:cxnSp>
          <p:nvCxnSpPr>
            <p:cNvPr id="9" name="Conexão reta unidirecional 8"/>
            <p:cNvCxnSpPr/>
            <p:nvPr/>
          </p:nvCxnSpPr>
          <p:spPr>
            <a:xfrm>
              <a:off x="1283110" y="4731528"/>
              <a:ext cx="577115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unidirecional 35"/>
            <p:cNvCxnSpPr/>
            <p:nvPr/>
          </p:nvCxnSpPr>
          <p:spPr>
            <a:xfrm>
              <a:off x="1869337" y="4741114"/>
              <a:ext cx="1124636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ta unidirecional 36"/>
            <p:cNvCxnSpPr/>
            <p:nvPr/>
          </p:nvCxnSpPr>
          <p:spPr>
            <a:xfrm>
              <a:off x="2994447" y="4743821"/>
              <a:ext cx="394177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unidirecional 49"/>
            <p:cNvCxnSpPr/>
            <p:nvPr/>
          </p:nvCxnSpPr>
          <p:spPr>
            <a:xfrm>
              <a:off x="1220577" y="3443528"/>
              <a:ext cx="1" cy="1216745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/>
            <p:cNvCxnSpPr/>
            <p:nvPr/>
          </p:nvCxnSpPr>
          <p:spPr>
            <a:xfrm>
              <a:off x="1085794" y="3423554"/>
              <a:ext cx="861506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xão reta 55"/>
            <p:cNvCxnSpPr/>
            <p:nvPr/>
          </p:nvCxnSpPr>
          <p:spPr>
            <a:xfrm>
              <a:off x="1046024" y="4672957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954402" y="3777519"/>
              <a:ext cx="476192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7 m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344898" y="4713809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3 m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213192" y="4711678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6 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965505" y="4712744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2 m</a:t>
              </a:r>
            </a:p>
          </p:txBody>
        </p:sp>
        <p:cxnSp>
          <p:nvCxnSpPr>
            <p:cNvPr id="65" name="Conexão reta unidirecional 64"/>
            <p:cNvCxnSpPr/>
            <p:nvPr/>
          </p:nvCxnSpPr>
          <p:spPr>
            <a:xfrm>
              <a:off x="3542307" y="3831151"/>
              <a:ext cx="1" cy="831054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3424610" y="4056415"/>
              <a:ext cx="476192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/>
                <a:t>5 m</a:t>
              </a:r>
            </a:p>
          </p:txBody>
        </p:sp>
        <p:cxnSp>
          <p:nvCxnSpPr>
            <p:cNvPr id="68" name="Conexão reta 67"/>
            <p:cNvCxnSpPr/>
            <p:nvPr/>
          </p:nvCxnSpPr>
          <p:spPr>
            <a:xfrm>
              <a:off x="3407134" y="4672957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xão reta 68"/>
            <p:cNvCxnSpPr/>
            <p:nvPr/>
          </p:nvCxnSpPr>
          <p:spPr>
            <a:xfrm>
              <a:off x="3408558" y="3846520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3744353" y="5835965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72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3B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34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3A</a:t>
              </a: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249287" y="1133836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Resolução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6D10F59-E662-48BB-8CB7-88D601265D94}"/>
                  </a:ext>
                </a:extLst>
              </p:cNvPr>
              <p:cNvSpPr txBox="1"/>
              <p:nvPr/>
            </p:nvSpPr>
            <p:spPr>
              <a:xfrm>
                <a:off x="5292723" y="1456168"/>
                <a:ext cx="4290545" cy="4550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i="1" dirty="0">
                          <a:latin typeface="Cambria Math" panose="02040503050406030204" pitchFamily="18" charset="0"/>
                        </a:rPr>
                        <m:t>=10,5</m:t>
                      </m:r>
                    </m:oMath>
                  </m:oMathPara>
                </a14:m>
                <a:endParaRPr lang="pt-PT" sz="1200" dirty="0"/>
              </a:p>
              <a:p>
                <a:pPr/>
                <a:endParaRPr lang="pt-PT" sz="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𝑠𝑒𝑚𝑖𝑐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</m:oMath>
                  </m:oMathPara>
                </a14:m>
                <a:endParaRPr lang="pt-PT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>
                              <a:latin typeface="Cambria Math" panose="02040503050406030204" pitchFamily="18" charset="0"/>
                            </a:rPr>
                            <m:t>3,1416</m:t>
                          </m:r>
                          <m:r>
                            <a:rPr lang="pt-PT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sz="1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=6</m:t>
                      </m:r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PT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3,1416</m:t>
                          </m:r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  <a:p>
                <a:pPr>
                  <a:lnSpc>
                    <a:spcPct val="200000"/>
                  </a:lnSpc>
                </a:pPr>
                <a:r>
                  <a:rPr lang="pt-PT" sz="1200" dirty="0"/>
                  <a:t>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=42−14,1372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t-PT" sz="1200" dirty="0"/>
                  <a:t>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=27,8628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</a:endParaRPr>
              </a:p>
              <a:p>
                <a:endParaRPr lang="pt-PT" sz="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1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>
                                  <a:latin typeface="Cambria Math" panose="02040503050406030204" pitchFamily="18" charset="0"/>
                                </a:rPr>
                                <m:t>7+5</m:t>
                              </m:r>
                            </m:e>
                          </m:d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dirty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PT" sz="1200" dirty="0"/>
              </a:p>
              <a:p>
                <a:endParaRPr lang="pt-PT" sz="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𝑐𝑢𝑙𝑡𝑖𝑣𝑎𝑑𝑎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=10,5+27,8628+12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latin typeface="Cambria Math" panose="02040503050406030204" pitchFamily="18" charset="0"/>
                  </a:rPr>
                  <a:t>                     = </a:t>
                </a:r>
                <a:r>
                  <a:rPr lang="pt-PT" sz="1200" dirty="0">
                    <a:latin typeface="Cambria Math" panose="02040503050406030204" pitchFamily="18" charset="0"/>
                  </a:rPr>
                  <a:t>50,3628</a:t>
                </a:r>
                <a:endParaRPr lang="pt-PT" sz="1200" b="0" dirty="0">
                  <a:latin typeface="Cambria Math" panose="02040503050406030204" pitchFamily="18" charset="0"/>
                </a:endParaRPr>
              </a:p>
              <a:p>
                <a:pPr algn="just"/>
                <a:endParaRPr lang="pt-PT" sz="8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A área do espaço cultivado é, aproximadamente, 50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6D10F59-E662-48BB-8CB7-88D601265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23" y="1456168"/>
                <a:ext cx="4290545" cy="4550989"/>
              </a:xfrm>
              <a:prstGeom prst="rect">
                <a:avLst/>
              </a:prstGeom>
              <a:blipFill>
                <a:blip r:embed="rId3"/>
                <a:stretch>
                  <a:fillRect b="-26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5734" t="6657" b="33073"/>
          <a:stretch/>
        </p:blipFill>
        <p:spPr>
          <a:xfrm>
            <a:off x="1499273" y="2676723"/>
            <a:ext cx="1610750" cy="1893794"/>
          </a:xfrm>
          <a:prstGeom prst="rect">
            <a:avLst/>
          </a:prstGeom>
        </p:spPr>
      </p:pic>
      <p:sp>
        <p:nvSpPr>
          <p:cNvPr id="48" name="CaixaDeTexto 47"/>
          <p:cNvSpPr txBox="1"/>
          <p:nvPr/>
        </p:nvSpPr>
        <p:spPr>
          <a:xfrm>
            <a:off x="142693" y="1200048"/>
            <a:ext cx="332320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Na figura, está representado o pentágono convexo [ABCDE].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42693" y="1727588"/>
                <a:ext cx="4555862" cy="89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Para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PT" sz="1200" dirty="0"/>
                  <a:t>, admite que: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[ABCE] é um quadrado de lado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1200" dirty="0"/>
                  <a:t> </a:t>
                </a:r>
                <a:r>
                  <a:rPr lang="pt-PT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[CDE] é um triângulo de 4 </a:t>
                </a:r>
                <a:r>
                  <a:rPr lang="pt-PT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  <a:r>
                  <a:rPr lang="pt-PT" sz="1200" dirty="0"/>
                  <a:t> de altura relativamente ao lado [EC].</a:t>
                </a:r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3" y="1727588"/>
                <a:ext cx="4555862" cy="89377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142692" y="4684002"/>
            <a:ext cx="4441339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Qual das seguintes expressões representa a área, em centímetros quadrados, do pentágono [ABCDE]?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1" name="Tabela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131738"/>
                  </p:ext>
                </p:extLst>
              </p:nvPr>
            </p:nvGraphicFramePr>
            <p:xfrm>
              <a:off x="657740" y="5316404"/>
              <a:ext cx="347020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986">
                      <a:extLst>
                        <a:ext uri="{9D8B030D-6E8A-4147-A177-3AD203B41FA5}">
                          <a16:colId xmlns:a16="http://schemas.microsoft.com/office/drawing/2014/main" val="639076836"/>
                        </a:ext>
                      </a:extLst>
                    </a:gridCol>
                    <a:gridCol w="1457119">
                      <a:extLst>
                        <a:ext uri="{9D8B030D-6E8A-4147-A177-3AD203B41FA5}">
                          <a16:colId xmlns:a16="http://schemas.microsoft.com/office/drawing/2014/main" val="1231790360"/>
                        </a:ext>
                      </a:extLst>
                    </a:gridCol>
                    <a:gridCol w="264698">
                      <a:extLst>
                        <a:ext uri="{9D8B030D-6E8A-4147-A177-3AD203B41FA5}">
                          <a16:colId xmlns:a16="http://schemas.microsoft.com/office/drawing/2014/main" val="282526351"/>
                        </a:ext>
                      </a:extLst>
                    </a:gridCol>
                    <a:gridCol w="1470406">
                      <a:extLst>
                        <a:ext uri="{9D8B030D-6E8A-4147-A177-3AD203B41FA5}">
                          <a16:colId xmlns:a16="http://schemas.microsoft.com/office/drawing/2014/main" val="342875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PT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646772"/>
                      </a:ext>
                    </a:extLst>
                  </a:tr>
                  <a:tr h="436635"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12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+4)</m:t>
                                </m:r>
                              </m:oMath>
                            </m:oMathPara>
                          </a14:m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pt-PT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0347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1" name="Tabela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131738"/>
                  </p:ext>
                </p:extLst>
              </p:nvPr>
            </p:nvGraphicFramePr>
            <p:xfrm>
              <a:off x="657740" y="5316404"/>
              <a:ext cx="347020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986">
                      <a:extLst>
                        <a:ext uri="{9D8B030D-6E8A-4147-A177-3AD203B41FA5}">
                          <a16:colId xmlns:a16="http://schemas.microsoft.com/office/drawing/2014/main" val="639076836"/>
                        </a:ext>
                      </a:extLst>
                    </a:gridCol>
                    <a:gridCol w="1457119">
                      <a:extLst>
                        <a:ext uri="{9D8B030D-6E8A-4147-A177-3AD203B41FA5}">
                          <a16:colId xmlns:a16="http://schemas.microsoft.com/office/drawing/2014/main" val="1231790360"/>
                        </a:ext>
                      </a:extLst>
                    </a:gridCol>
                    <a:gridCol w="264698">
                      <a:extLst>
                        <a:ext uri="{9D8B030D-6E8A-4147-A177-3AD203B41FA5}">
                          <a16:colId xmlns:a16="http://schemas.microsoft.com/office/drawing/2014/main" val="282526351"/>
                        </a:ext>
                      </a:extLst>
                    </a:gridCol>
                    <a:gridCol w="1470406">
                      <a:extLst>
                        <a:ext uri="{9D8B030D-6E8A-4147-A177-3AD203B41FA5}">
                          <a16:colId xmlns:a16="http://schemas.microsoft.com/office/drawing/2014/main" val="342875377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167" r="-118750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5950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467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167" t="-101333" r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5950" t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70347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CaixaDeTexto 51"/>
          <p:cNvSpPr txBox="1"/>
          <p:nvPr/>
        </p:nvSpPr>
        <p:spPr>
          <a:xfrm>
            <a:off x="807064" y="6237314"/>
            <a:ext cx="2876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/>
              <a:t>Adaptado Prova 92/2.ª F./Cad. 2 - 2018</a:t>
            </a:r>
          </a:p>
        </p:txBody>
      </p:sp>
      <p:grpSp>
        <p:nvGrpSpPr>
          <p:cNvPr id="59" name="Grupo 58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6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6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3DBEA75-6EFB-452A-8D42-710D82ACE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3052" y="2054351"/>
            <a:ext cx="2200015" cy="1279482"/>
          </a:xfrm>
          <a:prstGeom prst="rect">
            <a:avLst/>
          </a:prstGeom>
        </p:spPr>
      </p:pic>
      <p:grpSp>
        <p:nvGrpSpPr>
          <p:cNvPr id="42" name="Grupo 12">
            <a:extLst>
              <a:ext uri="{FF2B5EF4-FFF2-40B4-BE49-F238E27FC236}">
                <a16:creationId xmlns:a16="http://schemas.microsoft.com/office/drawing/2014/main" id="{CD59FA6E-BADC-469B-8941-F7E5E9DD8F68}"/>
              </a:ext>
            </a:extLst>
          </p:cNvPr>
          <p:cNvGrpSpPr/>
          <p:nvPr/>
        </p:nvGrpSpPr>
        <p:grpSpPr>
          <a:xfrm>
            <a:off x="7911335" y="2732556"/>
            <a:ext cx="1414476" cy="263866"/>
            <a:chOff x="7694352" y="2550337"/>
            <a:chExt cx="1414476" cy="263866"/>
          </a:xfrm>
        </p:grpSpPr>
        <p:grpSp>
          <p:nvGrpSpPr>
            <p:cNvPr id="44" name="Grupo 7">
              <a:extLst>
                <a:ext uri="{FF2B5EF4-FFF2-40B4-BE49-F238E27FC236}">
                  <a16:creationId xmlns:a16="http://schemas.microsoft.com/office/drawing/2014/main" id="{4C323642-E8E3-4250-AC72-351152021AD1}"/>
                </a:ext>
              </a:extLst>
            </p:cNvPr>
            <p:cNvGrpSpPr/>
            <p:nvPr/>
          </p:nvGrpSpPr>
          <p:grpSpPr>
            <a:xfrm>
              <a:off x="7694352" y="2553041"/>
              <a:ext cx="220332" cy="261162"/>
              <a:chOff x="7376852" y="3356172"/>
              <a:chExt cx="220332" cy="2611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17239A5-CD0A-4FE1-AD31-57D90BC2F9E6}"/>
                  </a:ext>
                </a:extLst>
              </p:cNvPr>
              <p:cNvSpPr/>
              <p:nvPr/>
            </p:nvSpPr>
            <p:spPr>
              <a:xfrm>
                <a:off x="7382864" y="3376889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7AC68136-CADC-4F09-A26B-C85E9739D168}"/>
                  </a:ext>
                </a:extLst>
              </p:cNvPr>
              <p:cNvSpPr txBox="1"/>
              <p:nvPr/>
            </p:nvSpPr>
            <p:spPr>
              <a:xfrm>
                <a:off x="7376852" y="3356172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1</a:t>
                </a:r>
              </a:p>
            </p:txBody>
          </p:sp>
        </p:grpSp>
        <p:grpSp>
          <p:nvGrpSpPr>
            <p:cNvPr id="68" name="Grupo 52">
              <a:extLst>
                <a:ext uri="{FF2B5EF4-FFF2-40B4-BE49-F238E27FC236}">
                  <a16:creationId xmlns:a16="http://schemas.microsoft.com/office/drawing/2014/main" id="{3D546C50-6E82-4EE7-9CC2-40B5D58505BA}"/>
                </a:ext>
              </a:extLst>
            </p:cNvPr>
            <p:cNvGrpSpPr/>
            <p:nvPr/>
          </p:nvGrpSpPr>
          <p:grpSpPr>
            <a:xfrm>
              <a:off x="8317356" y="2550337"/>
              <a:ext cx="214320" cy="261162"/>
              <a:chOff x="7468036" y="3400207"/>
              <a:chExt cx="214320" cy="2611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DC91830-A5A1-44A6-B72E-57E3B41543C0}"/>
                  </a:ext>
                </a:extLst>
              </p:cNvPr>
              <p:cNvSpPr/>
              <p:nvPr/>
            </p:nvSpPr>
            <p:spPr>
              <a:xfrm>
                <a:off x="7468036" y="3423628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73D3ED74-F4EF-4383-8DA8-7BC4712B1117}"/>
                  </a:ext>
                </a:extLst>
              </p:cNvPr>
              <p:cNvSpPr txBox="1"/>
              <p:nvPr/>
            </p:nvSpPr>
            <p:spPr>
              <a:xfrm>
                <a:off x="7468036" y="3400207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2</a:t>
                </a:r>
              </a:p>
            </p:txBody>
          </p:sp>
        </p:grpSp>
        <p:grpSp>
          <p:nvGrpSpPr>
            <p:cNvPr id="69" name="Grupo 55">
              <a:extLst>
                <a:ext uri="{FF2B5EF4-FFF2-40B4-BE49-F238E27FC236}">
                  <a16:creationId xmlns:a16="http://schemas.microsoft.com/office/drawing/2014/main" id="{303DC5BE-D67E-4F8B-BF31-2643EC6957E3}"/>
                </a:ext>
              </a:extLst>
            </p:cNvPr>
            <p:cNvGrpSpPr/>
            <p:nvPr/>
          </p:nvGrpSpPr>
          <p:grpSpPr>
            <a:xfrm>
              <a:off x="8893568" y="2550337"/>
              <a:ext cx="215260" cy="261162"/>
              <a:chOff x="7568780" y="3473284"/>
              <a:chExt cx="215260" cy="2611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0A70699-41E1-49A8-A215-E10900333B33}"/>
                  </a:ext>
                </a:extLst>
              </p:cNvPr>
              <p:cNvSpPr/>
              <p:nvPr/>
            </p:nvSpPr>
            <p:spPr>
              <a:xfrm>
                <a:off x="7568780" y="3496705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33B062E-8856-445B-B4F7-FCC4ACD624C2}"/>
                  </a:ext>
                </a:extLst>
              </p:cNvPr>
              <p:cNvSpPr txBox="1"/>
              <p:nvPr/>
            </p:nvSpPr>
            <p:spPr>
              <a:xfrm>
                <a:off x="7569720" y="3473284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453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3C</a:t>
              </a: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162192" y="1839669"/>
            <a:ext cx="43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Observa a figura que é formada por um quadrado e por um retângulo.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212829" y="4391479"/>
                <a:ext cx="43600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b="1" dirty="0"/>
                  <a:t>1. </a:t>
                </a:r>
                <a:r>
                  <a:rPr lang="pt-PT" sz="1200" dirty="0"/>
                  <a:t>Escreve uma expressão simplificada da área total da figura.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1200" dirty="0"/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/>
                  <a:t>2. </a:t>
                </a:r>
                <a:r>
                  <a:rPr lang="pt-PT" sz="1200" dirty="0"/>
                  <a:t>Determina a área da figura quando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1200" dirty="0"/>
                  <a:t> = 3 unidades.</a:t>
                </a: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9" y="4391479"/>
                <a:ext cx="4360032" cy="923330"/>
              </a:xfrm>
              <a:prstGeom prst="rect">
                <a:avLst/>
              </a:prstGeom>
              <a:blipFill>
                <a:blip r:embed="rId3"/>
                <a:stretch>
                  <a:fillRect l="-140" b="-131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760719" y="2677043"/>
            <a:ext cx="3210722" cy="1337667"/>
            <a:chOff x="829994" y="2434521"/>
            <a:chExt cx="3210722" cy="1337667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104" y="2702716"/>
              <a:ext cx="2995612" cy="1069472"/>
            </a:xfrm>
            <a:prstGeom prst="rect">
              <a:avLst/>
            </a:prstGeom>
          </p:spPr>
        </p:pic>
        <p:cxnSp>
          <p:nvCxnSpPr>
            <p:cNvPr id="40" name="Conexão reta unidirecional 39"/>
            <p:cNvCxnSpPr/>
            <p:nvPr/>
          </p:nvCxnSpPr>
          <p:spPr>
            <a:xfrm>
              <a:off x="1092433" y="2690367"/>
              <a:ext cx="9777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xão reta unidirecional 40"/>
            <p:cNvCxnSpPr/>
            <p:nvPr/>
          </p:nvCxnSpPr>
          <p:spPr>
            <a:xfrm>
              <a:off x="2068676" y="2688648"/>
              <a:ext cx="19052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unidirecional 41"/>
            <p:cNvCxnSpPr/>
            <p:nvPr/>
          </p:nvCxnSpPr>
          <p:spPr>
            <a:xfrm>
              <a:off x="1024002" y="2763214"/>
              <a:ext cx="0" cy="9484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/>
            <p:cNvCxnSpPr/>
            <p:nvPr/>
          </p:nvCxnSpPr>
          <p:spPr>
            <a:xfrm>
              <a:off x="1092433" y="2596804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/>
            <p:cNvCxnSpPr/>
            <p:nvPr/>
          </p:nvCxnSpPr>
          <p:spPr>
            <a:xfrm>
              <a:off x="2070138" y="2613305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xão reta 44"/>
            <p:cNvCxnSpPr/>
            <p:nvPr/>
          </p:nvCxnSpPr>
          <p:spPr>
            <a:xfrm>
              <a:off x="3998355" y="2613305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/>
            <p:cNvCxnSpPr/>
            <p:nvPr/>
          </p:nvCxnSpPr>
          <p:spPr>
            <a:xfrm>
              <a:off x="949569" y="2751642"/>
              <a:ext cx="14974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/>
            <p:cNvCxnSpPr/>
            <p:nvPr/>
          </p:nvCxnSpPr>
          <p:spPr>
            <a:xfrm>
              <a:off x="952229" y="3710754"/>
              <a:ext cx="14974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1155293" y="2434521"/>
                  <a:ext cx="849062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48" name="CaixaDe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293" y="2434521"/>
                  <a:ext cx="849062" cy="2611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829994" y="3069406"/>
                  <a:ext cx="257313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94" y="3069406"/>
                  <a:ext cx="257313" cy="2611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2644489" y="2475189"/>
                  <a:ext cx="849062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489" y="2475189"/>
                  <a:ext cx="849062" cy="2611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28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96B3CBC-3115-488D-9245-2607A384A05E}"/>
                  </a:ext>
                </a:extLst>
              </p:cNvPr>
              <p:cNvSpPr txBox="1"/>
              <p:nvPr/>
            </p:nvSpPr>
            <p:spPr>
              <a:xfrm>
                <a:off x="5569086" y="1859791"/>
                <a:ext cx="3856002" cy="340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𝑃𝑒𝑛𝑡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𝑔𝑜𝑛𝑜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A opção que representa a expressão da área do pentágono é a 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96B3CBC-3115-488D-9245-2607A384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86" y="1859791"/>
                <a:ext cx="3856002" cy="3400996"/>
              </a:xfrm>
              <a:prstGeom prst="rect">
                <a:avLst/>
              </a:prstGeom>
              <a:blipFill>
                <a:blip r:embed="rId8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upo 51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5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5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86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182924" y="319825"/>
            <a:ext cx="4611419" cy="6301018"/>
            <a:chOff x="156411" y="328381"/>
            <a:chExt cx="4611419" cy="6301018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3C</a:t>
              </a:r>
            </a:p>
          </p:txBody>
        </p:sp>
      </p:grpSp>
      <p:sp>
        <p:nvSpPr>
          <p:cNvPr id="26" name="Retângulo: Cantos Arredondados 7">
            <a:extLst>
              <a:ext uri="{FF2B5EF4-FFF2-40B4-BE49-F238E27FC236}">
                <a16:creationId xmlns:a16="http://schemas.microsoft.com/office/drawing/2014/main" id="{67CE5343-24F9-4C4C-A5EC-6D2CB5409C11}"/>
              </a:ext>
            </a:extLst>
          </p:cNvPr>
          <p:cNvSpPr/>
          <p:nvPr/>
        </p:nvSpPr>
        <p:spPr>
          <a:xfrm>
            <a:off x="5628683" y="232852"/>
            <a:ext cx="3639939" cy="554607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7E45A8B-58AE-4C80-B51A-0C6C8205B336}"/>
                  </a:ext>
                </a:extLst>
              </p:cNvPr>
              <p:cNvSpPr txBox="1"/>
              <p:nvPr/>
            </p:nvSpPr>
            <p:spPr>
              <a:xfrm>
                <a:off x="5607371" y="1859791"/>
                <a:ext cx="3661251" cy="401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dirty="0"/>
                  <a:t>1. </a:t>
                </a:r>
                <a:r>
                  <a:rPr lang="pt-PT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𝑄𝑢𝑎𝑑𝑟𝑎𝑑𝑜</m:t>
                        </m:r>
                      </m:sub>
                    </m:sSub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𝑅𝑒𝑡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/>
                  <a:t>2.</a:t>
                </a:r>
                <a:r>
                  <a:rPr lang="pt-PT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𝐹𝑖𝑔𝑢𝑟𝑎</m:t>
                        </m:r>
                      </m:sub>
                    </m:sSub>
                    <m:r>
                      <a:rPr lang="pt-PT" sz="1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/>
                  <a:t>              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=9+24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/>
                  <a:t> 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r>
                  <a:rPr lang="pt-PT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</a:t>
                </a:r>
                <a:r>
                  <a:rPr lang="pt-PT" sz="1200" dirty="0">
                    <a:ea typeface="Cambria Math" panose="02040503050406030204" pitchFamily="18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, a figura tem 33 unidades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7E45A8B-58AE-4C80-B51A-0C6C8205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371" y="1859791"/>
                <a:ext cx="3661251" cy="4014048"/>
              </a:xfrm>
              <a:prstGeom prst="rect">
                <a:avLst/>
              </a:prstGeom>
              <a:blipFill>
                <a:blip r:embed="rId3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607371" y="234214"/>
            <a:ext cx="3661251" cy="546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Matemática 7</a:t>
            </a:r>
          </a:p>
        </p:txBody>
      </p:sp>
    </p:spTree>
    <p:extLst>
      <p:ext uri="{BB962C8B-B14F-4D97-AF65-F5344CB8AC3E}">
        <p14:creationId xmlns:p14="http://schemas.microsoft.com/office/powerpoint/2010/main" val="14568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247650" y="328381"/>
            <a:ext cx="4520180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77700" y="2566834"/>
            <a:ext cx="42511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b="1">
                <a:solidFill>
                  <a:srgbClr val="00B050"/>
                </a:solidFill>
              </a:rPr>
              <a:t>Tarefa</a:t>
            </a:r>
          </a:p>
          <a:p>
            <a:pPr algn="just"/>
            <a:r>
              <a:rPr lang="pt-PT" sz="1200"/>
              <a:t>Maratona Matemática</a:t>
            </a:r>
          </a:p>
          <a:p>
            <a:pPr algn="just"/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PT" sz="1200" b="1">
                <a:solidFill>
                  <a:srgbClr val="00B050"/>
                </a:solidFill>
              </a:rPr>
              <a:t>Objetivo </a:t>
            </a:r>
          </a:p>
          <a:p>
            <a:pPr algn="just"/>
            <a:r>
              <a:rPr lang="pt-PT" sz="1200"/>
              <a:t>Praticar o cálculo de áreas de figuras planas.</a:t>
            </a:r>
          </a:p>
          <a:p>
            <a:pPr algn="just"/>
            <a:endParaRPr lang="pt-PT" sz="1200"/>
          </a:p>
          <a:p>
            <a:pPr algn="just"/>
            <a:r>
              <a:rPr lang="pt-PT" sz="1200" b="1">
                <a:solidFill>
                  <a:srgbClr val="00B050"/>
                </a:solidFill>
              </a:rPr>
              <a:t>Material</a:t>
            </a:r>
            <a:endParaRPr lang="pt-PT" sz="1200">
              <a:solidFill>
                <a:srgbClr val="00B050"/>
              </a:solidFill>
            </a:endParaRPr>
          </a:p>
          <a:p>
            <a:pPr algn="just"/>
            <a:r>
              <a:rPr lang="pt-PT" sz="1200"/>
              <a:t>15 fichas com itens e/ou resoluções.</a:t>
            </a:r>
          </a:p>
          <a:p>
            <a:pPr algn="just"/>
            <a:r>
              <a:rPr lang="pt-PT" sz="1200" b="1"/>
              <a:t>Nota: </a:t>
            </a:r>
            <a:r>
              <a:rPr lang="pt-PT" sz="1200"/>
              <a:t>Cada página deverá ser impressa e dobrada ao meio, de modo que de um lado fique o enunciado do item e do outro fique a resolução do item da ficha anterior.</a:t>
            </a:r>
          </a:p>
          <a:p>
            <a:pPr algn="just"/>
            <a:endParaRPr lang="pt-PT" sz="1200"/>
          </a:p>
          <a:p>
            <a:pPr algn="just"/>
            <a:r>
              <a:rPr lang="pt-PT" sz="1200" b="1">
                <a:solidFill>
                  <a:srgbClr val="00B050"/>
                </a:solidFill>
              </a:rPr>
              <a:t>Metodologia</a:t>
            </a:r>
            <a:endParaRPr lang="pt-PT" sz="1200">
              <a:solidFill>
                <a:srgbClr val="00B050"/>
              </a:solidFill>
            </a:endParaRPr>
          </a:p>
          <a:p>
            <a:pPr algn="just"/>
            <a:r>
              <a:rPr lang="pt-PT" sz="1200"/>
              <a:t>Os alunos irão resolver os itens</a:t>
            </a:r>
            <a:r>
              <a:rPr lang="pt-PT" sz="1200">
                <a:solidFill>
                  <a:srgbClr val="FF0000"/>
                </a:solidFill>
              </a:rPr>
              <a:t> </a:t>
            </a:r>
            <a:r>
              <a:rPr lang="pt-PT" sz="1200"/>
              <a:t>de forma autónoma, fazendo autocorreções através das resoluções fornecidas.</a:t>
            </a:r>
          </a:p>
          <a:p>
            <a:pPr algn="just"/>
            <a:r>
              <a:rPr lang="pt-PT" sz="1200"/>
              <a:t>É utilizada a estratégia de separar os itens por níveis, como forma de encorajar os alunos a irem mais além.</a:t>
            </a:r>
          </a:p>
          <a:p>
            <a:pPr algn="just"/>
            <a:r>
              <a:rPr lang="pt-PT" sz="1200"/>
              <a:t>Caso se considere pertinente ou motivador, poderá atribuir-se uma pontuação a cada nível.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319176" y="867665"/>
            <a:ext cx="420912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/>
              <a:t>Esta metodologia promove a diferenciação pedagógica, pois cada aluno irá resolver os itens ao seu ritmo e poderá decidir em que nível e etapa ficar. Contudo, é obrigatória a resolução integral dos dois primeiros níveis por todos os alunos.</a:t>
            </a:r>
          </a:p>
          <a:p>
            <a:pPr algn="just"/>
            <a:endParaRPr lang="pt-PT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PT" sz="1200" b="1" dirty="0">
                <a:solidFill>
                  <a:srgbClr val="00B050"/>
                </a:solidFill>
              </a:rPr>
              <a:t>Instruções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O(A) professor(a) entrega a cada aluno(a) a ficha 1A. 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O(A) aluno(a) resolve a ficha recorrendo às seguintes ajudas, de forma sequencial:</a:t>
            </a:r>
          </a:p>
          <a:p>
            <a:pPr marL="180975" indent="-180975" algn="just">
              <a:spcAft>
                <a:spcPts val="600"/>
              </a:spcAft>
              <a:buFontTx/>
              <a:buChar char="-"/>
            </a:pPr>
            <a:r>
              <a:rPr lang="pt-PT" sz="1200" dirty="0"/>
              <a:t> consulta do caderno diário;</a:t>
            </a:r>
          </a:p>
          <a:p>
            <a:pPr marL="180975" indent="-180975" algn="just">
              <a:spcAft>
                <a:spcPts val="600"/>
              </a:spcAft>
              <a:buFontTx/>
              <a:buChar char="-"/>
            </a:pPr>
            <a:r>
              <a:rPr lang="pt-PT" sz="1200" dirty="0"/>
              <a:t> consulta de um(a) colega;</a:t>
            </a:r>
          </a:p>
          <a:p>
            <a:pPr marL="180975" indent="-180975" algn="just">
              <a:spcAft>
                <a:spcPts val="600"/>
              </a:spcAft>
              <a:buFontTx/>
              <a:buChar char="-"/>
            </a:pPr>
            <a:r>
              <a:rPr lang="pt-PT" sz="1200" dirty="0"/>
              <a:t> consulta do(a) professor(a).  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Quando o(a) aluno(a) terminar a ficha, o(a) professor(a) entrega a segunda ficha com a respetiva resolução.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O(A) aluno(a) verifica a resolução, assinala, a cor diferente, os erros cometidos e procede à reformulação, se necessário.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Após a correção, o(a) aluno(a) passa para a resolução da ficha 1B, podendo utilizar as ajudas anteriormente descritas.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Procede-se de forma semelhante até o(a) aluno(a) chegar ao fim do nível 2 (os dois primeiros níveis são de resolução obrigatória).</a:t>
            </a:r>
          </a:p>
          <a:p>
            <a:pPr marL="180975" indent="-1809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A partir do nível 3, os alunos irão trabalhando até ao ponto que conseguirem/decidirem.   </a:t>
            </a:r>
          </a:p>
        </p:txBody>
      </p:sp>
      <p:sp>
        <p:nvSpPr>
          <p:cNvPr id="2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58777" y="328381"/>
            <a:ext cx="4520179" cy="630101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4" y="403393"/>
            <a:ext cx="3204085" cy="227172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693308" y="5920189"/>
            <a:ext cx="853502" cy="607437"/>
            <a:chOff x="1962585" y="6020376"/>
            <a:chExt cx="853502" cy="607437"/>
          </a:xfrm>
        </p:grpSpPr>
        <p:sp>
          <p:nvSpPr>
            <p:cNvPr id="2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8650449" y="5899812"/>
            <a:ext cx="853502" cy="607437"/>
            <a:chOff x="1962585" y="6020376"/>
            <a:chExt cx="853502" cy="607437"/>
          </a:xfrm>
        </p:grpSpPr>
        <p:sp>
          <p:nvSpPr>
            <p:cNvPr id="2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29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4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0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8"/>
            <a:ext cx="4611419" cy="6387991"/>
            <a:chOff x="156411" y="241408"/>
            <a:chExt cx="4611419" cy="6387991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4A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190991" y="2039940"/>
            <a:ext cx="413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O proprietário de um lote retangular pretende construir um imóvel de formato trapezoidal, conforme se pode observar na figura seguinte (a figura não está desenhada à escala).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41628" y="4954102"/>
            <a:ext cx="445692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dirty="0"/>
              <a:t>Verifica se a área prevista para construção está de acordo com  as normas definidas.</a:t>
            </a:r>
          </a:p>
          <a:p>
            <a:pPr algn="just">
              <a:lnSpc>
                <a:spcPct val="150000"/>
              </a:lnSpc>
            </a:pPr>
            <a:endParaRPr lang="pt-PT" sz="400" dirty="0"/>
          </a:p>
          <a:p>
            <a:pPr algn="just"/>
            <a:r>
              <a:rPr lang="pt-PT" sz="1000" dirty="0"/>
              <a:t>Adaptado de: </a:t>
            </a:r>
          </a:p>
          <a:p>
            <a:pPr algn="just"/>
            <a:r>
              <a:rPr lang="pt-PT" sz="1000"/>
              <a:t>https://exercicios.brasilescola.uol.com.br/exercicios-matematica/exercicios-sobre-trapezio.htm</a:t>
            </a:r>
            <a:r>
              <a:rPr lang="pt-PT" sz="1000" dirty="0"/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0992" y="964260"/>
            <a:ext cx="3274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As regras que regulam as construções de um condomínio definem que a área construída não deve ser inferior a 40 % da área do lote nem superior a 60 % desta. </a:t>
            </a: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5" y="2897096"/>
            <a:ext cx="3011685" cy="2188654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833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8"/>
            <a:ext cx="4611419" cy="6387991"/>
            <a:chOff x="156411" y="241408"/>
            <a:chExt cx="4611419" cy="6387991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4B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27441"/>
            <a:ext cx="4611419" cy="6393402"/>
            <a:chOff x="156411" y="235997"/>
            <a:chExt cx="4611419" cy="6393402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35997"/>
              <a:ext cx="3661251" cy="560018"/>
              <a:chOff x="2066746" y="1050331"/>
              <a:chExt cx="4501804" cy="448858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0331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4A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4394" y="1861804"/>
            <a:ext cx="4304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/>
              <a:t>Na figura, está representado um trapézio isósceles.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34393" y="4153342"/>
                <a:ext cx="4373317" cy="63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Atendendo aos dados da figura, determina a altura do trapézio, sabendo que tem 18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/>
                  <a:t> de área. </a:t>
                </a: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3" y="4153342"/>
                <a:ext cx="4373317" cy="634341"/>
              </a:xfrm>
              <a:prstGeom prst="rect">
                <a:avLst/>
              </a:prstGeom>
              <a:blipFill>
                <a:blip r:embed="rId3"/>
                <a:stretch>
                  <a:fillRect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1022457" y="2263697"/>
            <a:ext cx="2632754" cy="1544900"/>
            <a:chOff x="1091732" y="2263697"/>
            <a:chExt cx="2632754" cy="15449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/>
            <a:srcRect l="9427" t="28329" r="8607" b="11127"/>
            <a:stretch/>
          </p:blipFill>
          <p:spPr>
            <a:xfrm>
              <a:off x="1091732" y="2419464"/>
              <a:ext cx="2632754" cy="1171575"/>
            </a:xfrm>
            <a:prstGeom prst="rect">
              <a:avLst/>
            </a:prstGeom>
          </p:spPr>
        </p:pic>
        <p:cxnSp>
          <p:nvCxnSpPr>
            <p:cNvPr id="7" name="Conexão reta unidirecional 6"/>
            <p:cNvCxnSpPr/>
            <p:nvPr/>
          </p:nvCxnSpPr>
          <p:spPr>
            <a:xfrm>
              <a:off x="1278964" y="3561999"/>
              <a:ext cx="2268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unidirecional 28"/>
            <p:cNvCxnSpPr/>
            <p:nvPr/>
          </p:nvCxnSpPr>
          <p:spPr>
            <a:xfrm>
              <a:off x="1881254" y="2494192"/>
              <a:ext cx="10817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823953" y="2263697"/>
              <a:ext cx="113907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4 </a:t>
              </a:r>
              <a:r>
                <a:rPr lang="pt-PT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23952" y="3547435"/>
              <a:ext cx="113907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8 </a:t>
              </a:r>
              <a:r>
                <a:rPr lang="pt-PT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  <p:cxnSp>
          <p:nvCxnSpPr>
            <p:cNvPr id="17" name="Conexão reta 16"/>
            <p:cNvCxnSpPr/>
            <p:nvPr/>
          </p:nvCxnSpPr>
          <p:spPr>
            <a:xfrm flipV="1">
              <a:off x="1823952" y="2408192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ta 31"/>
            <p:cNvCxnSpPr/>
            <p:nvPr/>
          </p:nvCxnSpPr>
          <p:spPr>
            <a:xfrm flipV="1">
              <a:off x="3000537" y="2416551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 flipV="1">
              <a:off x="1243107" y="3449717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/>
            <p:cNvCxnSpPr/>
            <p:nvPr/>
          </p:nvCxnSpPr>
          <p:spPr>
            <a:xfrm flipV="1">
              <a:off x="3567953" y="3426297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5299394" y="1682019"/>
                <a:ext cx="4403682" cy="3006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𝐶𝑜𝑛𝑠𝑡𝑟𝑢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(16+12)×20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28×20</m:t>
                        </m:r>
                      </m:num>
                      <m:den>
                        <m: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560</m:t>
                        </m:r>
                      </m:num>
                      <m:den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280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pt-PT" sz="6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=30×20=600                              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600</m:t>
                        </m:r>
                      </m:den>
                    </m:f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≈0,47 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, ou seja, </a:t>
                </a:r>
                <a14:m>
                  <m:oMath xmlns:m="http://schemas.openxmlformats.org/officeDocument/2006/math">
                    <m:r>
                      <a:rPr lang="pt-PT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47 % 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0,4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×600=240</m:t>
                    </m:r>
                  </m:oMath>
                </a14:m>
                <a:r>
                  <a:rPr lang="pt-PT" sz="1200" dirty="0"/>
                  <a:t>                                                              </a:t>
                </a: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0,6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×600=360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94" y="1682019"/>
                <a:ext cx="4403682" cy="3006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08A4A4A-5CD6-4316-855C-A92BB2B9AC32}"/>
              </a:ext>
            </a:extLst>
          </p:cNvPr>
          <p:cNvSpPr txBox="1"/>
          <p:nvPr/>
        </p:nvSpPr>
        <p:spPr>
          <a:xfrm>
            <a:off x="5267119" y="4360373"/>
            <a:ext cx="18762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PT" sz="600" b="0">
              <a:ea typeface="Cambria Math" panose="02040503050406030204" pitchFamily="18" charset="0"/>
            </a:endParaRPr>
          </a:p>
          <a:p>
            <a:pPr algn="just"/>
            <a:r>
              <a:rPr lang="pt-PT" sz="1200" b="1">
                <a:ea typeface="Cambria Math" panose="02040503050406030204" pitchFamily="18" charset="0"/>
              </a:rPr>
              <a:t>R.: </a:t>
            </a:r>
            <a:r>
              <a:rPr lang="pt-PT" sz="1200">
                <a:ea typeface="Cambria Math" panose="02040503050406030204" pitchFamily="18" charset="0"/>
              </a:rPr>
              <a:t>A área prevista para construção ocupa 47% da área total do lote. Sendo assim, está de acordo com as normas de construção do condomínio.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BF902BE-611C-434F-B34E-90A77EDC35CB}"/>
              </a:ext>
            </a:extLst>
          </p:cNvPr>
          <p:cNvSpPr txBox="1"/>
          <p:nvPr/>
        </p:nvSpPr>
        <p:spPr>
          <a:xfrm>
            <a:off x="7557830" y="4555804"/>
            <a:ext cx="20539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PT" sz="600" b="0">
              <a:ea typeface="Cambria Math" panose="02040503050406030204" pitchFamily="18" charset="0"/>
            </a:endParaRPr>
          </a:p>
          <a:p>
            <a:pPr algn="just"/>
            <a:r>
              <a:rPr lang="pt-PT" sz="1200" b="1">
                <a:ea typeface="Cambria Math" panose="02040503050406030204" pitchFamily="18" charset="0"/>
              </a:rPr>
              <a:t>R.: </a:t>
            </a:r>
            <a:r>
              <a:rPr lang="pt-PT" sz="1200">
                <a:ea typeface="Cambria Math" panose="02040503050406030204" pitchFamily="18" charset="0"/>
              </a:rPr>
              <a:t>A área prevista para construção é um valor compreendido entre 240 e 360, logo está de acordo com as normas de construção do condomínio.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6EF033B-07A5-47CE-83B6-116B14877EEC}"/>
              </a:ext>
            </a:extLst>
          </p:cNvPr>
          <p:cNvCxnSpPr/>
          <p:nvPr/>
        </p:nvCxnSpPr>
        <p:spPr>
          <a:xfrm>
            <a:off x="7371721" y="3782987"/>
            <a:ext cx="0" cy="2137202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83EF033-8B27-4356-A45E-ECF4A2F115C1}"/>
              </a:ext>
            </a:extLst>
          </p:cNvPr>
          <p:cNvSpPr/>
          <p:nvPr/>
        </p:nvSpPr>
        <p:spPr>
          <a:xfrm>
            <a:off x="7185612" y="4547749"/>
            <a:ext cx="372218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PT" sz="1100" b="1">
                <a:ea typeface="Cambria Math" panose="02040503050406030204" pitchFamily="18" charset="0"/>
              </a:rPr>
              <a:t>OU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61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4C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4B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19647" y="5020138"/>
                <a:ext cx="43600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Determina a área sombreada, em centímetros quadrados.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7" y="5020138"/>
                <a:ext cx="436003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42691" y="1769885"/>
                <a:ext cx="44301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Na figura, estão representados um círculo, de centro O, e um quadrado inscrito na respetiva circunferência.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O círculo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200"/>
                  <a:t> de raio.</a:t>
                </a: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" y="1769885"/>
                <a:ext cx="4430169" cy="923330"/>
              </a:xfrm>
              <a:prstGeom prst="rect">
                <a:avLst/>
              </a:prstGeom>
              <a:blipFill>
                <a:blip r:embed="rId4"/>
                <a:stretch>
                  <a:fillRect r="-13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02" y="2852678"/>
            <a:ext cx="2043224" cy="20079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29ACEB7-7C44-4C7D-A54D-E80A68BCEEAD}"/>
                  </a:ext>
                </a:extLst>
              </p:cNvPr>
              <p:cNvSpPr txBox="1"/>
              <p:nvPr/>
            </p:nvSpPr>
            <p:spPr>
              <a:xfrm>
                <a:off x="5828270" y="2231550"/>
                <a:ext cx="2930111" cy="356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𝑇𝑟𝑎𝑝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𝑧𝑖𝑜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𝑢𝑟𝑎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 = 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8+4</m:t>
                              </m:r>
                            </m:e>
                          </m:d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 =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18=6×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𝑎𝑙𝑡𝑢𝑟𝑎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𝑎𝑙𝑡𝑢𝑟𝑎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𝑎𝑙𝑡𝑢𝑟𝑎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 dirty="0">
                    <a:latin typeface="+mj-lt"/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pt-PT" sz="1200" b="0" i="0" dirty="0">
                    <a:latin typeface="+mj-lt"/>
                    <a:ea typeface="Cambria Math" panose="02040503050406030204" pitchFamily="18" charset="0"/>
                  </a:rPr>
                  <a:t> altura do trapézio é 3 cm. </a:t>
                </a: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29ACEB7-7C44-4C7D-A54D-E80A68BC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70" y="2231550"/>
                <a:ext cx="2930111" cy="3564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o 28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65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4C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84744CF-0B8C-48C6-929F-1A9794B4197C}"/>
                  </a:ext>
                </a:extLst>
              </p:cNvPr>
              <p:cNvSpPr txBox="1"/>
              <p:nvPr/>
            </p:nvSpPr>
            <p:spPr>
              <a:xfrm>
                <a:off x="5293807" y="1635206"/>
                <a:ext cx="4500536" cy="5168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i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Cálculo da área do quadrado</a:t>
                </a:r>
                <a:endParaRPr lang="pt-PT" sz="12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just"/>
                <a:r>
                  <a:rPr lang="pt-PT" sz="1200" i="0" dirty="0">
                    <a:latin typeface="+mj-lt"/>
                    <a:ea typeface="Cambria Math" panose="02040503050406030204" pitchFamily="18" charset="0"/>
                  </a:rPr>
                  <a:t>Podemos decompor o quadrado </a:t>
                </a:r>
                <a:endParaRPr lang="pt-PT" sz="12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i="0" dirty="0">
                    <a:latin typeface="+mj-lt"/>
                    <a:ea typeface="Cambria Math" panose="02040503050406030204" pitchFamily="18" charset="0"/>
                  </a:rPr>
                  <a:t>em dois triângulos isósceles de</a:t>
                </a:r>
                <a:endParaRPr lang="pt-PT" sz="12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i="0" dirty="0">
                    <a:latin typeface="+mj-lt"/>
                    <a:ea typeface="Cambria Math" panose="02040503050406030204" pitchFamily="18" charset="0"/>
                  </a:rPr>
                  <a:t>base igual ao diâmetro do círculo. </a:t>
                </a:r>
                <a:endParaRPr lang="pt-PT" sz="12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</m:t>
                    </m:r>
                  </m:oMath>
                </a14:m>
                <a:endParaRPr lang="pt-PT" sz="1200" dirty="0"/>
              </a:p>
              <a:p>
                <a:endParaRPr lang="pt-PT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𝑢𝑎𝑑𝑟𝑎𝑑𝑜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×2=32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endParaRPr lang="pt-PT" sz="1200" dirty="0"/>
              </a:p>
              <a:p>
                <a:pPr>
                  <a:lnSpc>
                    <a:spcPct val="150000"/>
                  </a:lnSpc>
                </a:pPr>
                <a:r>
                  <a:rPr lang="pt-PT" sz="1200" b="1" i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Cálculo da área sombreada</a:t>
                </a:r>
                <a:endParaRPr lang="pt-PT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𝑆𝑜𝑚𝑏𝑟𝑒𝑎𝑑𝑎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/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=3,1416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− 32</m:t>
                    </m:r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=3,1416×16 −32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=50,2656−32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=18,26</m:t>
                    </m:r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56</a:t>
                </a:r>
              </a:p>
              <a:p>
                <a:pPr>
                  <a:lnSpc>
                    <a:spcPct val="150000"/>
                  </a:lnSpc>
                </a:pPr>
                <a:endParaRPr lang="pt-PT" sz="6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A região sombreada tem de área 18,2656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84744CF-0B8C-48C6-929F-1A9794B4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07" y="1635206"/>
                <a:ext cx="4500536" cy="5168338"/>
              </a:xfrm>
              <a:prstGeom prst="rect">
                <a:avLst/>
              </a:prstGeom>
              <a:blipFill>
                <a:blip r:embed="rId3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7815071" y="1862296"/>
                <a:ext cx="1983271" cy="1546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b="0" i="0" dirty="0">
                    <a:latin typeface="+mj-lt"/>
                    <a:ea typeface="Cambria Math" panose="02040503050406030204" pitchFamily="18" charset="0"/>
                  </a:rPr>
                  <a:t>Podemos pensar que um </a:t>
                </a:r>
                <a:endParaRPr lang="pt-PT" sz="1200" b="0" dirty="0">
                  <a:ea typeface="Cambria Math" panose="02040503050406030204" pitchFamily="18" charset="0"/>
                </a:endParaRPr>
              </a:p>
              <a:p>
                <a:r>
                  <a:rPr lang="pt-PT" sz="1200" dirty="0">
                    <a:ea typeface="Cambria Math" panose="02040503050406030204" pitchFamily="18" charset="0"/>
                  </a:rPr>
                  <a:t>quadrado é um losango.</a:t>
                </a:r>
              </a:p>
              <a:p>
                <a:r>
                  <a:rPr lang="pt-PT" sz="1200" dirty="0">
                    <a:ea typeface="Cambria Math" panose="02040503050406030204" pitchFamily="18" charset="0"/>
                  </a:rPr>
                  <a:t>Neste caso, as diagonais coincidem com dois diâmetros da circunferência.</a:t>
                </a:r>
              </a:p>
              <a:p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  <m:r>
                        <a:rPr lang="pt-PT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×8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0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71" y="1862296"/>
                <a:ext cx="1983271" cy="1546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7436666" y="2147613"/>
            <a:ext cx="38961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/>
              <a:t>OU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6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1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F8846A-E8AB-4684-8C59-E16B44A3133F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03038" y="1343690"/>
                <a:ext cx="34978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Na figura, está representado um losango.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Sabe-se que:</a:t>
                </a:r>
              </a:p>
              <a:p>
                <a:pPr marL="171450" indent="-84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𝑇𝐼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200" dirty="0"/>
              </a:p>
              <a:p>
                <a:pPr marL="171450" indent="-84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200" dirty="0"/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A figura não está desenhada à escala.</a:t>
                </a: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8" y="1343690"/>
                <a:ext cx="3497882" cy="1477328"/>
              </a:xfrm>
              <a:prstGeom prst="rect">
                <a:avLst/>
              </a:prstGeom>
              <a:blipFill>
                <a:blip r:embed="rId3"/>
                <a:stretch>
                  <a:fillRect l="-174" b="-41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292642" y="3015429"/>
            <a:ext cx="2200405" cy="1630599"/>
            <a:chOff x="1344255" y="2371229"/>
            <a:chExt cx="2200405" cy="163059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/>
            <a:srcRect l="11067" t="8636" r="11081" b="6523"/>
            <a:stretch/>
          </p:blipFill>
          <p:spPr>
            <a:xfrm rot="5400000">
              <a:off x="1839000" y="2264618"/>
              <a:ext cx="1246239" cy="1785848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2314635" y="2371229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P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44255" y="3023352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R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314635" y="3733449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T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249693" y="3054564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V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390988" y="2962525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I</a:t>
              </a:r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303038" y="4844996"/>
            <a:ext cx="402626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/>
              <a:t>Determina a área do losango, em milímetros quadrados.</a:t>
            </a:r>
          </a:p>
          <a:p>
            <a:pPr>
              <a:lnSpc>
                <a:spcPct val="150000"/>
              </a:lnSpc>
            </a:pPr>
            <a:r>
              <a:rPr lang="pt-PT" sz="1200" dirty="0"/>
              <a:t>Apresenta todos os cálculos que tiveres de efetuar.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2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3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tângulo: Cantos Arredondados 7">
            <a:extLst>
              <a:ext uri="{FF2B5EF4-FFF2-40B4-BE49-F238E27FC236}">
                <a16:creationId xmlns:a16="http://schemas.microsoft.com/office/drawing/2014/main" id="{67CE5343-24F9-4C4C-A5EC-6D2CB5409C11}"/>
              </a:ext>
            </a:extLst>
          </p:cNvPr>
          <p:cNvSpPr/>
          <p:nvPr/>
        </p:nvSpPr>
        <p:spPr>
          <a:xfrm>
            <a:off x="532895" y="241404"/>
            <a:ext cx="3639939" cy="55460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11583" y="263086"/>
            <a:ext cx="3661251" cy="5467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Matemática 7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1B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9326" y="1268478"/>
            <a:ext cx="330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/>
              <a:t>Observa a figura abaixo.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159326" y="2937878"/>
                <a:ext cx="4539229" cy="3048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dirty="0"/>
                  <a:t>Sabe-se que: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as retas </a:t>
                </a:r>
                <a:r>
                  <a:rPr lang="pt-PT" sz="1200" i="1" dirty="0"/>
                  <a:t>r </a:t>
                </a:r>
                <a:r>
                  <a:rPr lang="pt-PT" sz="1200" dirty="0"/>
                  <a:t>e </a:t>
                </a:r>
                <a:r>
                  <a:rPr lang="pt-PT" sz="1200" i="1" dirty="0"/>
                  <a:t>s</a:t>
                </a:r>
                <a:r>
                  <a:rPr lang="pt-PT" sz="1200" dirty="0"/>
                  <a:t> são paralelas;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as retas </a:t>
                </a:r>
                <a:r>
                  <a:rPr lang="pt-PT" sz="1200" i="1" dirty="0"/>
                  <a:t>t</a:t>
                </a:r>
                <a:r>
                  <a:rPr lang="pt-PT" sz="1200" dirty="0"/>
                  <a:t> e </a:t>
                </a:r>
                <a:r>
                  <a:rPr lang="pt-PT" sz="1200" i="1" dirty="0"/>
                  <a:t>u</a:t>
                </a:r>
                <a:r>
                  <a:rPr lang="pt-PT" sz="1200" dirty="0"/>
                  <a:t> são paralelas;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 dirty="0"/>
                  <a:t>a distância entre as retas </a:t>
                </a:r>
                <a:r>
                  <a:rPr lang="pt-PT" sz="1200" i="1" dirty="0"/>
                  <a:t>r</a:t>
                </a:r>
                <a:r>
                  <a:rPr lang="pt-PT" sz="1200" dirty="0"/>
                  <a:t> e </a:t>
                </a:r>
                <a:r>
                  <a:rPr lang="pt-PT" sz="1200" i="1" dirty="0"/>
                  <a:t>s</a:t>
                </a:r>
                <a:r>
                  <a:rPr lang="pt-PT" sz="1200" dirty="0"/>
                  <a:t> é de 8 </a:t>
                </a:r>
                <a:r>
                  <a:rPr lang="pt-PT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0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lang="pt-PT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cm;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pt-PT" sz="1200" dirty="0"/>
                  <a:t>.</a:t>
                </a:r>
              </a:p>
              <a:p>
                <a:pPr algn="just"/>
                <a:endParaRPr lang="pt-PT" sz="1200" dirty="0"/>
              </a:p>
              <a:p>
                <a:pPr algn="just"/>
                <a:r>
                  <a:rPr lang="pt-PT" sz="1200" dirty="0"/>
                  <a:t>A figura não está desenhada à escala.</a:t>
                </a:r>
              </a:p>
              <a:p>
                <a:pPr algn="just"/>
                <a:endParaRPr lang="pt-PT" sz="1200" dirty="0"/>
              </a:p>
              <a:p>
                <a:pPr algn="just"/>
                <a:endParaRPr lang="pt-PT" sz="1200" dirty="0"/>
              </a:p>
              <a:p>
                <a:pPr algn="just"/>
                <a:r>
                  <a:rPr lang="pt-PT" sz="1200" b="1" dirty="0"/>
                  <a:t>1. </a:t>
                </a:r>
                <a:r>
                  <a:rPr lang="pt-PT" sz="1200" dirty="0"/>
                  <a:t>Como se designa o quadrilátero [ABCD]? Justifica a tua resposta.</a:t>
                </a:r>
              </a:p>
              <a:p>
                <a:pPr algn="just"/>
                <a:endParaRPr lang="pt-PT" sz="1200" b="1" dirty="0"/>
              </a:p>
              <a:p>
                <a:pPr algn="just"/>
                <a:r>
                  <a:rPr lang="pt-PT" sz="1200" b="1" dirty="0"/>
                  <a:t>2. </a:t>
                </a:r>
                <a:r>
                  <a:rPr lang="pt-PT" sz="1200" dirty="0"/>
                  <a:t>Determina, em centímetros quadrados, a área do polígono [ABCD].</a:t>
                </a: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6" y="2937878"/>
                <a:ext cx="4539229" cy="3048142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550966" y="1663352"/>
            <a:ext cx="3354807" cy="1344032"/>
            <a:chOff x="978618" y="1731876"/>
            <a:chExt cx="3354807" cy="1344032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417" y="1878461"/>
              <a:ext cx="3270706" cy="114429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972116" y="1731876"/>
              <a:ext cx="271463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u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069749" y="2586183"/>
              <a:ext cx="228600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s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255160" y="1796896"/>
              <a:ext cx="214535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t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064881" y="1998417"/>
              <a:ext cx="268544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r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397378" y="1958497"/>
              <a:ext cx="276794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A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881887" y="2810437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B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611323" y="2784631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C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64423" y="1958497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D</a:t>
              </a:r>
            </a:p>
          </p:txBody>
        </p:sp>
        <p:cxnSp>
          <p:nvCxnSpPr>
            <p:cNvPr id="9" name="Conexão reta unidirecional 8"/>
            <p:cNvCxnSpPr/>
            <p:nvPr/>
          </p:nvCxnSpPr>
          <p:spPr>
            <a:xfrm>
              <a:off x="1179871" y="2201866"/>
              <a:ext cx="14748" cy="609053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978618" y="2385570"/>
              <a:ext cx="491078" cy="2654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i="1" dirty="0"/>
                <a:t>8 </a:t>
              </a:r>
              <a:r>
                <a:rPr lang="pt-PT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</p:grpSp>
      <p:sp>
        <p:nvSpPr>
          <p:cNvPr id="30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826A86-F48E-4D27-9899-F47961B49A65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36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182923" y="1158799"/>
            <a:ext cx="456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Resolução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5358722" y="1631453"/>
                <a:ext cx="3864525" cy="460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Comprimento da diagonal maior: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𝑅𝑉</m:t>
                          </m:r>
                        </m:e>
                      </m:acc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×6=12 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Comprimentos da diagonal menor: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4=8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12×8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96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      </a:t>
                </a:r>
                <a:r>
                  <a:rPr lang="pt-PT" sz="1200" dirty="0">
                    <a:ea typeface="Cambria Math" panose="02040503050406030204" pitchFamily="18" charset="0"/>
                  </a:rPr>
                  <a:t> --------- </a:t>
                </a:r>
                <a:r>
                  <a:rPr lang="pt-PT" sz="1200" b="1" dirty="0">
                    <a:ea typeface="Cambria Math" panose="02040503050406030204" pitchFamily="18" charset="0"/>
                  </a:rPr>
                  <a:t>OU </a:t>
                </a:r>
                <a:r>
                  <a:rPr lang="pt-PT" sz="1200" dirty="0">
                    <a:ea typeface="Cambria Math" panose="02040503050406030204" pitchFamily="18" charset="0"/>
                  </a:rPr>
                  <a:t>---------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𝑇𝐼𝑉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6 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4×12=48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48 </m:t>
                      </m:r>
                      <m:sSup>
                        <m:sSup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=4 800 </m:t>
                      </m:r>
                      <m:sSup>
                        <m:sSup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12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losango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4 800 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área.</a:t>
                </a: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2" y="1631453"/>
                <a:ext cx="3864525" cy="4607159"/>
              </a:xfrm>
              <a:prstGeom prst="rect">
                <a:avLst/>
              </a:prstGeom>
              <a:blipFill>
                <a:blip r:embed="rId5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o 4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4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2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1A60867-1607-497B-9E22-919C8C84D8D0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1C</a:t>
            </a:r>
          </a:p>
        </p:txBody>
      </p: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32C1776-9016-447E-9709-EC3D76DF748F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80966" y="1784320"/>
                <a:ext cx="4423757" cy="150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Na figura, estão representados uma circunferência de diâmetro [AC] e o papagaio [ABCD] inscrito na circunferência.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A circunferência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 dirty="0"/>
                  <a:t>de raio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=12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  <a:p>
                <a:pPr>
                  <a:lnSpc>
                    <a:spcPct val="150000"/>
                  </a:lnSpc>
                </a:pPr>
                <a:r>
                  <a:rPr lang="pt-PT" sz="1200" dirty="0"/>
                  <a:t>A figura não está desenhada à escala.</a:t>
                </a:r>
                <a:endParaRPr lang="pt-PT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66" y="1784320"/>
                <a:ext cx="4423757" cy="1501886"/>
              </a:xfrm>
              <a:prstGeom prst="rect">
                <a:avLst/>
              </a:prstGeom>
              <a:blipFill>
                <a:blip r:embed="rId3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180965" y="5225999"/>
            <a:ext cx="4423757" cy="33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/>
              <a:t>Determina, em metros quadrados, a área do papagaio [ABCD].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520252" y="3326006"/>
            <a:ext cx="1563001" cy="1700916"/>
            <a:chOff x="1589527" y="3326006"/>
            <a:chExt cx="1563001" cy="170091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422" y="3456587"/>
              <a:ext cx="1412737" cy="1364732"/>
            </a:xfrm>
            <a:prstGeom prst="rect">
              <a:avLst/>
            </a:prstGeom>
          </p:spPr>
        </p:pic>
        <p:grpSp>
          <p:nvGrpSpPr>
            <p:cNvPr id="8" name="Grupo 7"/>
            <p:cNvGrpSpPr>
              <a:grpSpLocks/>
            </p:cNvGrpSpPr>
            <p:nvPr/>
          </p:nvGrpSpPr>
          <p:grpSpPr>
            <a:xfrm>
              <a:off x="1589527" y="3326006"/>
              <a:ext cx="1563001" cy="1700916"/>
              <a:chOff x="1669146" y="3326006"/>
              <a:chExt cx="1563001" cy="1700916"/>
            </a:xfrm>
          </p:grpSpPr>
          <p:sp>
            <p:nvSpPr>
              <p:cNvPr id="7" name="CaixaDeTexto 6"/>
              <p:cNvSpPr txBox="1"/>
              <p:nvPr/>
            </p:nvSpPr>
            <p:spPr>
              <a:xfrm>
                <a:off x="2336759" y="3326006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A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1669146" y="3773991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B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2322871" y="4765760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C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2999069" y="3772262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D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5628683" y="1917204"/>
                <a:ext cx="3717708" cy="285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dirty="0"/>
                  <a:t>1. </a:t>
                </a:r>
                <a:r>
                  <a:rPr lang="pt-PT" sz="1200" dirty="0"/>
                  <a:t>O polígono [ABCD] é um paralelogramo porque é um quadrilátero com os lados paralelos dois a dois.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  <a:p>
                <a:pPr>
                  <a:lnSpc>
                    <a:spcPct val="150000"/>
                  </a:lnSpc>
                </a:pPr>
                <a:r>
                  <a:rPr lang="pt-PT" sz="1200" b="1" dirty="0"/>
                  <a:t>2. </a:t>
                </a:r>
                <a:r>
                  <a:rPr lang="pt-PT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9=18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𝑝𝑎𝑟𝑎𝑙𝑒𝑙𝑜𝑔𝑟𝑎𝑚𝑜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=18×8</m:t>
                      </m:r>
                      <m:r>
                        <a:rPr lang="pt-PT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paralelogramo [ABCD]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2856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14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21" y="1794709"/>
            <a:ext cx="1600423" cy="1114581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32BEA0-AA04-41DD-AD44-A26F16A02D60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1B2EE30-2EF0-4D3D-BFD1-71E14DE7CEC0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1C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628455" y="1799827"/>
            <a:ext cx="2927554" cy="1295655"/>
            <a:chOff x="730046" y="1988908"/>
            <a:chExt cx="2927554" cy="1295655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4"/>
            <a:srcRect l="11133" t="28795" r="54710" b="20698"/>
            <a:stretch/>
          </p:blipFill>
          <p:spPr>
            <a:xfrm>
              <a:off x="730046" y="1988908"/>
              <a:ext cx="1417674" cy="1113804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966019" y="3007564"/>
              <a:ext cx="929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Figura 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787445" y="3000335"/>
              <a:ext cx="870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/>
                <a:t>Figura 2</a:t>
              </a: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156814" y="916606"/>
            <a:ext cx="32987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00" dirty="0"/>
              <a:t>Na Figura 1 está representado um dos envelopes que a Beatriz desenhou para os convites da sua festa de aniversário.</a:t>
            </a:r>
          </a:p>
          <a:p>
            <a:pPr algn="just"/>
            <a:r>
              <a:rPr lang="pt-PT" sz="1100" dirty="0"/>
              <a:t>Na Figura 2, está representado um modelo geométrico do mesmo envelope.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208352" y="3000230"/>
                <a:ext cx="4375571" cy="266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PT" sz="1100" dirty="0"/>
                  <a:t>Sabe-se que: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 dirty="0"/>
                  <a:t>[ABCD] é um trapézio isósceles;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 dirty="0"/>
                  <a:t>o ponto F é o ponto de interseção das diagonais do trapézio;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 dirty="0"/>
                  <a:t>os pontos E </a:t>
                </a:r>
                <a:r>
                  <a:rPr lang="pt-PT" sz="1100" dirty="0" err="1"/>
                  <a:t>e</a:t>
                </a:r>
                <a:r>
                  <a:rPr lang="pt-PT" sz="1100" dirty="0"/>
                  <a:t> G são os pontos médios das bases do trapézio;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acc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=3,75 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100" b="1" dirty="0"/>
                  <a:t>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pt-PT" sz="11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sz="1100" b="0" i="1">
                        <a:latin typeface="Cambria Math" panose="02040503050406030204" pitchFamily="18" charset="0"/>
                      </a:rPr>
                      <m:t>,5 </m:t>
                    </m:r>
                    <m:r>
                      <a:rPr lang="pt-PT" sz="1100" b="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100" dirty="0"/>
                  <a:t>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pt-PT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pt-PT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1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100" dirty="0"/>
                  <a:t>;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 dirty="0"/>
                  <a:t>O comprimento de [AD] é 1,5 vezes maior que o comprimento de [BC].</a:t>
                </a:r>
              </a:p>
              <a:p>
                <a:pPr algn="just">
                  <a:spcAft>
                    <a:spcPts val="600"/>
                  </a:spcAft>
                </a:pPr>
                <a:endParaRPr lang="pt-PT" sz="700" dirty="0"/>
              </a:p>
              <a:p>
                <a:pPr algn="just">
                  <a:spcAft>
                    <a:spcPts val="600"/>
                  </a:spcAft>
                </a:pPr>
                <a:r>
                  <a:rPr lang="pt-PT" sz="1100" dirty="0"/>
                  <a:t>Determina a área, em centímetros quadrados, do trapézio [ABCD].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pt-PT" sz="1100" dirty="0"/>
                  <a:t>Mostra como chegaste à tua resposta.</a:t>
                </a: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2" y="3000230"/>
                <a:ext cx="4375571" cy="2663037"/>
              </a:xfrm>
              <a:prstGeom prst="rect">
                <a:avLst/>
              </a:prstGeom>
              <a:blipFill>
                <a:blip r:embed="rId5"/>
                <a:stretch>
                  <a:fillRect t="-229" b="-6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864029" y="5698752"/>
            <a:ext cx="3807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900"/>
              <a:t>Adaptado do Teste intermédio de Matemática 9.º Ano – abril de 2013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5661243" y="1608329"/>
                <a:ext cx="3717708" cy="5113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dirty="0"/>
                  <a:t>Comprimento da diagonal menor: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</m:acc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Comprimento da diagonal maior: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pt-PT" sz="12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</a:rPr>
                        <m:t>14 </m:t>
                      </m:r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12×14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pt-PT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168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</m:oMath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t-PT" sz="1200" b="0" dirty="0">
                    <a:ea typeface="Cambria Math" panose="02040503050406030204" pitchFamily="18" charset="0"/>
                  </a:rPr>
                  <a:t>  ------------ </a:t>
                </a:r>
                <a:r>
                  <a:rPr lang="pt-PT" sz="1200" b="1" dirty="0">
                    <a:ea typeface="Cambria Math" panose="02040503050406030204" pitchFamily="18" charset="0"/>
                  </a:rPr>
                  <a:t>OU</a:t>
                </a:r>
                <a:r>
                  <a:rPr lang="pt-PT" sz="1200" b="0" dirty="0">
                    <a:ea typeface="Cambria Math" panose="02040503050406030204" pitchFamily="18" charset="0"/>
                  </a:rPr>
                  <a:t> ---------------</a:t>
                </a:r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</m:t>
                      </m:r>
                      <m:sSub>
                        <m:sSub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84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12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papagaio [ABCD] tem </a:t>
                </a:r>
                <a14:m>
                  <m:oMath xmlns:m="http://schemas.openxmlformats.org/officeDocument/2006/math">
                    <m:r>
                      <a:rPr lang="pt-PT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pt-PT" sz="1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área.</a:t>
                </a:r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43" y="1608329"/>
                <a:ext cx="3717708" cy="5113066"/>
              </a:xfrm>
              <a:prstGeom prst="rect">
                <a:avLst/>
              </a:prstGeom>
              <a:blipFill>
                <a:blip r:embed="rId6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03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5D9A89F-796E-49AA-9003-71F797AA3EA8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1D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5628683" y="1917204"/>
                <a:ext cx="3717708" cy="336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</m:acc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=1,5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𝐸𝐺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+2,5=6,25</m:t>
                      </m:r>
                    </m:oMath>
                  </m:oMathPara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+8)×6,25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20×6,25</m:t>
                        </m:r>
                      </m:num>
                      <m:den>
                        <m: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62,5</m:t>
                    </m:r>
                  </m:oMath>
                </a14:m>
                <a:endParaRPr lang="pt-PT" sz="1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 dirty="0">
                    <a:ea typeface="Cambria Math" panose="02040503050406030204" pitchFamily="18" charset="0"/>
                  </a:rPr>
                  <a:t>R.: </a:t>
                </a:r>
                <a:r>
                  <a:rPr lang="pt-PT" sz="1200" dirty="0">
                    <a:ea typeface="Cambria Math" panose="02040503050406030204" pitchFamily="18" charset="0"/>
                  </a:rPr>
                  <a:t>O trapézio [ABCD]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2,5 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ea typeface="Cambria Math" panose="02040503050406030204" pitchFamily="18" charset="0"/>
                  </a:rPr>
                  <a:t>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3360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37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2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2406</Words>
  <Application>Microsoft Office PowerPoint</Application>
  <PresentationFormat>Papel A4 (210x297 mm)</PresentationFormat>
  <Paragraphs>521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Garamond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Cliente</cp:lastModifiedBy>
  <cp:revision>17</cp:revision>
  <cp:lastPrinted>2020-01-22T11:50:32Z</cp:lastPrinted>
  <dcterms:created xsi:type="dcterms:W3CDTF">2016-08-29T18:26:40Z</dcterms:created>
  <dcterms:modified xsi:type="dcterms:W3CDTF">2020-11-05T18:35:40Z</dcterms:modified>
</cp:coreProperties>
</file>