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56" r:id="rId3"/>
    <p:sldId id="288" r:id="rId4"/>
    <p:sldId id="278" r:id="rId5"/>
    <p:sldId id="290" r:id="rId6"/>
    <p:sldId id="282" r:id="rId7"/>
    <p:sldId id="292" r:id="rId8"/>
    <p:sldId id="294" r:id="rId9"/>
    <p:sldId id="296" r:id="rId10"/>
    <p:sldId id="305" r:id="rId11"/>
    <p:sldId id="304" r:id="rId12"/>
    <p:sldId id="302" r:id="rId13"/>
    <p:sldId id="298" r:id="rId14"/>
    <p:sldId id="301" r:id="rId15"/>
    <p:sldId id="309" r:id="rId16"/>
    <p:sldId id="265" r:id="rId17"/>
    <p:sldId id="276" r:id="rId18"/>
    <p:sldId id="266" r:id="rId19"/>
    <p:sldId id="267" r:id="rId20"/>
    <p:sldId id="285" r:id="rId21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5C2A"/>
    <a:srgbClr val="660033"/>
    <a:srgbClr val="180ED8"/>
    <a:srgbClr val="CC0000"/>
    <a:srgbClr val="000000"/>
    <a:srgbClr val="FF9900"/>
    <a:srgbClr val="33CC33"/>
    <a:srgbClr val="0C07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F998C-3E29-42BA-A338-539B24021791}" type="datetimeFigureOut">
              <a:rPr lang="pt-PT" smtClean="0"/>
              <a:pPr/>
              <a:t>24/05/2017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7281D-1ABF-451C-AECB-4FB1F6F69959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F998C-3E29-42BA-A338-539B24021791}" type="datetimeFigureOut">
              <a:rPr lang="pt-PT" smtClean="0"/>
              <a:pPr/>
              <a:t>24/05/2017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7281D-1ABF-451C-AECB-4FB1F6F69959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F998C-3E29-42BA-A338-539B24021791}" type="datetimeFigureOut">
              <a:rPr lang="pt-PT" smtClean="0"/>
              <a:pPr/>
              <a:t>24/05/2017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7281D-1ABF-451C-AECB-4FB1F6F69959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F998C-3E29-42BA-A338-539B24021791}" type="datetimeFigureOut">
              <a:rPr lang="pt-PT" smtClean="0"/>
              <a:pPr/>
              <a:t>24/05/2017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7281D-1ABF-451C-AECB-4FB1F6F69959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F998C-3E29-42BA-A338-539B24021791}" type="datetimeFigureOut">
              <a:rPr lang="pt-PT" smtClean="0"/>
              <a:pPr/>
              <a:t>24/05/2017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7281D-1ABF-451C-AECB-4FB1F6F69959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F998C-3E29-42BA-A338-539B24021791}" type="datetimeFigureOut">
              <a:rPr lang="pt-PT" smtClean="0"/>
              <a:pPr/>
              <a:t>24/05/2017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7281D-1ABF-451C-AECB-4FB1F6F69959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F998C-3E29-42BA-A338-539B24021791}" type="datetimeFigureOut">
              <a:rPr lang="pt-PT" smtClean="0"/>
              <a:pPr/>
              <a:t>24/05/2017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7281D-1ABF-451C-AECB-4FB1F6F69959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F998C-3E29-42BA-A338-539B24021791}" type="datetimeFigureOut">
              <a:rPr lang="pt-PT" smtClean="0"/>
              <a:pPr/>
              <a:t>24/05/2017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7281D-1ABF-451C-AECB-4FB1F6F69959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F998C-3E29-42BA-A338-539B24021791}" type="datetimeFigureOut">
              <a:rPr lang="pt-PT" smtClean="0"/>
              <a:pPr/>
              <a:t>24/05/2017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7281D-1ABF-451C-AECB-4FB1F6F69959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F998C-3E29-42BA-A338-539B24021791}" type="datetimeFigureOut">
              <a:rPr lang="pt-PT" smtClean="0"/>
              <a:pPr/>
              <a:t>24/05/2017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7281D-1ABF-451C-AECB-4FB1F6F69959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F998C-3E29-42BA-A338-539B24021791}" type="datetimeFigureOut">
              <a:rPr lang="pt-PT" smtClean="0"/>
              <a:pPr/>
              <a:t>24/05/2017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7281D-1ABF-451C-AECB-4FB1F6F69959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F998C-3E29-42BA-A338-539B24021791}" type="datetimeFigureOut">
              <a:rPr lang="pt-PT" smtClean="0"/>
              <a:pPr/>
              <a:t>24/05/2017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7281D-1ABF-451C-AECB-4FB1F6F69959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://www.google.pt/imgres?q=cubo&amp;hl=pt-PT&amp;sa=X&amp;biw=1024&amp;bih=490&amp;tbm=isch&amp;prmd=imvns&amp;tbnid=ZMleuAyioi-V_M:&amp;imgrefurl=http://aprendercomapratica.blogspot.com/2009/05/na-semana-do-dia-18-e-do-dia-20-as.html&amp;docid=2Giz1P0evKwrDM&amp;imgurl=http://4.bp.blogspot.com/_rcidDPitXAA/SIC28iYDiAI/AAAAAAAABBA/j2tTi9uz8Fk/s400/cubo.png&amp;w=400&amp;h=400&amp;ei=5mBuT_3gGIer0QXLwMiOAg&amp;zoom=1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hyperlink" Target="http://www.google.pt/imgres?imgurl=http://bi.gave.min-edu.pt/files/984/Imagem_1.jpg&amp;imgrefurl=http://bi.gave.min-edu.pt/bi/es/844/984&amp;h=229&amp;w=258&amp;sz=7&amp;tbnid=bBv0HU_OSJmeUM:&amp;tbnh=99&amp;tbnw=112&amp;prev=/images?q=planifica%C3%A7%C3%A3o+de+um+cubo&amp;zoom=1&amp;q=planifica%C3%A7%C3%A3o+de+um+cubo&amp;hl=pt-PT&amp;usg=__1fkkb_DQRms5AEYrWdlJfHpMt8I=&amp;sa=X&amp;ei=ZZu4TPiCLML34Abmla3RDg&amp;ved=0CB0Q9QEwAg" TargetMode="Externa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jpeg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.jpe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0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1700808"/>
            <a:ext cx="2520284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67544" y="404664"/>
            <a:ext cx="8333631" cy="1440160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pt-PT" sz="9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 Black" pitchFamily="34" charset="0"/>
              </a:rPr>
              <a:t>  MATCLICK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endParaRPr kumimoji="0" lang="pt-PT" sz="9600" b="1" i="0" u="none" strike="noStrike" kern="1200" cap="none" spc="0" normalizeH="0" baseline="0" noProof="0" dirty="0" smtClean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Arial Black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pt-PT" sz="5400" b="1" dirty="0" smtClean="0">
              <a:solidFill>
                <a:srgbClr val="0000FF"/>
              </a:solidFill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PT" sz="5400" b="1" dirty="0" smtClean="0">
                <a:solidFill>
                  <a:srgbClr val="0000FF"/>
                </a:solidFill>
              </a:rPr>
              <a:t>7º </a:t>
            </a:r>
            <a:r>
              <a:rPr lang="pt-PT" sz="5400" b="1" dirty="0" smtClean="0">
                <a:solidFill>
                  <a:srgbClr val="0000FF"/>
                </a:solidFill>
              </a:rPr>
              <a:t>ano</a:t>
            </a:r>
            <a:endParaRPr kumimoji="0" lang="pt-PT" sz="54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pt-PT" sz="9600" b="1" dirty="0" smtClean="0">
              <a:solidFill>
                <a:srgbClr val="FF0066"/>
              </a:solidFill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pt-PT" sz="9600" b="1" i="0" u="none" strike="noStrike" kern="1200" cap="none" spc="0" normalizeH="0" baseline="0" noProof="0" dirty="0" smtClean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457200" y="2708920"/>
            <a:ext cx="8229600" cy="503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lnSpc>
                <a:spcPct val="200000"/>
              </a:lnSpc>
            </a:pPr>
            <a:r>
              <a:rPr lang="pt-PT" sz="3200" b="1" dirty="0" smtClean="0">
                <a:solidFill>
                  <a:srgbClr val="FF0000"/>
                </a:solidFill>
              </a:rPr>
              <a:t>9.</a:t>
            </a:r>
            <a:r>
              <a:rPr lang="pt-PT" sz="3200" dirty="0" smtClean="0">
                <a:solidFill>
                  <a:srgbClr val="FF0000"/>
                </a:solidFill>
              </a:rPr>
              <a:t>  </a:t>
            </a:r>
            <a:endParaRPr lang="pt-PT" sz="3200" dirty="0" smtClean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ct val="200000"/>
              </a:lnSpc>
            </a:pPr>
            <a:endParaRPr lang="pt-PT" sz="3200" dirty="0" smtClean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ct val="200000"/>
              </a:lnSpc>
            </a:pPr>
            <a:endParaRPr lang="pt-PT" sz="2800" dirty="0" smtClean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ct val="200000"/>
              </a:lnSpc>
            </a:pPr>
            <a:endParaRPr lang="pt-PT" dirty="0" smtClean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pt-PT" sz="32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pt-PT" sz="3200" dirty="0" smtClean="0">
                <a:latin typeface="Arial" pitchFamily="34" charset="0"/>
                <a:cs typeface="Arial" pitchFamily="34" charset="0"/>
              </a:rPr>
            </a:br>
            <a:r>
              <a:rPr lang="pt-PT" sz="2000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itchFamily="34" charset="0"/>
              </a:rPr>
              <a:t>A.</a:t>
            </a:r>
            <a:r>
              <a:rPr lang="pt-PT" sz="2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1ª visita demorou 14 horas;</a:t>
            </a:r>
            <a:r>
              <a:rPr lang="pt-PT" sz="2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pt-PT" sz="2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</a:br>
            <a:r>
              <a:rPr lang="pt-PT" sz="20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B.</a:t>
            </a:r>
            <a:r>
              <a:rPr lang="pt-PT" sz="2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totalidade da viagem demorou 12 horas;</a:t>
            </a:r>
            <a:r>
              <a:rPr lang="pt-PT" sz="2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pt-PT" sz="2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</a:br>
            <a:r>
              <a:rPr lang="pt-PT" sz="20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C.</a:t>
            </a:r>
            <a:r>
              <a:rPr lang="pt-PT" sz="2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A distância entre o Jardim Zoológico e o Museu é de 300 km;</a:t>
            </a:r>
          </a:p>
          <a:p>
            <a:pPr eaLnBrk="0" hangingPunct="0">
              <a:lnSpc>
                <a:spcPct val="150000"/>
              </a:lnSpc>
            </a:pPr>
            <a:r>
              <a:rPr lang="pt-PT" sz="20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D.</a:t>
            </a:r>
            <a:r>
              <a:rPr lang="pt-PT" sz="2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pt-PT" sz="2000" dirty="0" smtClean="0">
                <a:latin typeface="Arial" pitchFamily="34" charset="0"/>
                <a:cs typeface="Arial" pitchFamily="34" charset="0"/>
              </a:rPr>
              <a:t>nenhuma resposta </a:t>
            </a:r>
            <a:r>
              <a:rPr lang="pt-PT" sz="2000" dirty="0" smtClean="0">
                <a:latin typeface="Arial" pitchFamily="34" charset="0"/>
                <a:cs typeface="Arial" pitchFamily="34" charset="0"/>
              </a:rPr>
              <a:t>anterior.</a:t>
            </a:r>
            <a:endParaRPr lang="pt-PT" sz="20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-485650" y="5674495"/>
            <a:ext cx="9629775" cy="980728"/>
            <a:chOff x="-233239" y="5229200"/>
            <a:chExt cx="9629775" cy="980728"/>
          </a:xfrm>
        </p:grpSpPr>
        <p:pic>
          <p:nvPicPr>
            <p:cNvPr id="5" name="Picture 3" descr="image00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911750" y="5229200"/>
              <a:ext cx="980730" cy="980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ectangle 2"/>
            <p:cNvSpPr txBox="1">
              <a:spLocks noChangeArrowheads="1"/>
            </p:cNvSpPr>
            <p:nvPr/>
          </p:nvSpPr>
          <p:spPr>
            <a:xfrm>
              <a:off x="-233239" y="5589240"/>
              <a:ext cx="9629775" cy="599206"/>
            </a:xfrm>
            <a:prstGeom prst="rect">
              <a:avLst/>
            </a:prstGeom>
          </p:spPr>
          <p:txBody>
            <a:bodyPr/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pt-PT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NÚMEROS </a:t>
              </a:r>
              <a:r>
                <a:rPr kumimoji="0" lang="pt-PT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INTEIROS</a:t>
              </a:r>
              <a:r>
                <a:rPr kumimoji="0" lang="pt-PT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                                                                                                                                            </a:t>
              </a:r>
              <a:r>
                <a:rPr kumimoji="0" lang="pt-PT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MATCLICK</a:t>
              </a:r>
              <a:endParaRPr kumimoji="0" lang="pt-PT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/>
          <a:srcRect l="17710" t="26579" r="14217" b="21250"/>
          <a:stretch/>
        </p:blipFill>
        <p:spPr>
          <a:xfrm>
            <a:off x="916760" y="260648"/>
            <a:ext cx="8188533" cy="35283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Grp="1" noChangeArrowheads="1"/>
          </p:cNvSpPr>
          <p:nvPr>
            <p:ph type="title"/>
          </p:nvPr>
        </p:nvSpPr>
        <p:spPr>
          <a:xfrm>
            <a:off x="1022350" y="3078163"/>
            <a:ext cx="8229600" cy="1143000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pt-PT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pt-PT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pt-PT" sz="3600" dirty="0" smtClean="0">
                <a:latin typeface="Arial" pitchFamily="34" charset="0"/>
                <a:cs typeface="Arial" pitchFamily="34" charset="0"/>
              </a:rPr>
              <a:t> Qual dos seguintes números é um </a:t>
            </a:r>
            <a:r>
              <a:rPr lang="pt-PT" sz="3600" i="1" u="sng" dirty="0" smtClean="0">
                <a:latin typeface="Arial" pitchFamily="34" charset="0"/>
                <a:cs typeface="Arial" pitchFamily="34" charset="0"/>
              </a:rPr>
              <a:t>quadrado perfeito</a:t>
            </a:r>
            <a:r>
              <a:rPr lang="pt-PT" sz="3600" dirty="0" smtClean="0">
                <a:latin typeface="Arial" pitchFamily="34" charset="0"/>
                <a:cs typeface="Arial" pitchFamily="34" charset="0"/>
              </a:rPr>
              <a:t>?</a:t>
            </a:r>
            <a:br>
              <a:rPr lang="pt-PT" sz="3600" dirty="0" smtClean="0">
                <a:latin typeface="Arial" pitchFamily="34" charset="0"/>
                <a:cs typeface="Arial" pitchFamily="34" charset="0"/>
              </a:rPr>
            </a:br>
            <a:r>
              <a:rPr lang="pt-PT" sz="36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pt-PT" sz="36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A.</a:t>
            </a:r>
            <a:r>
              <a:rPr lang="pt-PT" sz="36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pt-PT" sz="3600" dirty="0" smtClean="0">
                <a:latin typeface="Arial" pitchFamily="34" charset="0"/>
                <a:cs typeface="Arial" pitchFamily="34" charset="0"/>
              </a:rPr>
              <a:t>20 ;</a:t>
            </a:r>
            <a:r>
              <a:rPr lang="pt-PT" sz="36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pt-PT" sz="3600" dirty="0" smtClean="0">
                <a:latin typeface="Arial" pitchFamily="34" charset="0"/>
                <a:cs typeface="Arial" pitchFamily="34" charset="0"/>
              </a:rPr>
            </a:br>
            <a:r>
              <a:rPr lang="pt-PT" sz="36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pt-PT" sz="36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B.</a:t>
            </a:r>
            <a:r>
              <a:rPr lang="pt-PT" sz="3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pt-PT" sz="3600" dirty="0" smtClean="0">
                <a:latin typeface="Arial" pitchFamily="34" charset="0"/>
                <a:cs typeface="Arial" pitchFamily="34" charset="0"/>
              </a:rPr>
              <a:t>25 ;</a:t>
            </a:r>
            <a:r>
              <a:rPr lang="pt-PT" sz="36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pt-PT" sz="3600" dirty="0" smtClean="0">
                <a:latin typeface="Arial" pitchFamily="34" charset="0"/>
                <a:cs typeface="Arial" pitchFamily="34" charset="0"/>
              </a:rPr>
            </a:br>
            <a:r>
              <a:rPr lang="pt-PT" sz="36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pt-PT" sz="3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PT" sz="36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C.</a:t>
            </a:r>
            <a:r>
              <a:rPr lang="pt-PT" sz="3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pt-PT" sz="3600" dirty="0" smtClean="0">
                <a:latin typeface="Arial" pitchFamily="34" charset="0"/>
                <a:cs typeface="Arial" pitchFamily="34" charset="0"/>
              </a:rPr>
              <a:t>30 ;</a:t>
            </a:r>
            <a:r>
              <a:rPr lang="pt-PT" sz="36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pt-PT" sz="3600" dirty="0" smtClean="0">
                <a:latin typeface="Arial" pitchFamily="34" charset="0"/>
                <a:cs typeface="Arial" pitchFamily="34" charset="0"/>
              </a:rPr>
            </a:br>
            <a:r>
              <a:rPr lang="pt-PT" sz="36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pt-PT" sz="36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D.</a:t>
            </a:r>
            <a:r>
              <a:rPr lang="pt-PT" sz="3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pt-PT" sz="3600" dirty="0" smtClean="0">
                <a:latin typeface="Arial" pitchFamily="34" charset="0"/>
                <a:cs typeface="Arial" pitchFamily="34" charset="0"/>
              </a:rPr>
              <a:t>35 .</a:t>
            </a:r>
            <a:r>
              <a:rPr lang="pt-PT" sz="36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pt-PT" sz="3600" dirty="0" smtClean="0">
                <a:latin typeface="Arial" pitchFamily="34" charset="0"/>
                <a:cs typeface="Arial" pitchFamily="34" charset="0"/>
              </a:rPr>
            </a:br>
            <a:r>
              <a:rPr lang="pt-PT" sz="4000" dirty="0" smtClean="0"/>
              <a:t/>
            </a:r>
            <a:br>
              <a:rPr lang="pt-PT" sz="4000" dirty="0" smtClean="0"/>
            </a:br>
            <a:endParaRPr lang="pt-PT" sz="4000" dirty="0" smtClean="0"/>
          </a:p>
        </p:txBody>
      </p:sp>
      <p:grpSp>
        <p:nvGrpSpPr>
          <p:cNvPr id="3" name="Grupo 2"/>
          <p:cNvGrpSpPr/>
          <p:nvPr/>
        </p:nvGrpSpPr>
        <p:grpSpPr>
          <a:xfrm>
            <a:off x="-485650" y="5674495"/>
            <a:ext cx="9629775" cy="980728"/>
            <a:chOff x="-233239" y="5229200"/>
            <a:chExt cx="9629775" cy="980728"/>
          </a:xfrm>
        </p:grpSpPr>
        <p:pic>
          <p:nvPicPr>
            <p:cNvPr id="4" name="Picture 3" descr="image00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911750" y="5229200"/>
              <a:ext cx="980730" cy="980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Rectangle 2"/>
            <p:cNvSpPr txBox="1">
              <a:spLocks noChangeArrowheads="1"/>
            </p:cNvSpPr>
            <p:nvPr/>
          </p:nvSpPr>
          <p:spPr>
            <a:xfrm>
              <a:off x="-233239" y="5589240"/>
              <a:ext cx="9629775" cy="599206"/>
            </a:xfrm>
            <a:prstGeom prst="rect">
              <a:avLst/>
            </a:prstGeom>
          </p:spPr>
          <p:txBody>
            <a:bodyPr/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pt-PT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NÚMEROS </a:t>
              </a:r>
              <a:r>
                <a:rPr kumimoji="0" lang="pt-PT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INTEIROS                                                                                                                                             </a:t>
              </a:r>
              <a:r>
                <a:rPr kumimoji="0" lang="pt-PT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MATCLICK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-242888" y="6116795"/>
            <a:ext cx="9629775" cy="1606550"/>
          </a:xfrm>
        </p:spPr>
        <p:txBody>
          <a:bodyPr/>
          <a:lstStyle/>
          <a:p>
            <a:pPr eaLnBrk="1" hangingPunct="1"/>
            <a:r>
              <a:rPr lang="pt-PT" sz="1200" dirty="0" smtClean="0">
                <a:solidFill>
                  <a:schemeClr val="bg1"/>
                </a:solidFill>
              </a:rPr>
              <a:t>NÚMEROS NATURAIS</a:t>
            </a:r>
            <a:r>
              <a:rPr lang="pt-PT" sz="1400" dirty="0" smtClean="0">
                <a:solidFill>
                  <a:schemeClr val="bg1"/>
                </a:solidFill>
              </a:rPr>
              <a:t>                                                                                                        </a:t>
            </a:r>
            <a:r>
              <a:rPr lang="pt-PT" sz="1400" b="1" dirty="0" smtClean="0">
                <a:solidFill>
                  <a:srgbClr val="FF0066"/>
                </a:solidFill>
              </a:rPr>
              <a:t>MATCLICK</a:t>
            </a:r>
          </a:p>
        </p:txBody>
      </p:sp>
      <p:pic>
        <p:nvPicPr>
          <p:cNvPr id="2051" name="Picture 7" descr="image0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5113" y="6094413"/>
            <a:ext cx="503237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9"/>
          <p:cNvSpPr>
            <a:spLocks noChangeArrowheads="1"/>
          </p:cNvSpPr>
          <p:nvPr/>
        </p:nvSpPr>
        <p:spPr bwMode="auto">
          <a:xfrm>
            <a:off x="504825" y="482507"/>
            <a:ext cx="8639175" cy="5595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3175" indent="-3175">
              <a:lnSpc>
                <a:spcPct val="140000"/>
              </a:lnSpc>
            </a:pPr>
            <a:r>
              <a:rPr lang="pt-PT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11. </a:t>
            </a:r>
            <a:r>
              <a:rPr lang="pt-PT" sz="2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Considera a sequência do nº de bolas necessárias à construção das figuras. O termo geral é:</a:t>
            </a:r>
            <a:endParaRPr lang="pt-PT" sz="2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175" indent="-3175">
              <a:lnSpc>
                <a:spcPct val="150000"/>
              </a:lnSpc>
            </a:pPr>
            <a:r>
              <a:rPr lang="pt-PT" sz="3200" b="1" dirty="0">
                <a:cs typeface="Arial" pitchFamily="34" charset="0"/>
              </a:rPr>
              <a:t>	</a:t>
            </a:r>
          </a:p>
          <a:p>
            <a:pPr marL="3175" indent="-3175">
              <a:lnSpc>
                <a:spcPct val="150000"/>
              </a:lnSpc>
            </a:pPr>
            <a:r>
              <a:rPr lang="pt-PT" sz="3200" b="1" dirty="0">
                <a:cs typeface="Arial" pitchFamily="34" charset="0"/>
              </a:rPr>
              <a:t>	</a:t>
            </a:r>
            <a:r>
              <a:rPr lang="pt-PT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pt-PT" sz="32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pt-PT" sz="32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pt-PT" sz="32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pt-PT" sz="3200" dirty="0">
                <a:latin typeface="Arial" pitchFamily="34" charset="0"/>
                <a:cs typeface="Arial" pitchFamily="34" charset="0"/>
              </a:rPr>
              <a:t>  </a:t>
            </a:r>
            <a:r>
              <a:rPr lang="pt-PT" sz="3200" dirty="0" smtClean="0">
                <a:latin typeface="Arial" pitchFamily="34" charset="0"/>
                <a:cs typeface="Arial" pitchFamily="34" charset="0"/>
              </a:rPr>
              <a:t>2n ;</a:t>
            </a:r>
            <a:r>
              <a:rPr lang="pt-PT" sz="3200" dirty="0">
                <a:latin typeface="Arial" pitchFamily="34" charset="0"/>
                <a:cs typeface="Arial" pitchFamily="34" charset="0"/>
              </a:rPr>
              <a:t/>
            </a:r>
            <a:br>
              <a:rPr lang="pt-PT" sz="3200" dirty="0">
                <a:latin typeface="Arial" pitchFamily="34" charset="0"/>
                <a:cs typeface="Arial" pitchFamily="34" charset="0"/>
              </a:rPr>
            </a:br>
            <a:r>
              <a:rPr lang="pt-PT" sz="3200" dirty="0">
                <a:latin typeface="Arial" pitchFamily="34" charset="0"/>
                <a:cs typeface="Arial" pitchFamily="34" charset="0"/>
              </a:rPr>
              <a:t>     </a:t>
            </a:r>
            <a:r>
              <a:rPr lang="pt-PT" sz="32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B.</a:t>
            </a:r>
            <a:r>
              <a:rPr lang="pt-PT" sz="32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pt-PT" sz="3200" dirty="0" smtClean="0">
                <a:latin typeface="Arial" pitchFamily="34" charset="0"/>
                <a:cs typeface="Arial" pitchFamily="34" charset="0"/>
              </a:rPr>
              <a:t>1n ;</a:t>
            </a:r>
            <a:r>
              <a:rPr lang="pt-PT" sz="3200" dirty="0">
                <a:latin typeface="Arial" pitchFamily="34" charset="0"/>
                <a:cs typeface="Arial" pitchFamily="34" charset="0"/>
              </a:rPr>
              <a:t/>
            </a:r>
            <a:br>
              <a:rPr lang="pt-PT" sz="3200" dirty="0">
                <a:latin typeface="Arial" pitchFamily="34" charset="0"/>
                <a:cs typeface="Arial" pitchFamily="34" charset="0"/>
              </a:rPr>
            </a:br>
            <a:r>
              <a:rPr lang="pt-PT" sz="3200" dirty="0">
                <a:latin typeface="Arial" pitchFamily="34" charset="0"/>
                <a:cs typeface="Arial" pitchFamily="34" charset="0"/>
              </a:rPr>
              <a:t>    </a:t>
            </a:r>
            <a:r>
              <a:rPr lang="pt-PT" sz="32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PT" sz="32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C.</a:t>
            </a:r>
            <a:r>
              <a:rPr lang="pt-PT" sz="32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pt-PT" sz="3200" dirty="0" smtClean="0">
                <a:latin typeface="Arial" pitchFamily="34" charset="0"/>
                <a:cs typeface="Arial" pitchFamily="34" charset="0"/>
              </a:rPr>
              <a:t>2n + </a:t>
            </a:r>
            <a:r>
              <a:rPr lang="pt-PT" sz="3200" dirty="0" smtClean="0">
                <a:latin typeface="Arial" pitchFamily="34" charset="0"/>
                <a:cs typeface="Arial" pitchFamily="34" charset="0"/>
              </a:rPr>
              <a:t>1 ;</a:t>
            </a:r>
            <a:r>
              <a:rPr lang="pt-PT" sz="3200" dirty="0">
                <a:latin typeface="Arial" pitchFamily="34" charset="0"/>
                <a:cs typeface="Arial" pitchFamily="34" charset="0"/>
              </a:rPr>
              <a:t/>
            </a:r>
            <a:br>
              <a:rPr lang="pt-PT" sz="3200" dirty="0">
                <a:latin typeface="Arial" pitchFamily="34" charset="0"/>
                <a:cs typeface="Arial" pitchFamily="34" charset="0"/>
              </a:rPr>
            </a:br>
            <a:r>
              <a:rPr lang="pt-PT" sz="3200" dirty="0">
                <a:latin typeface="Arial" pitchFamily="34" charset="0"/>
                <a:cs typeface="Arial" pitchFamily="34" charset="0"/>
              </a:rPr>
              <a:t>     </a:t>
            </a:r>
            <a:r>
              <a:rPr lang="pt-PT" sz="32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D.</a:t>
            </a:r>
            <a:r>
              <a:rPr lang="pt-PT" sz="32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pt-PT" sz="3200" dirty="0" smtClean="0">
                <a:latin typeface="Arial" pitchFamily="34" charset="0"/>
                <a:cs typeface="Arial" pitchFamily="34" charset="0"/>
              </a:rPr>
              <a:t>3n </a:t>
            </a:r>
            <a:r>
              <a:rPr lang="pt-PT" sz="3200" dirty="0" smtClean="0">
                <a:latin typeface="Arial" pitchFamily="34" charset="0"/>
                <a:cs typeface="Arial" pitchFamily="34" charset="0"/>
              </a:rPr>
              <a:t>- 2 .</a:t>
            </a:r>
            <a:endParaRPr lang="pt-PT" sz="2800" b="1" dirty="0">
              <a:solidFill>
                <a:srgbClr val="663300"/>
              </a:solidFill>
            </a:endParaRPr>
          </a:p>
        </p:txBody>
      </p:sp>
      <p:pic>
        <p:nvPicPr>
          <p:cNvPr id="31746" name="Picture 2" descr="images"/>
          <p:cNvPicPr>
            <a:picLocks noChangeAspect="1" noChangeArrowheads="1"/>
          </p:cNvPicPr>
          <p:nvPr/>
        </p:nvPicPr>
        <p:blipFill>
          <a:blip r:embed="rId3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351"/>
          <a:stretch>
            <a:fillRect/>
          </a:stretch>
        </p:blipFill>
        <p:spPr bwMode="auto">
          <a:xfrm>
            <a:off x="934851" y="1988840"/>
            <a:ext cx="6945582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ChangeArrowheads="1"/>
          </p:cNvSpPr>
          <p:nvPr/>
        </p:nvSpPr>
        <p:spPr bwMode="auto">
          <a:xfrm>
            <a:off x="330922" y="285611"/>
            <a:ext cx="8783960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>
              <a:lnSpc>
                <a:spcPct val="145000"/>
              </a:lnSpc>
            </a:pPr>
            <a:r>
              <a:rPr lang="pt-PT" i="1" dirty="0">
                <a:latin typeface="Comic Sans MS" pitchFamily="66" charset="0"/>
                <a:ea typeface="Times New Roman" pitchFamily="18" charset="0"/>
                <a:cs typeface="Arial" charset="0"/>
              </a:rPr>
              <a:t> </a:t>
            </a:r>
            <a:r>
              <a:rPr lang="pt-PT" sz="2800" b="1" dirty="0" smtClean="0">
                <a:solidFill>
                  <a:srgbClr val="FF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12.</a:t>
            </a:r>
            <a:r>
              <a:rPr lang="pt-PT" sz="2800" i="1" dirty="0" smtClean="0">
                <a:solidFill>
                  <a:srgbClr val="FF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pt-PT" sz="2800" i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Observa a figura ao lado.</a:t>
            </a:r>
            <a:endParaRPr lang="pt-PT" sz="2800" i="1" dirty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algn="just">
              <a:lnSpc>
                <a:spcPct val="145000"/>
              </a:lnSpc>
            </a:pPr>
            <a:r>
              <a:rPr lang="pt-PT" sz="2800" i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                                                            </a:t>
            </a:r>
            <a:r>
              <a:rPr lang="pt-PT" sz="2800" b="1" i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a</a:t>
            </a:r>
            <a:r>
              <a:rPr lang="pt-PT" sz="2800" i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    </a:t>
            </a:r>
            <a:endParaRPr lang="pt-PT" sz="2800" i="1" dirty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algn="just">
              <a:lnSpc>
                <a:spcPct val="145000"/>
              </a:lnSpc>
            </a:pPr>
            <a:r>
              <a:rPr lang="pt-PT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O Pedro pretende calcular o volume do cubo de aresta </a:t>
            </a:r>
            <a:r>
              <a:rPr lang="pt-PT" sz="2800" b="1" i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a</a:t>
            </a:r>
            <a:r>
              <a:rPr lang="pt-PT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 a fórmula que deve usar é:</a:t>
            </a:r>
            <a:endParaRPr lang="pt-PT" sz="2800" dirty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742950" lvl="1" indent="-285750" algn="just">
              <a:lnSpc>
                <a:spcPct val="145000"/>
              </a:lnSpc>
            </a:pPr>
            <a:r>
              <a:rPr lang="pt-PT" sz="3200" i="1" dirty="0" smtClean="0">
                <a:solidFill>
                  <a:srgbClr val="0000FF"/>
                </a:solidFill>
                <a:ea typeface="Times New Roman" pitchFamily="18" charset="0"/>
                <a:cs typeface="Arial" pitchFamily="34" charset="0"/>
              </a:rPr>
              <a:t>A</a:t>
            </a:r>
            <a:r>
              <a:rPr lang="pt-PT" sz="3200" i="1" dirty="0">
                <a:solidFill>
                  <a:srgbClr val="0000FF"/>
                </a:solidFill>
                <a:ea typeface="Times New Roman" pitchFamily="18" charset="0"/>
                <a:cs typeface="Arial" pitchFamily="34" charset="0"/>
              </a:rPr>
              <a:t>.    </a:t>
            </a:r>
            <a:r>
              <a:rPr lang="pt-PT" sz="3200" b="1" i="1" dirty="0" smtClean="0">
                <a:ea typeface="Times New Roman" pitchFamily="18" charset="0"/>
                <a:cs typeface="Arial" pitchFamily="34" charset="0"/>
              </a:rPr>
              <a:t>a</a:t>
            </a:r>
            <a:r>
              <a:rPr lang="pt-PT" sz="3200" i="1" dirty="0" smtClean="0">
                <a:ea typeface="Times New Roman" pitchFamily="18" charset="0"/>
                <a:cs typeface="Arial" pitchFamily="34" charset="0"/>
              </a:rPr>
              <a:t> x </a:t>
            </a:r>
            <a:r>
              <a:rPr lang="pt-PT" sz="3200" b="1" i="1" dirty="0" smtClean="0">
                <a:ea typeface="Times New Roman" pitchFamily="18" charset="0"/>
                <a:cs typeface="Arial" pitchFamily="34" charset="0"/>
              </a:rPr>
              <a:t>a</a:t>
            </a:r>
            <a:r>
              <a:rPr lang="pt-PT" sz="3200" i="1" dirty="0" smtClean="0">
                <a:ea typeface="Times New Roman" pitchFamily="18" charset="0"/>
                <a:cs typeface="Arial" pitchFamily="34" charset="0"/>
              </a:rPr>
              <a:t> ;</a:t>
            </a:r>
            <a:endParaRPr lang="pt-PT" sz="3200" i="1" dirty="0">
              <a:ea typeface="Times New Roman" pitchFamily="18" charset="0"/>
              <a:cs typeface="Arial" pitchFamily="34" charset="0"/>
            </a:endParaRPr>
          </a:p>
          <a:p>
            <a:pPr marL="742950" lvl="1" indent="-285750" algn="just">
              <a:lnSpc>
                <a:spcPct val="145000"/>
              </a:lnSpc>
            </a:pPr>
            <a:r>
              <a:rPr lang="pt-PT" sz="3200" i="1" dirty="0">
                <a:solidFill>
                  <a:srgbClr val="0000FF"/>
                </a:solidFill>
                <a:ea typeface="Times New Roman" pitchFamily="18" charset="0"/>
                <a:cs typeface="Arial" pitchFamily="34" charset="0"/>
              </a:rPr>
              <a:t>B</a:t>
            </a:r>
            <a:r>
              <a:rPr lang="pt-PT" sz="3200" i="1" dirty="0">
                <a:ea typeface="Times New Roman" pitchFamily="18" charset="0"/>
                <a:cs typeface="Arial" pitchFamily="34" charset="0"/>
              </a:rPr>
              <a:t>.   </a:t>
            </a:r>
            <a:r>
              <a:rPr lang="pt-PT" sz="3200" b="1" i="1" dirty="0" smtClean="0">
                <a:ea typeface="Times New Roman" pitchFamily="18" charset="0"/>
                <a:cs typeface="Arial" pitchFamily="34" charset="0"/>
              </a:rPr>
              <a:t>a</a:t>
            </a:r>
            <a:r>
              <a:rPr lang="pt-PT" sz="3200" i="1" dirty="0" smtClean="0">
                <a:ea typeface="Times New Roman" pitchFamily="18" charset="0"/>
                <a:cs typeface="Arial" pitchFamily="34" charset="0"/>
              </a:rPr>
              <a:t>+ </a:t>
            </a:r>
            <a:r>
              <a:rPr lang="pt-PT" sz="3200" b="1" i="1" dirty="0" smtClean="0">
                <a:ea typeface="Times New Roman" pitchFamily="18" charset="0"/>
                <a:cs typeface="Arial" pitchFamily="34" charset="0"/>
              </a:rPr>
              <a:t>a </a:t>
            </a:r>
            <a:r>
              <a:rPr lang="pt-PT" sz="3200" i="1" dirty="0" smtClean="0">
                <a:ea typeface="Times New Roman" pitchFamily="18" charset="0"/>
                <a:cs typeface="Arial" pitchFamily="34" charset="0"/>
              </a:rPr>
              <a:t>+ </a:t>
            </a:r>
            <a:r>
              <a:rPr lang="pt-PT" sz="3200" b="1" i="1" dirty="0" smtClean="0">
                <a:ea typeface="Times New Roman" pitchFamily="18" charset="0"/>
                <a:cs typeface="Arial" pitchFamily="34" charset="0"/>
              </a:rPr>
              <a:t>a</a:t>
            </a:r>
            <a:r>
              <a:rPr lang="pt-PT" sz="3200" i="1" dirty="0" smtClean="0">
                <a:ea typeface="Times New Roman" pitchFamily="18" charset="0"/>
                <a:cs typeface="Arial" pitchFamily="34" charset="0"/>
              </a:rPr>
              <a:t>+ </a:t>
            </a:r>
            <a:r>
              <a:rPr lang="pt-PT" sz="3200" b="1" i="1" dirty="0" smtClean="0">
                <a:ea typeface="Times New Roman" pitchFamily="18" charset="0"/>
                <a:cs typeface="Arial" pitchFamily="34" charset="0"/>
              </a:rPr>
              <a:t>a</a:t>
            </a:r>
            <a:r>
              <a:rPr lang="pt-PT" sz="3200" i="1" dirty="0" smtClean="0">
                <a:ea typeface="Times New Roman" pitchFamily="18" charset="0"/>
                <a:cs typeface="Arial" pitchFamily="34" charset="0"/>
              </a:rPr>
              <a:t>;</a:t>
            </a:r>
            <a:endParaRPr lang="pt-PT" sz="3200" i="1" dirty="0">
              <a:ea typeface="Times New Roman" pitchFamily="18" charset="0"/>
              <a:cs typeface="Arial" pitchFamily="34" charset="0"/>
            </a:endParaRPr>
          </a:p>
          <a:p>
            <a:pPr marL="742950" lvl="1" indent="-285750" algn="just">
              <a:lnSpc>
                <a:spcPct val="145000"/>
              </a:lnSpc>
            </a:pPr>
            <a:r>
              <a:rPr lang="pt-PT" sz="3200" i="1" dirty="0">
                <a:solidFill>
                  <a:srgbClr val="0000FF"/>
                </a:solidFill>
                <a:ea typeface="Times New Roman" pitchFamily="18" charset="0"/>
                <a:cs typeface="Arial" pitchFamily="34" charset="0"/>
              </a:rPr>
              <a:t>C. </a:t>
            </a:r>
            <a:r>
              <a:rPr lang="pt-PT" sz="3200" i="1" dirty="0" smtClean="0">
                <a:solidFill>
                  <a:srgbClr val="0000FF"/>
                </a:solidFill>
                <a:ea typeface="Times New Roman" pitchFamily="18" charset="0"/>
                <a:cs typeface="Arial" pitchFamily="34" charset="0"/>
              </a:rPr>
              <a:t>  </a:t>
            </a:r>
            <a:r>
              <a:rPr lang="pt-PT" sz="3200" b="1" i="1" dirty="0" smtClean="0">
                <a:ea typeface="Times New Roman" pitchFamily="18" charset="0"/>
                <a:cs typeface="Arial" pitchFamily="34" charset="0"/>
              </a:rPr>
              <a:t>a</a:t>
            </a:r>
            <a:r>
              <a:rPr lang="pt-PT" sz="3200" i="1" dirty="0" smtClean="0">
                <a:ea typeface="Times New Roman" pitchFamily="18" charset="0"/>
                <a:cs typeface="Arial" pitchFamily="34" charset="0"/>
              </a:rPr>
              <a:t> x </a:t>
            </a:r>
            <a:r>
              <a:rPr lang="pt-PT" sz="3200" b="1" i="1" dirty="0" smtClean="0">
                <a:ea typeface="Times New Roman" pitchFamily="18" charset="0"/>
                <a:cs typeface="Arial" pitchFamily="34" charset="0"/>
              </a:rPr>
              <a:t>a</a:t>
            </a:r>
            <a:r>
              <a:rPr lang="pt-PT" sz="3200" i="1" dirty="0" smtClean="0">
                <a:ea typeface="Times New Roman" pitchFamily="18" charset="0"/>
                <a:cs typeface="Arial" pitchFamily="34" charset="0"/>
              </a:rPr>
              <a:t> x </a:t>
            </a:r>
            <a:r>
              <a:rPr lang="pt-PT" sz="3200" b="1" i="1" dirty="0" smtClean="0">
                <a:ea typeface="Times New Roman" pitchFamily="18" charset="0"/>
                <a:cs typeface="Arial" pitchFamily="34" charset="0"/>
              </a:rPr>
              <a:t>a</a:t>
            </a:r>
            <a:r>
              <a:rPr lang="pt-PT" sz="3200" i="1" dirty="0" smtClean="0">
                <a:ea typeface="Times New Roman" pitchFamily="18" charset="0"/>
                <a:cs typeface="Arial" pitchFamily="34" charset="0"/>
              </a:rPr>
              <a:t>;</a:t>
            </a:r>
            <a:endParaRPr lang="pt-PT" sz="3200" i="1" dirty="0">
              <a:ea typeface="Times New Roman" pitchFamily="18" charset="0"/>
              <a:cs typeface="Arial" pitchFamily="34" charset="0"/>
            </a:endParaRPr>
          </a:p>
          <a:p>
            <a:pPr marL="742950" lvl="1" indent="-285750" algn="just">
              <a:lnSpc>
                <a:spcPct val="145000"/>
              </a:lnSpc>
            </a:pPr>
            <a:r>
              <a:rPr lang="pt-PT" sz="3200" i="1" dirty="0">
                <a:solidFill>
                  <a:srgbClr val="0000FF"/>
                </a:solidFill>
                <a:ea typeface="Times New Roman" pitchFamily="18" charset="0"/>
                <a:cs typeface="Arial" pitchFamily="34" charset="0"/>
              </a:rPr>
              <a:t>D</a:t>
            </a:r>
            <a:r>
              <a:rPr lang="pt-PT" sz="3200" i="1" dirty="0" smtClean="0">
                <a:solidFill>
                  <a:srgbClr val="0000FF"/>
                </a:solidFill>
                <a:ea typeface="Times New Roman" pitchFamily="18" charset="0"/>
                <a:cs typeface="Arial" pitchFamily="34" charset="0"/>
              </a:rPr>
              <a:t>.   </a:t>
            </a:r>
            <a:r>
              <a:rPr lang="pt-PT" sz="3200" b="1" dirty="0" smtClean="0"/>
              <a:t>a</a:t>
            </a:r>
            <a:r>
              <a:rPr lang="pt-PT" sz="3200" baseline="30000" dirty="0" smtClean="0"/>
              <a:t>2</a:t>
            </a:r>
            <a:r>
              <a:rPr lang="pt-PT" sz="2800" i="1" dirty="0">
                <a:latin typeface="Arial" pitchFamily="34" charset="0"/>
                <a:cs typeface="Arial" pitchFamily="34" charset="0"/>
              </a:rPr>
              <a:t>.</a:t>
            </a:r>
            <a:endParaRPr lang="pt-PT" sz="3200" dirty="0" smtClean="0"/>
          </a:p>
        </p:txBody>
      </p:sp>
      <p:pic>
        <p:nvPicPr>
          <p:cNvPr id="4" name="rg_hi" descr="http://t2.gstatic.com/images?q=tbn:ANd9GcQ6Ye8HzYU9YQiBIOyWSayp4XIkKymQcpNqMZkdqqIH9xrvdTdE">
            <a:hlinkClick r:id="rId2"/>
          </p:cNvPr>
          <p:cNvPicPr/>
          <p:nvPr/>
        </p:nvPicPr>
        <p:blipFill>
          <a:blip r:embed="rId3" cstate="print"/>
          <a:srcRect l="15844" t="23243" r="16689" b="15135"/>
          <a:stretch>
            <a:fillRect/>
          </a:stretch>
        </p:blipFill>
        <p:spPr bwMode="auto">
          <a:xfrm>
            <a:off x="6732240" y="453302"/>
            <a:ext cx="1584176" cy="1319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-396875" y="5999163"/>
            <a:ext cx="9629775" cy="160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pt-PT" sz="1200" dirty="0" smtClean="0">
                <a:solidFill>
                  <a:schemeClr val="bg2"/>
                </a:solidFill>
              </a:rPr>
              <a:t>	S</a:t>
            </a:r>
            <a:r>
              <a:rPr lang="pt-PT" sz="1400" dirty="0" smtClean="0"/>
              <a:t>                                                                                                       </a:t>
            </a:r>
            <a:r>
              <a:rPr lang="pt-PT" sz="1400" b="1" dirty="0">
                <a:solidFill>
                  <a:srgbClr val="FF0066"/>
                </a:solidFill>
              </a:rPr>
              <a:t>MATCLICK</a:t>
            </a:r>
          </a:p>
        </p:txBody>
      </p:sp>
      <p:pic>
        <p:nvPicPr>
          <p:cNvPr id="6" name="Picture 4" descr="image00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12360" y="5733256"/>
            <a:ext cx="720279" cy="720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Grp="1" noChangeArrowheads="1"/>
          </p:cNvSpPr>
          <p:nvPr>
            <p:ph type="title"/>
          </p:nvPr>
        </p:nvSpPr>
        <p:spPr>
          <a:xfrm>
            <a:off x="251520" y="2358008"/>
            <a:ext cx="8229600" cy="1143000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pt-PT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13.</a:t>
            </a:r>
            <a:r>
              <a:rPr lang="pt-PT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 Sr. Manuel pretende comprar rede para vedar o seu terreno. Na loja, verifica que não tinha as medidas laterais do seu terreno, apenas a informação de que tem 100 metros quadrados de área.</a:t>
            </a:r>
            <a:br>
              <a:rPr lang="pt-PT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PT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Sabendo que o terreno tem a forma de um quadrado, o Sr. Manuel compra:</a:t>
            </a:r>
            <a:br>
              <a:rPr lang="pt-PT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PT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pt-PT" sz="2800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</a:t>
            </a:r>
            <a:r>
              <a:rPr lang="pt-PT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40 metros de </a:t>
            </a:r>
            <a:r>
              <a:rPr lang="pt-PT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rede;</a:t>
            </a:r>
            <a:r>
              <a:rPr lang="pt-PT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PT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PT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pt-PT" sz="2800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B.</a:t>
            </a:r>
            <a:r>
              <a:rPr lang="pt-PT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100 metros de </a:t>
            </a:r>
            <a:r>
              <a:rPr lang="pt-PT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rede;</a:t>
            </a:r>
            <a:r>
              <a:rPr lang="pt-PT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PT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PT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pt-PT" sz="2800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</a:t>
            </a:r>
            <a:r>
              <a:rPr lang="pt-PT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25 metros de </a:t>
            </a:r>
            <a:r>
              <a:rPr lang="pt-PT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rede;</a:t>
            </a:r>
            <a:r>
              <a:rPr lang="pt-PT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PT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PT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pt-PT" sz="2800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D.</a:t>
            </a:r>
            <a:r>
              <a:rPr lang="pt-PT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nenhuma das respostas </a:t>
            </a:r>
            <a:r>
              <a:rPr lang="pt-PT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anteriores.</a:t>
            </a:r>
            <a:endParaRPr lang="pt-PT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891" name="Picture 5" descr="Digitalizar00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7877" y="2996952"/>
            <a:ext cx="2736123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396875" y="5999163"/>
            <a:ext cx="9629775" cy="526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pt-PT" sz="1200" dirty="0">
                <a:solidFill>
                  <a:schemeClr val="bg2"/>
                </a:solidFill>
              </a:rPr>
              <a:t>NÚMEROS NATURAIS</a:t>
            </a:r>
            <a:r>
              <a:rPr lang="pt-PT" sz="1400" dirty="0"/>
              <a:t>                                                                                                       </a:t>
            </a:r>
            <a:r>
              <a:rPr lang="pt-PT" sz="1400" b="1" dirty="0">
                <a:solidFill>
                  <a:srgbClr val="FF0066"/>
                </a:solidFill>
              </a:rPr>
              <a:t>MATCLICK</a:t>
            </a:r>
          </a:p>
        </p:txBody>
      </p:sp>
      <p:pic>
        <p:nvPicPr>
          <p:cNvPr id="5" name="Picture 4" descr="image0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2360" y="5733256"/>
            <a:ext cx="720279" cy="720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44016" y="662831"/>
            <a:ext cx="7772400" cy="1470025"/>
          </a:xfrm>
        </p:spPr>
        <p:txBody>
          <a:bodyPr/>
          <a:lstStyle/>
          <a:p>
            <a:pPr algn="l"/>
            <a:r>
              <a:rPr lang="pt-PT" sz="3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</a:t>
            </a:r>
            <a:r>
              <a:rPr lang="pt-PT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O valor da expressão </a:t>
            </a:r>
            <a:br>
              <a:rPr lang="pt-PT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PT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125 : 10      </a:t>
            </a:r>
            <a:r>
              <a:rPr lang="pt-PT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é :</a:t>
            </a:r>
            <a:endParaRPr lang="pt-PT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99592" y="2420888"/>
            <a:ext cx="7704856" cy="3384376"/>
          </a:xfrm>
        </p:spPr>
        <p:txBody>
          <a:bodyPr>
            <a:normAutofit/>
          </a:bodyPr>
          <a:lstStyle/>
          <a:p>
            <a:pPr marL="742950" lvl="1" indent="-285750" algn="just">
              <a:lnSpc>
                <a:spcPct val="145000"/>
              </a:lnSpc>
            </a:pPr>
            <a:r>
              <a:rPr lang="pt-PT" sz="3200" i="1" dirty="0" smtClean="0">
                <a:solidFill>
                  <a:srgbClr val="0000FF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A.   </a:t>
            </a:r>
            <a:r>
              <a:rPr lang="pt-PT" sz="3200" b="1" i="1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1250</a:t>
            </a:r>
            <a:r>
              <a:rPr lang="pt-PT" sz="3200" i="1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;</a:t>
            </a:r>
          </a:p>
          <a:p>
            <a:pPr marL="742950" lvl="1" indent="-285750" algn="just">
              <a:lnSpc>
                <a:spcPct val="145000"/>
              </a:lnSpc>
            </a:pPr>
            <a:r>
              <a:rPr lang="pt-PT" sz="3200" i="1" dirty="0" smtClean="0">
                <a:solidFill>
                  <a:srgbClr val="0000FF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B</a:t>
            </a:r>
            <a:r>
              <a:rPr lang="pt-PT" sz="3200" i="1" dirty="0" smtClean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.   </a:t>
            </a:r>
            <a:r>
              <a:rPr lang="pt-PT" sz="3200" b="1" i="1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1,25  </a:t>
            </a:r>
            <a:r>
              <a:rPr lang="pt-PT" sz="3200" i="1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;</a:t>
            </a:r>
          </a:p>
          <a:p>
            <a:pPr marL="742950" lvl="1" indent="-285750" algn="just">
              <a:lnSpc>
                <a:spcPct val="145000"/>
              </a:lnSpc>
            </a:pPr>
            <a:r>
              <a:rPr lang="pt-PT" sz="3200" i="1" dirty="0" smtClean="0">
                <a:solidFill>
                  <a:srgbClr val="0000FF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C.   </a:t>
            </a:r>
            <a:r>
              <a:rPr lang="pt-PT" sz="3200" b="1" i="1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12,5  </a:t>
            </a:r>
            <a:r>
              <a:rPr lang="pt-PT" sz="3200" i="1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;</a:t>
            </a:r>
          </a:p>
          <a:p>
            <a:pPr marL="742950" lvl="1" indent="-285750" algn="just">
              <a:lnSpc>
                <a:spcPct val="145000"/>
              </a:lnSpc>
            </a:pPr>
            <a:r>
              <a:rPr lang="pt-PT" sz="3200" i="1" dirty="0" smtClean="0">
                <a:solidFill>
                  <a:srgbClr val="0000FF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D.  </a:t>
            </a:r>
            <a:r>
              <a:rPr lang="pt-PT" sz="3200" i="1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</a:t>
            </a:r>
            <a:r>
              <a:rPr lang="pt-PT" sz="3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0,125.</a:t>
            </a:r>
            <a:endParaRPr lang="pt-PT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4" descr="image0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5733256"/>
            <a:ext cx="720279" cy="720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-396875" y="5999163"/>
            <a:ext cx="9629775" cy="526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pt-PT" sz="1200" dirty="0">
                <a:solidFill>
                  <a:schemeClr val="bg2"/>
                </a:solidFill>
              </a:rPr>
              <a:t>NÚMEROS NATURAIS</a:t>
            </a:r>
            <a:r>
              <a:rPr lang="pt-PT" sz="1400" dirty="0"/>
              <a:t>                                                                                                       </a:t>
            </a:r>
            <a:r>
              <a:rPr lang="pt-PT" sz="1400" b="1" dirty="0">
                <a:solidFill>
                  <a:srgbClr val="FF0066"/>
                </a:solidFill>
              </a:rPr>
              <a:t>MATCLICK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-396875" y="5589240"/>
            <a:ext cx="9629775" cy="599206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PT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NÚMEROS </a:t>
            </a:r>
            <a:r>
              <a:rPr kumimoji="0" lang="pt-PT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INTEIROS</a:t>
            </a:r>
            <a:r>
              <a:rPr kumimoji="0" lang="pt-PT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                                                                                                                </a:t>
            </a:r>
            <a:r>
              <a:rPr kumimoji="0" lang="pt-PT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MATCLICK</a:t>
            </a:r>
          </a:p>
        </p:txBody>
      </p:sp>
      <p:pic>
        <p:nvPicPr>
          <p:cNvPr id="3" name="Picture 3" descr="image0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11750" y="5301208"/>
            <a:ext cx="908722" cy="90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611560" y="116632"/>
            <a:ext cx="8064896" cy="1143000"/>
          </a:xfrm>
          <a:prstGeom prst="rect">
            <a:avLst/>
          </a:prstGeom>
        </p:spPr>
        <p:txBody>
          <a:bodyPr/>
          <a:lstStyle/>
          <a:p>
            <a:pPr marL="742950" marR="0" lvl="0" indent="-74295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pt-PT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15. </a:t>
            </a:r>
            <a:r>
              <a:rPr lang="pt-PT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Quais representações representam funções de proporcionalidade direta?</a:t>
            </a:r>
            <a:endParaRPr kumimoji="0" lang="pt-PT" sz="28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742950" indent="-742950">
              <a:lnSpc>
                <a:spcPct val="150000"/>
              </a:lnSpc>
              <a:spcBef>
                <a:spcPct val="0"/>
              </a:spcBef>
            </a:pPr>
            <a:r>
              <a:rPr lang="pt-PT" sz="4000" b="1" dirty="0">
                <a:solidFill>
                  <a:srgbClr val="66003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pt-PT" sz="4000" b="1" dirty="0" smtClean="0">
                <a:solidFill>
                  <a:srgbClr val="66003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           </a:t>
            </a:r>
            <a:endParaRPr lang="pt-PT" sz="4000" b="1" dirty="0" smtClean="0">
              <a:solidFill>
                <a:srgbClr val="CC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742950" indent="-742950">
              <a:lnSpc>
                <a:spcPct val="150000"/>
              </a:lnSpc>
              <a:spcBef>
                <a:spcPct val="0"/>
              </a:spcBef>
            </a:pPr>
            <a:endParaRPr kumimoji="0" lang="pt-PT" sz="4000" b="1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742950" lvl="0" indent="-742950">
              <a:lnSpc>
                <a:spcPct val="150000"/>
              </a:lnSpc>
              <a:spcBef>
                <a:spcPct val="0"/>
              </a:spcBef>
            </a:pPr>
            <a:r>
              <a:rPr kumimoji="0" lang="pt-PT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A.</a:t>
            </a:r>
            <a:r>
              <a:rPr kumimoji="0" lang="pt-PT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pt-PT" sz="2800" noProof="0" dirty="0" smtClean="0">
                <a:latin typeface="Arial" panose="020B0604020202020204" pitchFamily="34" charset="0"/>
                <a:cs typeface="Arial" panose="020B0604020202020204" pitchFamily="34" charset="0"/>
              </a:rPr>
              <a:t>Apenas a tabela</a:t>
            </a:r>
            <a:r>
              <a:rPr lang="pt-PT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742950" lvl="0" indent="-742950">
              <a:lnSpc>
                <a:spcPct val="150000"/>
              </a:lnSpc>
              <a:spcBef>
                <a:spcPct val="0"/>
              </a:spcBef>
            </a:pPr>
            <a:r>
              <a:rPr kumimoji="0" lang="pt-PT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B.</a:t>
            </a:r>
            <a:r>
              <a:rPr kumimoji="0" lang="pt-PT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pt-PT" sz="28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Apenas o gráfico;</a:t>
            </a:r>
            <a:endParaRPr kumimoji="0" lang="pt-PT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742950" lvl="0" indent="-742950">
              <a:lnSpc>
                <a:spcPct val="150000"/>
              </a:lnSpc>
              <a:spcBef>
                <a:spcPct val="0"/>
              </a:spcBef>
            </a:pPr>
            <a:r>
              <a:rPr kumimoji="0" lang="pt-PT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C. </a:t>
            </a:r>
            <a:r>
              <a:rPr lang="pt-PT" sz="2800" noProof="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Ambas as representações</a:t>
            </a:r>
            <a:r>
              <a:rPr lang="pt-PT" sz="28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;</a:t>
            </a:r>
          </a:p>
          <a:p>
            <a:pPr marL="742950" lvl="0" indent="-742950">
              <a:lnSpc>
                <a:spcPct val="150000"/>
              </a:lnSpc>
              <a:spcBef>
                <a:spcPct val="0"/>
              </a:spcBef>
            </a:pPr>
            <a:r>
              <a:rPr lang="pt-PT" sz="2800" dirty="0" smtClean="0">
                <a:solidFill>
                  <a:srgbClr val="0000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D. </a:t>
            </a:r>
            <a:r>
              <a:rPr lang="pt-PT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Nenhuma das representações.</a:t>
            </a:r>
            <a:endParaRPr kumimoji="0" lang="pt-PT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/>
          <p:nvPr/>
        </p:nvPicPr>
        <p:blipFill>
          <a:blip r:embed="rId3" cstate="print"/>
          <a:srcRect r="67543"/>
          <a:stretch>
            <a:fillRect/>
          </a:stretch>
        </p:blipFill>
        <p:spPr bwMode="auto">
          <a:xfrm>
            <a:off x="1259632" y="1778568"/>
            <a:ext cx="2952328" cy="1506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m 6"/>
          <p:cNvPicPr/>
          <p:nvPr/>
        </p:nvPicPr>
        <p:blipFill rotWithShape="1">
          <a:blip r:embed="rId4" cstate="print">
            <a:grayscl/>
            <a:lum bright="-30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27" t="30925" r="6810" b="27015"/>
          <a:stretch/>
        </p:blipFill>
        <p:spPr bwMode="auto">
          <a:xfrm>
            <a:off x="4571266" y="1547664"/>
            <a:ext cx="2809045" cy="2241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-252536" y="6358186"/>
            <a:ext cx="9629775" cy="599206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PT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NÚMEROS </a:t>
            </a:r>
            <a:r>
              <a:rPr kumimoji="0" lang="pt-PT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INTEIROS</a:t>
            </a:r>
            <a:r>
              <a:rPr kumimoji="0" lang="pt-PT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                                                                                                             </a:t>
            </a:r>
            <a:r>
              <a:rPr kumimoji="0" lang="pt-PT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MATCLICK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395536" y="2276872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72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haroni" pitchFamily="2" charset="-79"/>
                <a:ea typeface="+mj-ea"/>
                <a:cs typeface="Aharoni" pitchFamily="2" charset="-79"/>
              </a:rPr>
              <a:t>MORTE</a:t>
            </a:r>
            <a:r>
              <a:rPr kumimoji="0" lang="pt-PT" sz="7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haroni" pitchFamily="2" charset="-79"/>
                <a:ea typeface="+mj-ea"/>
                <a:cs typeface="Aharoni" pitchFamily="2" charset="-79"/>
              </a:rPr>
              <a:t> </a:t>
            </a:r>
            <a:r>
              <a:rPr kumimoji="0" lang="pt-PT" sz="7200" b="1" i="0" u="none" strike="noStrike" kern="1200" cap="none" spc="0" normalizeH="0" baseline="0" noProof="0" smtClean="0">
                <a:ln>
                  <a:noFill/>
                </a:ln>
                <a:solidFill>
                  <a:srgbClr val="005C2A"/>
                </a:solidFill>
                <a:effectLst/>
                <a:uLnTx/>
                <a:uFillTx/>
                <a:latin typeface="Aharoni" pitchFamily="2" charset="-79"/>
                <a:ea typeface="+mj-ea"/>
                <a:cs typeface="Aharoni" pitchFamily="2" charset="-79"/>
              </a:rPr>
              <a:t>SÚBITA</a:t>
            </a:r>
            <a:endParaRPr kumimoji="0" lang="pt-PT" sz="7200" b="1" i="0" u="none" strike="noStrike" kern="1200" cap="none" spc="0" normalizeH="0" baseline="0" noProof="0" dirty="0">
              <a:ln>
                <a:noFill/>
              </a:ln>
              <a:solidFill>
                <a:srgbClr val="005C2A"/>
              </a:solidFill>
              <a:effectLst/>
              <a:uLnTx/>
              <a:uFillTx/>
              <a:latin typeface="Aharoni" pitchFamily="2" charset="-79"/>
              <a:ea typeface="+mj-ea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-396875" y="5589240"/>
            <a:ext cx="9629775" cy="599206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PT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NÚMEROS </a:t>
            </a:r>
            <a:r>
              <a:rPr kumimoji="0" lang="pt-PT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INTEIROS</a:t>
            </a:r>
            <a:r>
              <a:rPr kumimoji="0" lang="pt-PT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                                                                                                             </a:t>
            </a:r>
            <a:r>
              <a:rPr kumimoji="0" lang="pt-PT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MATCLICK</a:t>
            </a:r>
          </a:p>
        </p:txBody>
      </p:sp>
      <p:pic>
        <p:nvPicPr>
          <p:cNvPr id="3" name="Picture 3" descr="image0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11750" y="5229200"/>
            <a:ext cx="980730" cy="980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485800"/>
            <a:ext cx="86868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MS1.   </a:t>
            </a:r>
            <a:r>
              <a:rPr kumimoji="0" lang="pt-PT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 expressão     </a:t>
            </a:r>
            <a:r>
              <a:rPr kumimoji="0" lang="pt-PT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4 −  4 x  6   </a:t>
            </a:r>
            <a:r>
              <a:rPr kumimoji="0" lang="pt-PT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é igual a:</a:t>
            </a:r>
            <a:br>
              <a:rPr kumimoji="0" lang="pt-PT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endParaRPr kumimoji="0" lang="pt-PT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403648" y="1484784"/>
            <a:ext cx="6346825" cy="4525963"/>
          </a:xfrm>
          <a:prstGeom prst="rect">
            <a:avLst/>
          </a:prstGeom>
        </p:spPr>
        <p:txBody>
          <a:bodyPr/>
          <a:lstStyle/>
          <a:p>
            <a:pPr marL="742950" marR="0" lvl="1" indent="-285750" algn="l" defTabSz="914400" rtl="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pt-PT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A.</a:t>
            </a:r>
            <a:r>
              <a:rPr kumimoji="0" lang="pt-PT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  </a:t>
            </a:r>
            <a:r>
              <a:rPr kumimoji="0" lang="pt-PT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20;</a:t>
            </a:r>
            <a:endParaRPr kumimoji="0" lang="pt-PT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pt-PT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B.</a:t>
            </a:r>
            <a:r>
              <a:rPr kumimoji="0" lang="pt-PT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−</a:t>
            </a:r>
            <a:r>
              <a:rPr kumimoji="0" lang="pt-PT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20;</a:t>
            </a:r>
            <a:endParaRPr kumimoji="0" lang="pt-PT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pt-PT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C.</a:t>
            </a:r>
            <a:r>
              <a:rPr kumimoji="0" lang="pt-PT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  </a:t>
            </a:r>
            <a:r>
              <a:rPr lang="pt-PT" sz="3200" dirty="0" smtClean="0">
                <a:latin typeface="Arial" pitchFamily="34" charset="0"/>
                <a:cs typeface="Arial" pitchFamily="34" charset="0"/>
              </a:rPr>
              <a:t>0;</a:t>
            </a:r>
            <a:endParaRPr kumimoji="0" lang="pt-PT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pt-PT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D.</a:t>
            </a:r>
            <a:r>
              <a:rPr kumimoji="0" lang="pt-PT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nenhuma das respostas </a:t>
            </a:r>
            <a:r>
              <a:rPr kumimoji="0" lang="pt-PT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anteriores. </a:t>
            </a:r>
            <a:endParaRPr kumimoji="0" lang="pt-PT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-89223" y="6142162"/>
            <a:ext cx="9629775" cy="599206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PT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NÚMEROS </a:t>
            </a:r>
            <a:r>
              <a:rPr kumimoji="0" lang="pt-PT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INTEIROS</a:t>
            </a:r>
            <a:r>
              <a:rPr kumimoji="0" lang="pt-PT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                                                                                                             </a:t>
            </a:r>
            <a:r>
              <a:rPr kumimoji="0" lang="pt-PT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MATCLICK</a:t>
            </a:r>
          </a:p>
        </p:txBody>
      </p:sp>
      <p:pic>
        <p:nvPicPr>
          <p:cNvPr id="3" name="Picture 3" descr="image0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55766" y="5832648"/>
            <a:ext cx="980730" cy="980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ângulo 3"/>
          <p:cNvSpPr/>
          <p:nvPr/>
        </p:nvSpPr>
        <p:spPr>
          <a:xfrm>
            <a:off x="323528" y="19645"/>
            <a:ext cx="878497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MS2.</a:t>
            </a:r>
            <a:r>
              <a:rPr lang="pt-PT" sz="3200" b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pt-PT" sz="3200" dirty="0" smtClean="0">
                <a:latin typeface="Arial" pitchFamily="34" charset="0"/>
                <a:cs typeface="Arial" pitchFamily="34" charset="0"/>
              </a:rPr>
              <a:t>Um elevador de um prédio com 10 andares encontrava-se no 5º andar. </a:t>
            </a:r>
            <a:br>
              <a:rPr lang="pt-PT" sz="3200" dirty="0" smtClean="0">
                <a:latin typeface="Arial" pitchFamily="34" charset="0"/>
                <a:cs typeface="Arial" pitchFamily="34" charset="0"/>
              </a:rPr>
            </a:br>
            <a:r>
              <a:rPr lang="pt-PT" sz="3200" dirty="0" smtClean="0">
                <a:latin typeface="Arial" pitchFamily="34" charset="0"/>
                <a:cs typeface="Arial" pitchFamily="34" charset="0"/>
              </a:rPr>
              <a:t>Subiu 3 e desceu 5, subiu 2 e parou. </a:t>
            </a:r>
            <a:br>
              <a:rPr lang="pt-PT" sz="3200" dirty="0" smtClean="0">
                <a:latin typeface="Arial" pitchFamily="34" charset="0"/>
                <a:cs typeface="Arial" pitchFamily="34" charset="0"/>
              </a:rPr>
            </a:br>
            <a:r>
              <a:rPr lang="pt-PT" sz="3200" dirty="0" smtClean="0">
                <a:latin typeface="Arial" pitchFamily="34" charset="0"/>
                <a:cs typeface="Arial" pitchFamily="34" charset="0"/>
              </a:rPr>
              <a:t>Em que andar parou?</a:t>
            </a:r>
            <a:br>
              <a:rPr lang="pt-PT" sz="3200" dirty="0" smtClean="0">
                <a:latin typeface="Arial" pitchFamily="34" charset="0"/>
                <a:cs typeface="Arial" pitchFamily="34" charset="0"/>
              </a:rPr>
            </a:br>
            <a:r>
              <a:rPr lang="pt-PT" sz="3200" dirty="0" smtClean="0">
                <a:solidFill>
                  <a:srgbClr val="180ED8"/>
                </a:solidFill>
                <a:latin typeface="Arial" pitchFamily="34" charset="0"/>
                <a:cs typeface="Arial" pitchFamily="34" charset="0"/>
              </a:rPr>
              <a:t>         A. </a:t>
            </a:r>
            <a:r>
              <a:rPr lang="pt-PT" sz="3200" dirty="0" smtClean="0">
                <a:latin typeface="Arial" pitchFamily="34" charset="0"/>
                <a:cs typeface="Arial" pitchFamily="34" charset="0"/>
              </a:rPr>
              <a:t>No 5º andar;</a:t>
            </a:r>
            <a:br>
              <a:rPr lang="pt-PT" sz="3200" dirty="0" smtClean="0">
                <a:latin typeface="Arial" pitchFamily="34" charset="0"/>
                <a:cs typeface="Arial" pitchFamily="34" charset="0"/>
              </a:rPr>
            </a:br>
            <a:r>
              <a:rPr lang="pt-PT" sz="3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     B.</a:t>
            </a:r>
            <a:r>
              <a:rPr lang="pt-PT" sz="3200" dirty="0" smtClean="0">
                <a:latin typeface="Arial" pitchFamily="34" charset="0"/>
                <a:cs typeface="Arial" pitchFamily="34" charset="0"/>
              </a:rPr>
              <a:t> No 8º andar;</a:t>
            </a:r>
            <a:br>
              <a:rPr lang="pt-PT" sz="3200" dirty="0" smtClean="0">
                <a:latin typeface="Arial" pitchFamily="34" charset="0"/>
                <a:cs typeface="Arial" pitchFamily="34" charset="0"/>
              </a:rPr>
            </a:br>
            <a:r>
              <a:rPr lang="pt-PT" sz="3200" dirty="0" smtClean="0">
                <a:latin typeface="Arial" pitchFamily="34" charset="0"/>
                <a:cs typeface="Arial" pitchFamily="34" charset="0"/>
              </a:rPr>
              <a:t>         </a:t>
            </a:r>
            <a:r>
              <a:rPr lang="pt-PT" sz="3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C.</a:t>
            </a:r>
            <a:r>
              <a:rPr lang="pt-PT" sz="3200" dirty="0" smtClean="0">
                <a:latin typeface="Arial" pitchFamily="34" charset="0"/>
                <a:cs typeface="Arial" pitchFamily="34" charset="0"/>
              </a:rPr>
              <a:t> No 3º andar;</a:t>
            </a:r>
            <a:br>
              <a:rPr lang="pt-PT" sz="3200" dirty="0" smtClean="0">
                <a:latin typeface="Arial" pitchFamily="34" charset="0"/>
                <a:cs typeface="Arial" pitchFamily="34" charset="0"/>
              </a:rPr>
            </a:br>
            <a:r>
              <a:rPr lang="pt-PT" sz="3200" dirty="0" smtClean="0">
                <a:latin typeface="Arial" pitchFamily="34" charset="0"/>
                <a:cs typeface="Arial" pitchFamily="34" charset="0"/>
              </a:rPr>
              <a:t>         </a:t>
            </a:r>
            <a:r>
              <a:rPr lang="pt-PT" sz="3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D.</a:t>
            </a:r>
            <a:r>
              <a:rPr lang="pt-PT" sz="3200" dirty="0" smtClean="0">
                <a:latin typeface="Arial" pitchFamily="34" charset="0"/>
                <a:cs typeface="Arial" pitchFamily="34" charset="0"/>
              </a:rPr>
              <a:t> Nenhuma das respostas anteriores.</a:t>
            </a:r>
            <a:endParaRPr lang="pt-PT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-324544" y="5854130"/>
            <a:ext cx="9629775" cy="599206"/>
          </a:xfrm>
          <a:prstGeom prst="rect">
            <a:avLst/>
          </a:prstGeom>
        </p:spPr>
        <p:txBody>
          <a:bodyPr/>
          <a:lstStyle/>
          <a:p>
            <a:pPr lvl="1">
              <a:spcBef>
                <a:spcPct val="20000"/>
              </a:spcBef>
              <a:defRPr/>
            </a:pPr>
            <a:r>
              <a:rPr lang="pt-PT" sz="1400" dirty="0">
                <a:solidFill>
                  <a:schemeClr val="bg2"/>
                </a:solidFill>
              </a:rPr>
              <a:t>	 </a:t>
            </a:r>
            <a:r>
              <a:rPr lang="pt-PT" sz="1400" dirty="0" smtClean="0">
                <a:solidFill>
                  <a:schemeClr val="bg2"/>
                </a:solidFill>
              </a:rPr>
              <a:t>                </a:t>
            </a:r>
            <a:r>
              <a:rPr kumimoji="0" lang="pt-PT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                                                                                                             </a:t>
            </a:r>
            <a:r>
              <a:rPr kumimoji="0" lang="pt-PT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MATCLICK</a:t>
            </a:r>
          </a:p>
        </p:txBody>
      </p:sp>
      <p:pic>
        <p:nvPicPr>
          <p:cNvPr id="5" name="Picture 3" descr="image0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5544616"/>
            <a:ext cx="980730" cy="980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81068" y="326261"/>
            <a:ext cx="7921625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pt-PT" sz="3200" dirty="0">
                <a:solidFill>
                  <a:srgbClr val="000000"/>
                </a:solidFill>
              </a:rPr>
              <a:t>  </a:t>
            </a:r>
            <a:r>
              <a:rPr lang="pt-PT" sz="3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1.</a:t>
            </a:r>
            <a:r>
              <a:rPr lang="pt-PT" sz="32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PT" sz="2800" dirty="0" smtClean="0">
                <a:latin typeface="Arial" pitchFamily="34" charset="0"/>
                <a:cs typeface="Arial" pitchFamily="34" charset="0"/>
              </a:rPr>
              <a:t>Qual das correspondências é função?</a:t>
            </a:r>
            <a:endParaRPr lang="pt-PT" sz="32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</a:pPr>
            <a:endParaRPr lang="pt-PT" sz="32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</a:pPr>
            <a:endParaRPr lang="pt-PT" sz="32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</a:pPr>
            <a:r>
              <a:rPr lang="pt-PT" sz="32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pt-PT" sz="32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A.</a:t>
            </a:r>
            <a:r>
              <a:rPr lang="pt-PT" sz="3200" b="1" dirty="0">
                <a:latin typeface="Arial" pitchFamily="34" charset="0"/>
                <a:cs typeface="Arial" pitchFamily="34" charset="0"/>
              </a:rPr>
              <a:t>  </a:t>
            </a:r>
            <a:r>
              <a:rPr lang="pt-PT" sz="3200" b="1" dirty="0" smtClean="0">
                <a:latin typeface="Arial" pitchFamily="34" charset="0"/>
                <a:cs typeface="Arial" pitchFamily="34" charset="0"/>
              </a:rPr>
              <a:t>f e g;</a:t>
            </a:r>
            <a:endParaRPr lang="pt-PT" sz="3200" b="1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</a:pPr>
            <a:r>
              <a:rPr lang="pt-PT" sz="3200" b="1" dirty="0">
                <a:latin typeface="Arial" pitchFamily="34" charset="0"/>
                <a:cs typeface="Arial" pitchFamily="34" charset="0"/>
              </a:rPr>
              <a:t>       </a:t>
            </a:r>
            <a:r>
              <a:rPr lang="pt-PT" sz="32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B.</a:t>
            </a:r>
            <a:r>
              <a:rPr lang="pt-PT" sz="3200" b="1" dirty="0">
                <a:latin typeface="Arial" pitchFamily="34" charset="0"/>
                <a:cs typeface="Arial" pitchFamily="34" charset="0"/>
              </a:rPr>
              <a:t>  </a:t>
            </a:r>
            <a:r>
              <a:rPr lang="pt-PT" sz="3200" b="1" dirty="0" smtClean="0">
                <a:latin typeface="Arial" pitchFamily="34" charset="0"/>
                <a:cs typeface="Arial" pitchFamily="34" charset="0"/>
              </a:rPr>
              <a:t>g e h;</a:t>
            </a:r>
            <a:endParaRPr lang="pt-PT" sz="3200" b="1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</a:pPr>
            <a:r>
              <a:rPr lang="pt-PT" sz="32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pt-PT" sz="32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C.</a:t>
            </a:r>
            <a:r>
              <a:rPr lang="pt-PT" sz="3200" b="1" dirty="0">
                <a:latin typeface="Arial" pitchFamily="34" charset="0"/>
                <a:cs typeface="Arial" pitchFamily="34" charset="0"/>
              </a:rPr>
              <a:t>  </a:t>
            </a:r>
            <a:r>
              <a:rPr lang="pt-PT" sz="3200" b="1" dirty="0" smtClean="0">
                <a:latin typeface="Arial" pitchFamily="34" charset="0"/>
                <a:cs typeface="Arial" pitchFamily="34" charset="0"/>
              </a:rPr>
              <a:t>apenas g;</a:t>
            </a:r>
            <a:endParaRPr lang="pt-PT" sz="3200" b="1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</a:pPr>
            <a:r>
              <a:rPr lang="pt-PT" sz="3200" b="1" dirty="0">
                <a:latin typeface="Arial" pitchFamily="34" charset="0"/>
                <a:cs typeface="Arial" pitchFamily="34" charset="0"/>
              </a:rPr>
              <a:t>       </a:t>
            </a:r>
            <a:r>
              <a:rPr lang="pt-PT" sz="32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D.</a:t>
            </a:r>
            <a:r>
              <a:rPr lang="pt-PT" sz="3200" b="1" dirty="0">
                <a:latin typeface="Arial" pitchFamily="34" charset="0"/>
                <a:cs typeface="Arial" pitchFamily="34" charset="0"/>
              </a:rPr>
              <a:t>  </a:t>
            </a:r>
            <a:r>
              <a:rPr lang="pt-PT" sz="3200" b="1" dirty="0" smtClean="0">
                <a:latin typeface="Arial" pitchFamily="34" charset="0"/>
                <a:cs typeface="Arial" pitchFamily="34" charset="0"/>
              </a:rPr>
              <a:t>apenas h.</a:t>
            </a:r>
            <a:endParaRPr lang="pt-PT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22" name="Imagem 30" descr="8_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268760"/>
            <a:ext cx="5895735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ítulo 1"/>
          <p:cNvSpPr>
            <a:spLocks noGrp="1"/>
          </p:cNvSpPr>
          <p:nvPr>
            <p:ph type="title"/>
          </p:nvPr>
        </p:nvSpPr>
        <p:spPr>
          <a:xfrm>
            <a:off x="734888" y="2718048"/>
            <a:ext cx="8229600" cy="1143000"/>
          </a:xfrm>
        </p:spPr>
        <p:txBody>
          <a:bodyPr rtlCol="0">
            <a:noAutofit/>
          </a:bodyPr>
          <a:lstStyle/>
          <a:p>
            <a:pPr algn="l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pt-PT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MS3.</a:t>
            </a:r>
            <a:r>
              <a:rPr lang="pt-PT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PT" sz="2800" dirty="0" smtClean="0">
                <a:latin typeface="Arial" pitchFamily="34" charset="0"/>
                <a:cs typeface="Arial" pitchFamily="34" charset="0"/>
              </a:rPr>
              <a:t>O chão  de  uma  sala quadrada, está pavimentada com 144 mosaicos quadrados.</a:t>
            </a:r>
            <a:br>
              <a:rPr lang="pt-PT" sz="2800" dirty="0" smtClean="0">
                <a:latin typeface="Arial" pitchFamily="34" charset="0"/>
                <a:cs typeface="Arial" pitchFamily="34" charset="0"/>
              </a:rPr>
            </a:br>
            <a:r>
              <a:rPr lang="pt-PT" sz="2800" dirty="0" smtClean="0">
                <a:latin typeface="Arial" pitchFamily="34" charset="0"/>
                <a:cs typeface="Arial" pitchFamily="34" charset="0"/>
              </a:rPr>
              <a:t>Quantos mosaicos há em cada lado do chão?</a:t>
            </a:r>
            <a:br>
              <a:rPr lang="pt-PT" sz="2800" dirty="0" smtClean="0">
                <a:latin typeface="Arial" pitchFamily="34" charset="0"/>
                <a:cs typeface="Arial" pitchFamily="34" charset="0"/>
              </a:rPr>
            </a:br>
            <a:r>
              <a:rPr lang="pt-PT" sz="2800" dirty="0" smtClean="0">
                <a:latin typeface="Arial" pitchFamily="34" charset="0"/>
                <a:cs typeface="Arial" pitchFamily="34" charset="0"/>
              </a:rPr>
              <a:t> </a:t>
            </a:r>
            <a:br>
              <a:rPr lang="pt-PT" sz="2800" dirty="0" smtClean="0">
                <a:latin typeface="Arial" pitchFamily="34" charset="0"/>
                <a:cs typeface="Arial" pitchFamily="34" charset="0"/>
              </a:rPr>
            </a:br>
            <a:r>
              <a:rPr lang="pt-PT" sz="28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pt-PT" sz="2800" dirty="0" smtClean="0">
                <a:solidFill>
                  <a:srgbClr val="180ED8"/>
                </a:solidFill>
                <a:latin typeface="Arial" pitchFamily="34" charset="0"/>
                <a:cs typeface="Arial" pitchFamily="34" charset="0"/>
              </a:rPr>
              <a:t>A. </a:t>
            </a:r>
            <a:r>
              <a:rPr lang="pt-PT" sz="2800" dirty="0" smtClean="0">
                <a:latin typeface="Arial" pitchFamily="34" charset="0"/>
                <a:cs typeface="Arial" pitchFamily="34" charset="0"/>
              </a:rPr>
              <a:t>72 </a:t>
            </a:r>
            <a:r>
              <a:rPr lang="pt-PT" sz="2800" dirty="0" smtClean="0">
                <a:latin typeface="Arial" pitchFamily="34" charset="0"/>
                <a:cs typeface="Arial" pitchFamily="34" charset="0"/>
              </a:rPr>
              <a:t>mosaicos;</a:t>
            </a:r>
            <a:r>
              <a:rPr lang="pt-PT" sz="28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pt-PT" sz="2800" dirty="0" smtClean="0">
                <a:latin typeface="Arial" pitchFamily="34" charset="0"/>
                <a:cs typeface="Arial" pitchFamily="34" charset="0"/>
              </a:rPr>
            </a:br>
            <a:r>
              <a:rPr lang="pt-PT" sz="28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pt-PT" sz="2800" dirty="0" smtClean="0">
                <a:solidFill>
                  <a:srgbClr val="180ED8"/>
                </a:solidFill>
                <a:latin typeface="Arial" pitchFamily="34" charset="0"/>
                <a:cs typeface="Arial" pitchFamily="34" charset="0"/>
              </a:rPr>
              <a:t>B.</a:t>
            </a:r>
            <a:r>
              <a:rPr lang="pt-PT" sz="2800" dirty="0" smtClean="0">
                <a:latin typeface="Arial" pitchFamily="34" charset="0"/>
                <a:cs typeface="Arial" pitchFamily="34" charset="0"/>
              </a:rPr>
              <a:t> 12 </a:t>
            </a:r>
            <a:r>
              <a:rPr lang="pt-PT" sz="2800" dirty="0" smtClean="0">
                <a:latin typeface="Arial" pitchFamily="34" charset="0"/>
                <a:cs typeface="Arial" pitchFamily="34" charset="0"/>
              </a:rPr>
              <a:t>mosaicos;</a:t>
            </a:r>
            <a:r>
              <a:rPr lang="pt-PT" sz="28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pt-PT" sz="2800" dirty="0" smtClean="0">
                <a:latin typeface="Arial" pitchFamily="34" charset="0"/>
                <a:cs typeface="Arial" pitchFamily="34" charset="0"/>
              </a:rPr>
            </a:br>
            <a:r>
              <a:rPr lang="pt-PT" sz="28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pt-PT" sz="2800" dirty="0" smtClean="0">
                <a:solidFill>
                  <a:srgbClr val="180ED8"/>
                </a:solidFill>
                <a:latin typeface="Arial" pitchFamily="34" charset="0"/>
                <a:cs typeface="Arial" pitchFamily="34" charset="0"/>
              </a:rPr>
              <a:t>C. </a:t>
            </a:r>
            <a:r>
              <a:rPr lang="pt-PT" sz="2800" dirty="0" smtClean="0">
                <a:latin typeface="Arial" pitchFamily="34" charset="0"/>
                <a:cs typeface="Arial" pitchFamily="34" charset="0"/>
              </a:rPr>
              <a:t>36 </a:t>
            </a:r>
            <a:r>
              <a:rPr lang="pt-PT" sz="2800" dirty="0" smtClean="0">
                <a:latin typeface="Arial" pitchFamily="34" charset="0"/>
                <a:cs typeface="Arial" pitchFamily="34" charset="0"/>
              </a:rPr>
              <a:t>mosaicos;</a:t>
            </a:r>
            <a:r>
              <a:rPr lang="pt-PT" sz="28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pt-PT" sz="2800" dirty="0" smtClean="0">
                <a:latin typeface="Arial" pitchFamily="34" charset="0"/>
                <a:cs typeface="Arial" pitchFamily="34" charset="0"/>
              </a:rPr>
            </a:br>
            <a:r>
              <a:rPr lang="pt-PT" sz="2800" dirty="0" smtClean="0">
                <a:solidFill>
                  <a:srgbClr val="180ED8"/>
                </a:solidFill>
                <a:latin typeface="Arial" pitchFamily="34" charset="0"/>
                <a:cs typeface="Arial" pitchFamily="34" charset="0"/>
              </a:rPr>
              <a:t>     D. </a:t>
            </a:r>
            <a:r>
              <a:rPr lang="pt-PT" sz="2800" dirty="0" smtClean="0">
                <a:latin typeface="Arial" pitchFamily="34" charset="0"/>
                <a:cs typeface="Arial" pitchFamily="34" charset="0"/>
              </a:rPr>
              <a:t>Nenhuma das respostas </a:t>
            </a:r>
            <a:r>
              <a:rPr lang="pt-PT" sz="2800" dirty="0" smtClean="0">
                <a:latin typeface="Arial" pitchFamily="34" charset="0"/>
                <a:cs typeface="Arial" pitchFamily="34" charset="0"/>
              </a:rPr>
              <a:t>anteriores.</a:t>
            </a:r>
            <a:r>
              <a:rPr lang="pt-PT" sz="28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pt-PT" sz="2800" dirty="0" smtClean="0">
                <a:latin typeface="Arial" pitchFamily="34" charset="0"/>
                <a:cs typeface="Arial" pitchFamily="34" charset="0"/>
              </a:rPr>
            </a:br>
            <a:endParaRPr lang="pt-PT" sz="28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3" descr="image0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11750" y="5229200"/>
            <a:ext cx="980730" cy="980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5517232"/>
            <a:ext cx="9629775" cy="599206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PT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NÚMEROS </a:t>
            </a:r>
            <a:r>
              <a:rPr kumimoji="0" lang="pt-PT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INTEIROS</a:t>
            </a:r>
            <a:r>
              <a:rPr kumimoji="0" lang="pt-PT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                                                                                                         </a:t>
            </a:r>
            <a:r>
              <a:rPr kumimoji="0" lang="pt-PT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PT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MATCLICK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08920"/>
            <a:ext cx="8686800" cy="1368152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pt-PT" sz="31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2. </a:t>
            </a:r>
            <a:r>
              <a:rPr lang="pt-PT" sz="3100" dirty="0" smtClean="0">
                <a:latin typeface="Arial" pitchFamily="34" charset="0"/>
                <a:cs typeface="Arial" pitchFamily="34" charset="0"/>
              </a:rPr>
              <a:t>Observa os pontos assinalados na recta numérica:</a:t>
            </a:r>
            <a:br>
              <a:rPr lang="pt-PT" sz="3100" dirty="0" smtClean="0">
                <a:latin typeface="Arial" pitchFamily="34" charset="0"/>
                <a:cs typeface="Arial" pitchFamily="34" charset="0"/>
              </a:rPr>
            </a:br>
            <a:r>
              <a:rPr lang="pt-PT" dirty="0" smtClean="0"/>
              <a:t/>
            </a:r>
            <a:br>
              <a:rPr lang="pt-PT" dirty="0" smtClean="0"/>
            </a:br>
            <a:r>
              <a:rPr lang="pt-PT" dirty="0" smtClean="0"/>
              <a:t/>
            </a:r>
            <a:br>
              <a:rPr lang="pt-PT" dirty="0" smtClean="0"/>
            </a:br>
            <a:r>
              <a:rPr lang="pt-PT" sz="3100" dirty="0" smtClean="0">
                <a:latin typeface="Arial" pitchFamily="34" charset="0"/>
                <a:cs typeface="Arial" pitchFamily="34" charset="0"/>
              </a:rPr>
              <a:t>A afirmação </a:t>
            </a:r>
            <a:r>
              <a:rPr lang="pt-PT" sz="3100" b="1" u="sng" dirty="0" smtClean="0">
                <a:latin typeface="Arial" pitchFamily="34" charset="0"/>
                <a:cs typeface="Arial" pitchFamily="34" charset="0"/>
              </a:rPr>
              <a:t>verdadeira</a:t>
            </a:r>
            <a:r>
              <a:rPr lang="pt-PT" sz="3100" dirty="0" smtClean="0">
                <a:latin typeface="Arial" pitchFamily="34" charset="0"/>
                <a:cs typeface="Arial" pitchFamily="34" charset="0"/>
              </a:rPr>
              <a:t> é:</a:t>
            </a:r>
            <a:br>
              <a:rPr lang="pt-PT" sz="3100" dirty="0" smtClean="0">
                <a:latin typeface="Arial" pitchFamily="34" charset="0"/>
                <a:cs typeface="Arial" pitchFamily="34" charset="0"/>
              </a:rPr>
            </a:br>
            <a:r>
              <a:rPr lang="pt-PT" sz="2700" dirty="0" smtClean="0">
                <a:solidFill>
                  <a:srgbClr val="180ED8"/>
                </a:solidFill>
                <a:latin typeface="Arial" pitchFamily="34" charset="0"/>
                <a:cs typeface="Arial" pitchFamily="34" charset="0"/>
              </a:rPr>
              <a:t>A. </a:t>
            </a:r>
            <a:r>
              <a:rPr lang="pt-PT" sz="2700" dirty="0" smtClean="0">
                <a:latin typeface="Arial" pitchFamily="34" charset="0"/>
                <a:cs typeface="Arial" pitchFamily="34" charset="0"/>
              </a:rPr>
              <a:t>As abcissas dos pontos assinalados são números naturais;</a:t>
            </a:r>
            <a:br>
              <a:rPr lang="pt-PT" sz="2700" dirty="0" smtClean="0">
                <a:latin typeface="Arial" pitchFamily="34" charset="0"/>
                <a:cs typeface="Arial" pitchFamily="34" charset="0"/>
              </a:rPr>
            </a:br>
            <a:r>
              <a:rPr lang="pt-PT" sz="2700" dirty="0" smtClean="0">
                <a:solidFill>
                  <a:srgbClr val="180ED8"/>
                </a:solidFill>
                <a:latin typeface="Arial" pitchFamily="34" charset="0"/>
                <a:cs typeface="Arial" pitchFamily="34" charset="0"/>
              </a:rPr>
              <a:t>B. </a:t>
            </a:r>
            <a:r>
              <a:rPr lang="pt-PT" sz="2700" dirty="0" smtClean="0">
                <a:latin typeface="Arial" pitchFamily="34" charset="0"/>
                <a:cs typeface="Arial" pitchFamily="34" charset="0"/>
              </a:rPr>
              <a:t>Os pontos A e B são simétricos;</a:t>
            </a:r>
            <a:br>
              <a:rPr lang="pt-PT" sz="2700" dirty="0" smtClean="0">
                <a:latin typeface="Arial" pitchFamily="34" charset="0"/>
                <a:cs typeface="Arial" pitchFamily="34" charset="0"/>
              </a:rPr>
            </a:br>
            <a:r>
              <a:rPr lang="pt-PT" sz="27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pt-PT" sz="2700" dirty="0" smtClean="0">
                <a:latin typeface="Arial" pitchFamily="34" charset="0"/>
                <a:cs typeface="Arial" pitchFamily="34" charset="0"/>
              </a:rPr>
              <a:t>. A abcissa do ponto C é |-3| ;</a:t>
            </a:r>
            <a:br>
              <a:rPr lang="pt-PT" sz="2700" dirty="0" smtClean="0">
                <a:latin typeface="Arial" pitchFamily="34" charset="0"/>
                <a:cs typeface="Arial" pitchFamily="34" charset="0"/>
              </a:rPr>
            </a:br>
            <a:r>
              <a:rPr lang="pt-PT" sz="27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D.</a:t>
            </a:r>
            <a:r>
              <a:rPr lang="pt-PT" sz="2700" dirty="0" smtClean="0">
                <a:latin typeface="Arial" pitchFamily="34" charset="0"/>
                <a:cs typeface="Arial" pitchFamily="34" charset="0"/>
              </a:rPr>
              <a:t> A abcissa do ponto E é menor que a abcissa do ponto F.</a:t>
            </a:r>
            <a:br>
              <a:rPr lang="pt-PT" sz="2700" dirty="0" smtClean="0">
                <a:latin typeface="Arial" pitchFamily="34" charset="0"/>
                <a:cs typeface="Arial" pitchFamily="34" charset="0"/>
              </a:rPr>
            </a:br>
            <a:endParaRPr lang="pt-PT" sz="27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 descr="http://3.bp.blogspot.com/_dxqGSx2SEz8/S2X5ss91dkI/AAAAAAAAABs/W2Os6xJie_0/s400/reta+num%C3%A9rica.bmp"/>
          <p:cNvPicPr>
            <a:picLocks noChangeAspect="1" noChangeArrowheads="1"/>
          </p:cNvPicPr>
          <p:nvPr/>
        </p:nvPicPr>
        <p:blipFill>
          <a:blip r:embed="rId2" cstate="print"/>
          <a:srcRect l="6158" r="8453"/>
          <a:stretch>
            <a:fillRect/>
          </a:stretch>
        </p:blipFill>
        <p:spPr bwMode="auto">
          <a:xfrm>
            <a:off x="467544" y="1268760"/>
            <a:ext cx="8480942" cy="1440160"/>
          </a:xfrm>
          <a:prstGeom prst="rect">
            <a:avLst/>
          </a:prstGeom>
          <a:noFill/>
        </p:spPr>
      </p:pic>
      <p:pic>
        <p:nvPicPr>
          <p:cNvPr id="4" name="Picture 3" descr="image0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63270" y="5877272"/>
            <a:ext cx="980730" cy="980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308304" y="6258794"/>
            <a:ext cx="2448272" cy="599206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pt-PT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MATCLICK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1520" y="2247007"/>
            <a:ext cx="8892480" cy="1470025"/>
          </a:xfrm>
        </p:spPr>
        <p:txBody>
          <a:bodyPr>
            <a:normAutofit fontScale="90000"/>
          </a:bodyPr>
          <a:lstStyle/>
          <a:p>
            <a:pPr marL="838200" indent="-838200" algn="l">
              <a:lnSpc>
                <a:spcPct val="150000"/>
              </a:lnSpc>
            </a:pPr>
            <a:r>
              <a:rPr lang="pt-PT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3.</a:t>
            </a:r>
            <a:r>
              <a:rPr lang="pt-PT" sz="3600" dirty="0" smtClean="0">
                <a:latin typeface="Arial" pitchFamily="34" charset="0"/>
                <a:cs typeface="Arial" pitchFamily="34" charset="0"/>
              </a:rPr>
              <a:t>Qual</a:t>
            </a:r>
            <a:r>
              <a:rPr lang="pt-PT" sz="36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PT" sz="3600" dirty="0" smtClean="0">
                <a:latin typeface="Arial" pitchFamily="34" charset="0"/>
                <a:cs typeface="Arial" pitchFamily="34" charset="0"/>
              </a:rPr>
              <a:t>das seguintes afirmações é verdadeira?</a:t>
            </a:r>
            <a:br>
              <a:rPr lang="pt-PT" sz="3600" dirty="0" smtClean="0">
                <a:latin typeface="Arial" pitchFamily="34" charset="0"/>
                <a:cs typeface="Arial" pitchFamily="34" charset="0"/>
              </a:rPr>
            </a:br>
            <a:r>
              <a:rPr lang="pt-PT" sz="28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pt-PT" sz="2800" dirty="0" smtClean="0">
                <a:latin typeface="Arial" pitchFamily="34" charset="0"/>
                <a:cs typeface="Arial" pitchFamily="34" charset="0"/>
              </a:rPr>
            </a:br>
            <a:r>
              <a:rPr lang="pt-PT" sz="3600" dirty="0" smtClean="0">
                <a:solidFill>
                  <a:srgbClr val="180ED8"/>
                </a:solidFill>
                <a:latin typeface="Arial" pitchFamily="34" charset="0"/>
                <a:cs typeface="Arial" pitchFamily="34" charset="0"/>
              </a:rPr>
              <a:t>  A.      </a:t>
            </a:r>
            <a:r>
              <a:rPr lang="pt-PT" sz="3600" dirty="0" smtClean="0">
                <a:latin typeface="Arial" pitchFamily="34" charset="0"/>
                <a:cs typeface="Arial" pitchFamily="34" charset="0"/>
              </a:rPr>
              <a:t>- 3</a:t>
            </a:r>
            <a:r>
              <a:rPr lang="pt-PT" sz="3600" baseline="30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pt-PT" sz="36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pt-PT" sz="3600" dirty="0" smtClean="0">
                <a:latin typeface="Arial" pitchFamily="34" charset="0"/>
                <a:cs typeface="Arial" pitchFamily="34" charset="0"/>
              </a:rPr>
              <a:t>9 ;</a:t>
            </a:r>
            <a:r>
              <a:rPr lang="pt-PT" sz="36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pt-PT" sz="3600" dirty="0" smtClean="0">
                <a:latin typeface="Arial" pitchFamily="34" charset="0"/>
                <a:cs typeface="Arial" pitchFamily="34" charset="0"/>
              </a:rPr>
            </a:br>
            <a:r>
              <a:rPr lang="pt-PT" sz="3600" dirty="0" smtClean="0">
                <a:solidFill>
                  <a:srgbClr val="180ED8"/>
                </a:solidFill>
                <a:latin typeface="Arial" pitchFamily="34" charset="0"/>
                <a:cs typeface="Arial" pitchFamily="34" charset="0"/>
              </a:rPr>
              <a:t>  B</a:t>
            </a:r>
            <a:r>
              <a:rPr lang="pt-PT" sz="3600" dirty="0" smtClean="0">
                <a:latin typeface="Arial" pitchFamily="34" charset="0"/>
                <a:cs typeface="Arial" pitchFamily="34" charset="0"/>
              </a:rPr>
              <a:t>.   (- 3)</a:t>
            </a:r>
            <a:r>
              <a:rPr lang="pt-PT" sz="3600" baseline="30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pt-PT" sz="3600" dirty="0" smtClean="0">
                <a:latin typeface="Arial" pitchFamily="34" charset="0"/>
                <a:cs typeface="Arial" pitchFamily="34" charset="0"/>
              </a:rPr>
              <a:t> = - </a:t>
            </a:r>
            <a:r>
              <a:rPr lang="pt-PT" sz="3600" dirty="0" smtClean="0">
                <a:latin typeface="Arial" pitchFamily="34" charset="0"/>
                <a:cs typeface="Arial" pitchFamily="34" charset="0"/>
              </a:rPr>
              <a:t>9 ;</a:t>
            </a:r>
            <a:r>
              <a:rPr lang="pt-PT" sz="36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pt-PT" sz="3600" dirty="0" smtClean="0">
                <a:latin typeface="Arial" pitchFamily="34" charset="0"/>
                <a:cs typeface="Arial" pitchFamily="34" charset="0"/>
              </a:rPr>
            </a:br>
            <a:r>
              <a:rPr lang="pt-PT" sz="3600" dirty="0" smtClean="0">
                <a:latin typeface="Arial" pitchFamily="34" charset="0"/>
                <a:cs typeface="Arial" pitchFamily="34" charset="0"/>
              </a:rPr>
              <a:t> </a:t>
            </a:r>
            <a:r>
              <a:rPr lang="pt-PT" sz="3600" dirty="0" smtClean="0">
                <a:solidFill>
                  <a:srgbClr val="180ED8"/>
                </a:solidFill>
                <a:latin typeface="Arial" pitchFamily="34" charset="0"/>
                <a:cs typeface="Arial" pitchFamily="34" charset="0"/>
              </a:rPr>
              <a:t> C.    </a:t>
            </a:r>
            <a:r>
              <a:rPr lang="pt-PT" sz="3600" dirty="0" smtClean="0">
                <a:latin typeface="Arial" pitchFamily="34" charset="0"/>
                <a:cs typeface="Arial" pitchFamily="34" charset="0"/>
              </a:rPr>
              <a:t>(- 3)</a:t>
            </a:r>
            <a:r>
              <a:rPr lang="pt-PT" sz="3600" baseline="30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pt-PT" sz="36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pt-PT" sz="3600" dirty="0" smtClean="0">
                <a:latin typeface="Arial" pitchFamily="34" charset="0"/>
                <a:cs typeface="Arial" pitchFamily="34" charset="0"/>
              </a:rPr>
              <a:t>9</a:t>
            </a:r>
            <a:r>
              <a:rPr lang="pt-PT" sz="3600" baseline="30000" dirty="0" smtClean="0">
                <a:latin typeface="Arial" pitchFamily="34" charset="0"/>
                <a:cs typeface="Arial" pitchFamily="34" charset="0"/>
              </a:rPr>
              <a:t>2 ;</a:t>
            </a:r>
            <a:r>
              <a:rPr lang="pt-PT" sz="36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pt-PT" sz="3600" dirty="0" smtClean="0">
                <a:latin typeface="Arial" pitchFamily="34" charset="0"/>
                <a:cs typeface="Arial" pitchFamily="34" charset="0"/>
              </a:rPr>
            </a:br>
            <a:r>
              <a:rPr lang="pt-PT" sz="3600" dirty="0" smtClean="0">
                <a:solidFill>
                  <a:srgbClr val="180ED8"/>
                </a:solidFill>
                <a:latin typeface="Arial" pitchFamily="34" charset="0"/>
                <a:cs typeface="Arial" pitchFamily="34" charset="0"/>
              </a:rPr>
              <a:t>  D.    </a:t>
            </a:r>
            <a:r>
              <a:rPr lang="pt-PT" sz="3600" dirty="0" smtClean="0">
                <a:latin typeface="Arial" pitchFamily="34" charset="0"/>
                <a:cs typeface="Arial" pitchFamily="34" charset="0"/>
              </a:rPr>
              <a:t>(- 3)</a:t>
            </a:r>
            <a:r>
              <a:rPr lang="pt-PT" sz="3600" baseline="30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pt-PT" sz="3600" dirty="0" smtClean="0">
                <a:latin typeface="Arial" pitchFamily="34" charset="0"/>
                <a:cs typeface="Arial" pitchFamily="34" charset="0"/>
              </a:rPr>
              <a:t> = 3</a:t>
            </a:r>
            <a:r>
              <a:rPr lang="pt-PT" sz="3600" baseline="30000" dirty="0" smtClean="0">
                <a:latin typeface="Arial" pitchFamily="34" charset="0"/>
                <a:cs typeface="Arial" pitchFamily="34" charset="0"/>
              </a:rPr>
              <a:t>2 </a:t>
            </a:r>
            <a:r>
              <a:rPr lang="pt-PT" sz="3600" baseline="30000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pt-PT" sz="28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pt-PT" sz="2800" dirty="0" smtClean="0">
                <a:latin typeface="Arial" pitchFamily="34" charset="0"/>
                <a:cs typeface="Arial" pitchFamily="34" charset="0"/>
              </a:rPr>
            </a:br>
            <a:endParaRPr lang="pt-PT" sz="28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3" descr="image0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11750" y="5229200"/>
            <a:ext cx="980730" cy="980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020272" y="5589240"/>
            <a:ext cx="2448272" cy="599206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pt-PT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MATCLICK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AutoShape 7" descr="Z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4071938" y="2981325"/>
            <a:ext cx="10001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900113" y="132984"/>
            <a:ext cx="8496300" cy="575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342900" indent="-342900"/>
            <a:r>
              <a:rPr lang="pt-PT" sz="3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pt-PT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  <a:t>Considera as afirmações</a:t>
            </a:r>
            <a:r>
              <a:rPr lang="pt-PT" sz="32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lnSpc>
                <a:spcPct val="150000"/>
              </a:lnSpc>
            </a:pPr>
            <a:r>
              <a:rPr lang="pt-PT" sz="3200" b="1" dirty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pt-PT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</a:t>
            </a:r>
            <a: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342900" indent="-342900">
              <a:lnSpc>
                <a:spcPct val="150000"/>
              </a:lnSpc>
            </a:pPr>
            <a: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pt-PT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</a:t>
            </a:r>
            <a: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lnSpc>
                <a:spcPct val="150000"/>
              </a:lnSpc>
            </a:pPr>
            <a:r>
              <a:rPr lang="pt-PT" sz="2800" dirty="0">
                <a:latin typeface="Arial" pitchFamily="34" charset="0"/>
                <a:cs typeface="Arial" pitchFamily="34" charset="0"/>
              </a:rPr>
              <a:t>As </a:t>
            </a:r>
            <a: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  <a:t>afirmações são:</a:t>
            </a:r>
          </a:p>
          <a:p>
            <a:pPr marL="342900" indent="-342900">
              <a:lnSpc>
                <a:spcPct val="150000"/>
              </a:lnSpc>
            </a:pPr>
            <a:r>
              <a:rPr lang="pt-PT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PT" sz="32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t-PT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  <a:t> ambas </a:t>
            </a:r>
            <a:r>
              <a:rPr lang="pt-PT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verdadeiras;</a:t>
            </a:r>
            <a:endParaRPr lang="pt-PT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</a:pPr>
            <a:r>
              <a:rPr lang="pt-PT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PT" sz="32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B.</a:t>
            </a:r>
            <a: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  <a:t> apenas a I é </a:t>
            </a:r>
            <a:r>
              <a:rPr lang="pt-PT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verdadeira;</a:t>
            </a:r>
            <a:endParaRPr lang="pt-PT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</a:pPr>
            <a:r>
              <a:rPr lang="pt-PT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PT" sz="32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</a:t>
            </a:r>
            <a: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  <a:t> apenas a II é </a:t>
            </a:r>
            <a:r>
              <a:rPr lang="pt-PT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verdadeira;</a:t>
            </a:r>
            <a:endParaRPr lang="pt-PT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</a:pPr>
            <a:r>
              <a:rPr lang="pt-PT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PT" sz="32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D.</a:t>
            </a:r>
            <a: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  <a:t> ambas </a:t>
            </a:r>
            <a:r>
              <a:rPr lang="pt-PT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falsas.</a:t>
            </a:r>
            <a:endParaRPr lang="pt-PT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050" name="Object 9"/>
          <p:cNvGraphicFramePr>
            <a:graphicFrameLocks noChangeAspect="1"/>
          </p:cNvGraphicFramePr>
          <p:nvPr/>
        </p:nvGraphicFramePr>
        <p:xfrm>
          <a:off x="2916238" y="836712"/>
          <a:ext cx="158432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7" name="Equação" r:id="rId4" imgW="457002" imgH="177723" progId="Equation.3">
                  <p:embed/>
                </p:oleObj>
              </mc:Choice>
              <mc:Fallback>
                <p:oleObj name="Equação" r:id="rId4" imgW="457002" imgH="17772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836712"/>
                        <a:ext cx="1584325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7" descr="image00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956376" y="5517232"/>
            <a:ext cx="863277" cy="863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516216" y="5625020"/>
            <a:ext cx="4211960" cy="64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PT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TRIÂNGULOS E </a:t>
            </a:r>
            <a:r>
              <a:rPr kumimoji="0" lang="pt-PT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QUADRILÁTEROS</a:t>
            </a:r>
            <a:r>
              <a:rPr kumimoji="0" lang="pt-PT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                                                                                                         </a:t>
            </a:r>
            <a:r>
              <a:rPr kumimoji="0" lang="pt-PT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MATCLICK</a:t>
            </a:r>
          </a:p>
        </p:txBody>
      </p:sp>
      <p:graphicFrame>
        <p:nvGraphicFramePr>
          <p:cNvPr id="29700" name="Object 7"/>
          <p:cNvGraphicFramePr>
            <a:graphicFrameLocks noChangeAspect="1"/>
          </p:cNvGraphicFramePr>
          <p:nvPr/>
        </p:nvGraphicFramePr>
        <p:xfrm>
          <a:off x="2790825" y="1484313"/>
          <a:ext cx="1833563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8" name="Equação" r:id="rId7" imgW="533160" imgH="177480" progId="Equation.3">
                  <p:embed/>
                </p:oleObj>
              </mc:Choice>
              <mc:Fallback>
                <p:oleObj name="Equação" r:id="rId7" imgW="533160" imgH="177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0825" y="1484313"/>
                        <a:ext cx="1833563" cy="611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540568" y="836712"/>
            <a:ext cx="9144000" cy="633412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pt-PT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5.</a:t>
            </a:r>
            <a:r>
              <a:rPr lang="pt-PT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PT" sz="3100" dirty="0" smtClean="0">
                <a:latin typeface="Arial" pitchFamily="34" charset="0"/>
                <a:cs typeface="Arial" pitchFamily="34" charset="0"/>
              </a:rPr>
              <a:t>Das proposições seguintes, indica</a:t>
            </a:r>
            <a:r>
              <a:rPr lang="pt-PT" sz="31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PT" sz="3100" dirty="0" smtClean="0">
                <a:latin typeface="Arial" pitchFamily="34" charset="0"/>
                <a:cs typeface="Arial" pitchFamily="34" charset="0"/>
              </a:rPr>
              <a:t>qual é a verdadeira.</a:t>
            </a:r>
            <a:r>
              <a:rPr lang="pt-PT" sz="31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pt-PT" sz="3100" b="1" dirty="0" smtClean="0">
                <a:latin typeface="Arial" pitchFamily="34" charset="0"/>
                <a:cs typeface="Arial" pitchFamily="34" charset="0"/>
              </a:rPr>
            </a:br>
            <a:endParaRPr lang="pt-PT" sz="31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772816"/>
            <a:ext cx="8229600" cy="4525963"/>
          </a:xfrm>
        </p:spPr>
        <p:txBody>
          <a:bodyPr/>
          <a:lstStyle/>
          <a:p>
            <a:pPr lvl="2">
              <a:lnSpc>
                <a:spcPct val="160000"/>
              </a:lnSpc>
              <a:buFont typeface="Arial" charset="0"/>
              <a:buNone/>
            </a:pPr>
            <a:r>
              <a:rPr lang="pt-PT" sz="3200" b="1" dirty="0" smtClean="0">
                <a:solidFill>
                  <a:srgbClr val="0000FF"/>
                </a:solidFill>
                <a:latin typeface="Arial" charset="0"/>
              </a:rPr>
              <a:t>A.</a:t>
            </a:r>
            <a:r>
              <a:rPr lang="pt-PT" sz="3200" b="1" dirty="0" smtClean="0">
                <a:latin typeface="Arial" charset="0"/>
              </a:rPr>
              <a:t>                  </a:t>
            </a:r>
            <a:r>
              <a:rPr lang="pt-PT" sz="3200" dirty="0" smtClean="0">
                <a:latin typeface="Arial" charset="0"/>
              </a:rPr>
              <a:t>;</a:t>
            </a:r>
            <a:endParaRPr lang="pt-PT" sz="3200" b="1" dirty="0" smtClean="0">
              <a:latin typeface="Arial" charset="0"/>
            </a:endParaRPr>
          </a:p>
          <a:p>
            <a:pPr lvl="2">
              <a:lnSpc>
                <a:spcPct val="160000"/>
              </a:lnSpc>
              <a:buFont typeface="Arial" charset="0"/>
              <a:buNone/>
            </a:pPr>
            <a:r>
              <a:rPr lang="pt-PT" sz="3200" b="1" dirty="0" smtClean="0">
                <a:solidFill>
                  <a:srgbClr val="0000FF"/>
                </a:solidFill>
                <a:latin typeface="Arial" charset="0"/>
              </a:rPr>
              <a:t>B.</a:t>
            </a:r>
            <a:r>
              <a:rPr lang="pt-PT" sz="3200" dirty="0" smtClean="0">
                <a:latin typeface="Arial" charset="0"/>
              </a:rPr>
              <a:t>                      </a:t>
            </a:r>
            <a:r>
              <a:rPr lang="pt-PT" sz="3200" dirty="0" smtClean="0">
                <a:latin typeface="Arial" charset="0"/>
              </a:rPr>
              <a:t>;</a:t>
            </a:r>
            <a:endParaRPr lang="pt-PT" sz="3200" b="1" dirty="0" smtClean="0">
              <a:latin typeface="Arial" charset="0"/>
            </a:endParaRPr>
          </a:p>
          <a:p>
            <a:pPr lvl="2">
              <a:lnSpc>
                <a:spcPct val="160000"/>
              </a:lnSpc>
              <a:buFont typeface="Arial" charset="0"/>
              <a:buNone/>
            </a:pPr>
            <a:r>
              <a:rPr lang="pt-PT" sz="3200" b="1" dirty="0" smtClean="0">
                <a:solidFill>
                  <a:srgbClr val="0000FF"/>
                </a:solidFill>
                <a:latin typeface="Arial" charset="0"/>
              </a:rPr>
              <a:t>C.</a:t>
            </a:r>
            <a:r>
              <a:rPr lang="pt-PT" sz="3200" dirty="0" smtClean="0">
                <a:latin typeface="Arial" charset="0"/>
              </a:rPr>
              <a:t>               </a:t>
            </a:r>
            <a:r>
              <a:rPr lang="pt-PT" sz="3200" dirty="0" smtClean="0">
                <a:latin typeface="Arial" charset="0"/>
              </a:rPr>
              <a:t> ;</a:t>
            </a:r>
            <a:endParaRPr lang="pt-PT" sz="3200" b="1" dirty="0" smtClean="0">
              <a:latin typeface="Arial" charset="0"/>
            </a:endParaRPr>
          </a:p>
          <a:p>
            <a:pPr lvl="2">
              <a:lnSpc>
                <a:spcPct val="160000"/>
              </a:lnSpc>
              <a:buFont typeface="Arial" charset="0"/>
              <a:buNone/>
            </a:pPr>
            <a:r>
              <a:rPr lang="pt-PT" sz="3200" b="1" dirty="0" smtClean="0">
                <a:solidFill>
                  <a:srgbClr val="0000FF"/>
                </a:solidFill>
                <a:latin typeface="Arial" charset="0"/>
              </a:rPr>
              <a:t>D.</a:t>
            </a:r>
            <a:r>
              <a:rPr lang="pt-PT" sz="3200" b="1" dirty="0" smtClean="0">
                <a:latin typeface="Arial" charset="0"/>
              </a:rPr>
              <a:t>  </a:t>
            </a:r>
            <a:r>
              <a:rPr lang="pt-PT" sz="3200" dirty="0" smtClean="0"/>
              <a:t>16 é um cubo perfeito. </a:t>
            </a:r>
          </a:p>
        </p:txBody>
      </p:sp>
      <p:pic>
        <p:nvPicPr>
          <p:cNvPr id="15364" name="eq0001pop" descr="http://www.prof2000.pt/users/amma/recursos_materiais/rec/7_ano/testes/09-10/CH1-7A_09-10_ficheiros/eq0001MP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3861047"/>
            <a:ext cx="1440160" cy="414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eq0005pop" descr="http://www.prof2000.pt/users/amma/recursos_materiais/rec/7_ano/testes/09-10/P1-7A_09-10_ficheiros/eq0005MP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95736" y="2073670"/>
            <a:ext cx="1584176" cy="434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upo 1"/>
          <p:cNvGrpSpPr/>
          <p:nvPr/>
        </p:nvGrpSpPr>
        <p:grpSpPr>
          <a:xfrm>
            <a:off x="-233239" y="5229200"/>
            <a:ext cx="9629775" cy="980728"/>
            <a:chOff x="-233239" y="5229200"/>
            <a:chExt cx="9629775" cy="980728"/>
          </a:xfrm>
        </p:grpSpPr>
        <p:pic>
          <p:nvPicPr>
            <p:cNvPr id="7" name="Picture 3" descr="image00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911750" y="5229200"/>
              <a:ext cx="980730" cy="980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2"/>
            <p:cNvSpPr txBox="1">
              <a:spLocks noChangeArrowheads="1"/>
            </p:cNvSpPr>
            <p:nvPr/>
          </p:nvSpPr>
          <p:spPr>
            <a:xfrm>
              <a:off x="-233239" y="5589240"/>
              <a:ext cx="9629775" cy="599206"/>
            </a:xfrm>
            <a:prstGeom prst="rect">
              <a:avLst/>
            </a:prstGeom>
          </p:spPr>
          <p:txBody>
            <a:bodyPr/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pt-PT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NÚMEROS </a:t>
              </a:r>
              <a:r>
                <a:rPr kumimoji="0" lang="pt-PT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INTEIROS</a:t>
              </a:r>
              <a:r>
                <a:rPr kumimoji="0" lang="pt-PT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                                                                                                                                            </a:t>
              </a:r>
              <a:r>
                <a:rPr kumimoji="0" lang="pt-PT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MATCLICK</a:t>
              </a:r>
            </a:p>
          </p:txBody>
        </p:sp>
      </p:grpSp>
      <p:graphicFrame>
        <p:nvGraphicFramePr>
          <p:cNvPr id="8193" name="Object 7"/>
          <p:cNvGraphicFramePr>
            <a:graphicFrameLocks noChangeAspect="1"/>
          </p:cNvGraphicFramePr>
          <p:nvPr/>
        </p:nvGraphicFramePr>
        <p:xfrm>
          <a:off x="1979712" y="2852936"/>
          <a:ext cx="2430270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Equação" r:id="rId6" imgW="761760" imgH="203040" progId="Equation.3">
                  <p:embed/>
                </p:oleObj>
              </mc:Choice>
              <mc:Fallback>
                <p:oleObj name="Equação" r:id="rId6" imgW="761760" imgH="203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2852936"/>
                        <a:ext cx="2430270" cy="6480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4"/>
          <p:cNvSpPr txBox="1">
            <a:spLocks noChangeArrowheads="1"/>
          </p:cNvSpPr>
          <p:nvPr/>
        </p:nvSpPr>
        <p:spPr bwMode="auto">
          <a:xfrm>
            <a:off x="900113" y="620713"/>
            <a:ext cx="7848600" cy="536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PT" sz="3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pt-PT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PT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  <a:t>O valor das expressões</a:t>
            </a:r>
          </a:p>
          <a:p>
            <a:r>
              <a:rPr lang="pt-PT" sz="3200" dirty="0">
                <a:latin typeface="Times New Roman" pitchFamily="18" charset="0"/>
              </a:rPr>
              <a:t>     </a:t>
            </a:r>
          </a:p>
          <a:p>
            <a:r>
              <a:rPr lang="pt-PT" sz="3200" dirty="0">
                <a:latin typeface="Times New Roman" pitchFamily="18" charset="0"/>
              </a:rPr>
              <a:t> </a:t>
            </a:r>
            <a:r>
              <a:rPr lang="pt-PT" sz="3200" b="1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</a:rPr>
              <a:t>(+3</a:t>
            </a:r>
            <a:r>
              <a:rPr lang="pt-PT" sz="3200" b="1" dirty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</a:rPr>
              <a:t>) </a:t>
            </a:r>
            <a:r>
              <a:rPr lang="pt-PT" sz="3200" b="1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</a:rPr>
              <a:t>- </a:t>
            </a:r>
            <a:r>
              <a:rPr lang="pt-PT" sz="3200" b="1" dirty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</a:rPr>
              <a:t>(-1) </a:t>
            </a:r>
            <a:r>
              <a:rPr lang="pt-PT" sz="3200" b="1" dirty="0">
                <a:latin typeface="Times New Roman" pitchFamily="18" charset="0"/>
              </a:rPr>
              <a:t>;     </a:t>
            </a:r>
            <a:r>
              <a:rPr lang="pt-PT" sz="3200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</a:rPr>
              <a:t>16 : (- 2) </a:t>
            </a:r>
            <a:r>
              <a:rPr lang="pt-PT" sz="3200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</a:rPr>
              <a:t>    </a:t>
            </a:r>
            <a:r>
              <a:rPr lang="pt-PT" sz="3200" dirty="0" smtClean="0">
                <a:latin typeface="Times New Roman" pitchFamily="18" charset="0"/>
              </a:rPr>
              <a:t>e </a:t>
            </a:r>
            <a:r>
              <a:rPr lang="pt-PT" sz="3200" b="1" dirty="0" smtClean="0">
                <a:latin typeface="Times New Roman" pitchFamily="18" charset="0"/>
              </a:rPr>
              <a:t>   </a:t>
            </a:r>
            <a:r>
              <a:rPr lang="pt-PT" sz="3200" b="1" dirty="0">
                <a:solidFill>
                  <a:srgbClr val="C00000"/>
                </a:solidFill>
                <a:latin typeface="Times New Roman" pitchFamily="18" charset="0"/>
              </a:rPr>
              <a:t>-2 </a:t>
            </a:r>
            <a:r>
              <a:rPr lang="pt-PT" sz="2400" dirty="0" smtClean="0">
                <a:solidFill>
                  <a:srgbClr val="C00000"/>
                </a:solidFill>
                <a:latin typeface="Times New Roman" pitchFamily="18" charset="0"/>
              </a:rPr>
              <a:t>X</a:t>
            </a:r>
            <a:r>
              <a:rPr lang="pt-PT" sz="3200" b="1" dirty="0" smtClean="0">
                <a:solidFill>
                  <a:srgbClr val="C00000"/>
                </a:solidFill>
                <a:latin typeface="Times New Roman" pitchFamily="18" charset="0"/>
              </a:rPr>
              <a:t> </a:t>
            </a:r>
            <a:r>
              <a:rPr lang="pt-PT" sz="3200" b="1" dirty="0">
                <a:solidFill>
                  <a:srgbClr val="C00000"/>
                </a:solidFill>
                <a:latin typeface="Times New Roman" pitchFamily="18" charset="0"/>
              </a:rPr>
              <a:t>(-3)</a:t>
            </a:r>
          </a:p>
          <a:p>
            <a:endParaRPr lang="pt-PT" sz="3200" dirty="0">
              <a:latin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pt-PT" sz="2800" dirty="0">
                <a:latin typeface="Arial" panose="020B0604020202020204" pitchFamily="34" charset="0"/>
                <a:cs typeface="Arial" panose="020B0604020202020204" pitchFamily="34" charset="0"/>
              </a:rPr>
              <a:t>são respectivamente:</a:t>
            </a:r>
          </a:p>
          <a:p>
            <a:pPr>
              <a:lnSpc>
                <a:spcPct val="150000"/>
              </a:lnSpc>
            </a:pPr>
            <a:r>
              <a:rPr lang="pt-PT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pt-PT" sz="28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</a:t>
            </a:r>
            <a:r>
              <a:rPr lang="pt-PT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pt-PT" sz="2800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pt-PT" sz="28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PT" sz="2800" dirty="0">
                <a:latin typeface="Arial" panose="020B0604020202020204" pitchFamily="34" charset="0"/>
                <a:cs typeface="Arial" panose="020B0604020202020204" pitchFamily="34" charset="0"/>
              </a:rPr>
              <a:t>;  </a:t>
            </a:r>
            <a:r>
              <a:rPr lang="pt-PT" sz="28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-8   </a:t>
            </a:r>
            <a:r>
              <a:rPr lang="pt-PT" sz="2800" dirty="0">
                <a:latin typeface="Arial" panose="020B0604020202020204" pitchFamily="34" charset="0"/>
                <a:cs typeface="Arial" panose="020B0604020202020204" pitchFamily="34" charset="0"/>
              </a:rPr>
              <a:t>e   </a:t>
            </a:r>
            <a:r>
              <a:rPr lang="pt-PT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pt-PT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;</a:t>
            </a:r>
            <a:endParaRPr lang="pt-PT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Times New Roman" pitchFamily="18" charset="0"/>
              <a:buNone/>
            </a:pPr>
            <a:r>
              <a:rPr lang="pt-PT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pt-PT" sz="28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B.</a:t>
            </a:r>
            <a:r>
              <a:rPr lang="pt-PT" sz="2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pt-PT" sz="28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- 4 </a:t>
            </a:r>
            <a:r>
              <a:rPr lang="pt-PT" sz="2800" dirty="0">
                <a:latin typeface="Arial" panose="020B0604020202020204" pitchFamily="34" charset="0"/>
                <a:cs typeface="Arial" panose="020B0604020202020204" pitchFamily="34" charset="0"/>
              </a:rPr>
              <a:t>   ;   </a:t>
            </a:r>
            <a:r>
              <a:rPr lang="pt-PT" sz="28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pt-PT" sz="2800" dirty="0">
                <a:latin typeface="Arial" panose="020B0604020202020204" pitchFamily="34" charset="0"/>
                <a:cs typeface="Arial" panose="020B0604020202020204" pitchFamily="34" charset="0"/>
              </a:rPr>
              <a:t>   e     </a:t>
            </a:r>
            <a:r>
              <a:rPr lang="pt-PT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;</a:t>
            </a:r>
            <a:r>
              <a:rPr lang="pt-PT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PT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Times New Roman" pitchFamily="18" charset="0"/>
              <a:buNone/>
            </a:pPr>
            <a:r>
              <a:rPr lang="pt-PT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pt-PT" sz="28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</a:t>
            </a:r>
            <a:r>
              <a:rPr lang="pt-PT" sz="2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pt-PT" sz="28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+4</a:t>
            </a:r>
            <a:r>
              <a:rPr lang="pt-PT" sz="2800" dirty="0">
                <a:latin typeface="Arial" panose="020B0604020202020204" pitchFamily="34" charset="0"/>
                <a:cs typeface="Arial" panose="020B0604020202020204" pitchFamily="34" charset="0"/>
              </a:rPr>
              <a:t>    ;  </a:t>
            </a:r>
            <a:r>
              <a:rPr lang="pt-PT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pt-PT" sz="28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pt-PT" sz="2800" dirty="0">
                <a:latin typeface="Arial" panose="020B0604020202020204" pitchFamily="34" charset="0"/>
                <a:cs typeface="Arial" panose="020B0604020202020204" pitchFamily="34" charset="0"/>
              </a:rPr>
              <a:t>   e  </a:t>
            </a:r>
            <a:r>
              <a:rPr lang="pt-PT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pt-PT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;</a:t>
            </a:r>
            <a:endParaRPr lang="pt-PT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Times New Roman" pitchFamily="18" charset="0"/>
              <a:buNone/>
            </a:pPr>
            <a:r>
              <a:rPr lang="pt-PT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pt-PT" sz="28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D.</a:t>
            </a:r>
            <a:r>
              <a:rPr lang="pt-PT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800" dirty="0">
                <a:latin typeface="Arial" panose="020B0604020202020204" pitchFamily="34" charset="0"/>
                <a:cs typeface="Arial" panose="020B0604020202020204" pitchFamily="34" charset="0"/>
              </a:rPr>
              <a:t> Nenhuma das respostas </a:t>
            </a:r>
            <a:r>
              <a:rPr lang="pt-PT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anteriores.</a:t>
            </a:r>
            <a:endParaRPr lang="pt-PT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-180528" y="5733256"/>
            <a:ext cx="9629775" cy="980728"/>
            <a:chOff x="-233239" y="5229200"/>
            <a:chExt cx="9629775" cy="980728"/>
          </a:xfrm>
        </p:grpSpPr>
        <p:pic>
          <p:nvPicPr>
            <p:cNvPr id="4" name="Picture 3" descr="image00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911750" y="5229200"/>
              <a:ext cx="980730" cy="980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Rectangle 2"/>
            <p:cNvSpPr txBox="1">
              <a:spLocks noChangeArrowheads="1"/>
            </p:cNvSpPr>
            <p:nvPr/>
          </p:nvSpPr>
          <p:spPr>
            <a:xfrm>
              <a:off x="-233239" y="5589240"/>
              <a:ext cx="9629775" cy="599206"/>
            </a:xfrm>
            <a:prstGeom prst="rect">
              <a:avLst/>
            </a:prstGeom>
          </p:spPr>
          <p:txBody>
            <a:bodyPr/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pt-PT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NÚMEROS </a:t>
              </a:r>
              <a:r>
                <a:rPr kumimoji="0" lang="pt-PT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INTEIROS</a:t>
              </a:r>
              <a:r>
                <a:rPr kumimoji="0" lang="pt-PT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                                                                                                                                            </a:t>
              </a:r>
              <a:r>
                <a:rPr kumimoji="0" lang="pt-PT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MATCLICK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49" name="Text Box 4"/>
              <p:cNvSpPr txBox="1">
                <a:spLocks noChangeArrowheads="1"/>
              </p:cNvSpPr>
              <p:nvPr/>
            </p:nvSpPr>
            <p:spPr bwMode="auto">
              <a:xfrm>
                <a:off x="864939" y="620713"/>
                <a:ext cx="7883525" cy="44434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pt-PT" sz="2800" b="1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7.</a:t>
                </a:r>
                <a:r>
                  <a:rPr lang="pt-PT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PT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O valor numérico de cada uma das expressões:</a:t>
                </a:r>
              </a:p>
              <a:p>
                <a:pPr algn="just"/>
                <a:r>
                  <a:rPr lang="pt-PT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PT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PT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sz="28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</m:d>
                      </m:e>
                      <m:sup>
                        <m:r>
                          <a:rPr lang="pt-PT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pt-PT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;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pt-PT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pt-PT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 e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PT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pt-PT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PT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pt-PT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pt-PT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pt-PT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pt-PT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é </a:t>
                </a:r>
                <a:r>
                  <a:rPr lang="pt-PT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respetivamente</a:t>
                </a:r>
                <a:r>
                  <a:rPr lang="pt-PT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pt-PT" sz="28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</a:t>
                </a:r>
                <a:r>
                  <a:rPr lang="pt-PT" sz="2800" b="1" dirty="0">
                    <a:solidFill>
                      <a:srgbClr val="00009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A.</a:t>
                </a:r>
                <a:r>
                  <a:rPr lang="pt-PT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 - </a:t>
                </a:r>
                <a:r>
                  <a:rPr lang="pt-PT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9   </a:t>
                </a:r>
                <a:r>
                  <a:rPr lang="pt-PT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;   </a:t>
                </a:r>
                <a:r>
                  <a:rPr lang="pt-PT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0  </a:t>
                </a:r>
                <a:r>
                  <a:rPr lang="pt-PT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e   </a:t>
                </a:r>
                <a14:m>
                  <m:oMath xmlns:m="http://schemas.openxmlformats.org/officeDocument/2006/math">
                    <m:r>
                      <a:rPr lang="pt-PT" sz="28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t-PT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pt-PT" sz="2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pt-PT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;</a:t>
                </a:r>
                <a:endParaRPr lang="pt-PT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pt-PT" sz="28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</a:t>
                </a:r>
                <a:r>
                  <a:rPr lang="pt-PT" sz="2800" b="1" dirty="0">
                    <a:solidFill>
                      <a:srgbClr val="00009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B.</a:t>
                </a:r>
                <a:r>
                  <a:rPr lang="pt-PT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 - </a:t>
                </a:r>
                <a:r>
                  <a:rPr lang="pt-PT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27  </a:t>
                </a:r>
                <a:r>
                  <a:rPr lang="pt-PT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;   5</a:t>
                </a:r>
                <a:r>
                  <a:rPr lang="pt-PT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pt-PT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e </a:t>
                </a:r>
                <a:r>
                  <a:rPr lang="pt-PT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2800" i="1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pt-PT" sz="2800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den>
                    </m:f>
                    <m:r>
                      <a:rPr lang="pt-PT" sz="28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pt-PT" sz="2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pt-PT" sz="2800" b="1" dirty="0" smtClean="0">
                    <a:solidFill>
                      <a:srgbClr val="00009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C</a:t>
                </a:r>
                <a:r>
                  <a:rPr lang="pt-PT" sz="2800" b="1" dirty="0">
                    <a:solidFill>
                      <a:srgbClr val="00009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r>
                  <a:rPr lang="pt-PT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pt-PT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27  </a:t>
                </a:r>
                <a:r>
                  <a:rPr lang="pt-PT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,   </a:t>
                </a:r>
                <a:r>
                  <a:rPr lang="pt-PT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0   </a:t>
                </a:r>
                <a:r>
                  <a:rPr lang="pt-PT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e   </a:t>
                </a:r>
                <a14:m>
                  <m:oMath xmlns:m="http://schemas.openxmlformats.org/officeDocument/2006/math">
                    <m:r>
                      <a:rPr lang="pt-PT" sz="28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t-PT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2800" i="1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pt-PT" sz="2800" i="1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pt-PT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PT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;  </a:t>
                </a:r>
                <a:endParaRPr lang="pt-PT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pt-PT" sz="28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</a:t>
                </a:r>
                <a:r>
                  <a:rPr lang="pt-PT" sz="2800" b="1" dirty="0">
                    <a:solidFill>
                      <a:srgbClr val="00009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D.</a:t>
                </a:r>
                <a:r>
                  <a:rPr lang="pt-PT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Nenhuma das respostas </a:t>
                </a:r>
                <a:r>
                  <a:rPr lang="pt-PT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anteriores.</a:t>
                </a:r>
                <a:endParaRPr lang="pt-PT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pt-PT" sz="2800" dirty="0"/>
              </a:p>
              <a:p>
                <a:pPr algn="just"/>
                <a:endParaRPr lang="pt-PT" sz="2800" dirty="0"/>
              </a:p>
              <a:p>
                <a:endParaRPr lang="pt-PT" sz="2800" dirty="0"/>
              </a:p>
            </p:txBody>
          </p:sp>
        </mc:Choice>
        <mc:Fallback>
          <p:sp>
            <p:nvSpPr>
              <p:cNvPr id="6149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4939" y="620713"/>
                <a:ext cx="7883525" cy="4443412"/>
              </a:xfrm>
              <a:prstGeom prst="rect">
                <a:avLst/>
              </a:prstGeom>
              <a:blipFill rotWithShape="0">
                <a:blip r:embed="rId2"/>
                <a:stretch>
                  <a:fillRect l="-1624" t="-1509" r="-1547" b="-2949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6151" name="Rectangle 8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615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grpSp>
        <p:nvGrpSpPr>
          <p:cNvPr id="9" name="Grupo 8"/>
          <p:cNvGrpSpPr/>
          <p:nvPr/>
        </p:nvGrpSpPr>
        <p:grpSpPr>
          <a:xfrm>
            <a:off x="-485650" y="5674495"/>
            <a:ext cx="9629775" cy="980728"/>
            <a:chOff x="-233239" y="5229200"/>
            <a:chExt cx="9629775" cy="980728"/>
          </a:xfrm>
        </p:grpSpPr>
        <p:pic>
          <p:nvPicPr>
            <p:cNvPr id="10" name="Picture 3" descr="image00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911750" y="5229200"/>
              <a:ext cx="980730" cy="980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Rectangle 2"/>
            <p:cNvSpPr txBox="1">
              <a:spLocks noChangeArrowheads="1"/>
            </p:cNvSpPr>
            <p:nvPr/>
          </p:nvSpPr>
          <p:spPr>
            <a:xfrm>
              <a:off x="-233239" y="5589240"/>
              <a:ext cx="9629775" cy="599206"/>
            </a:xfrm>
            <a:prstGeom prst="rect">
              <a:avLst/>
            </a:prstGeom>
          </p:spPr>
          <p:txBody>
            <a:bodyPr/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pt-PT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NÚMEROS </a:t>
              </a:r>
              <a:r>
                <a:rPr kumimoji="0" lang="pt-PT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INTEIROS</a:t>
              </a:r>
              <a:r>
                <a:rPr kumimoji="0" lang="pt-PT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                                                                                                                                            </a:t>
              </a:r>
              <a:r>
                <a:rPr kumimoji="0" lang="pt-PT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MATCLICK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title"/>
          </p:nvPr>
        </p:nvSpPr>
        <p:spPr>
          <a:xfrm>
            <a:off x="1454968" y="2205038"/>
            <a:ext cx="8229600" cy="1143000"/>
          </a:xfrm>
        </p:spPr>
        <p:txBody>
          <a:bodyPr>
            <a:noAutofit/>
          </a:bodyPr>
          <a:lstStyle/>
          <a:p>
            <a:pPr algn="l">
              <a:lnSpc>
                <a:spcPct val="200000"/>
              </a:lnSpc>
            </a:pPr>
            <a:r>
              <a:rPr lang="pt-PT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8.</a:t>
            </a:r>
            <a:r>
              <a:rPr lang="pt-PT" sz="3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PT" sz="3200" dirty="0" smtClean="0">
                <a:latin typeface="Arial" pitchFamily="34" charset="0"/>
                <a:cs typeface="Arial" pitchFamily="34" charset="0"/>
              </a:rPr>
              <a:t>Indica a opção </a:t>
            </a:r>
            <a:r>
              <a:rPr lang="pt-PT" sz="3200" u="sng" dirty="0" smtClean="0">
                <a:latin typeface="Arial" pitchFamily="34" charset="0"/>
                <a:cs typeface="Arial" pitchFamily="34" charset="0"/>
              </a:rPr>
              <a:t>falsa</a:t>
            </a:r>
            <a:r>
              <a:rPr lang="pt-PT" sz="3200" dirty="0" smtClean="0">
                <a:latin typeface="Arial" pitchFamily="34" charset="0"/>
                <a:cs typeface="Arial" pitchFamily="34" charset="0"/>
              </a:rPr>
              <a:t>:</a:t>
            </a:r>
            <a:br>
              <a:rPr lang="pt-PT" sz="3200" dirty="0" smtClean="0">
                <a:latin typeface="Arial" pitchFamily="34" charset="0"/>
                <a:cs typeface="Arial" pitchFamily="34" charset="0"/>
              </a:rPr>
            </a:br>
            <a:r>
              <a:rPr lang="pt-PT" sz="32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pt-PT" sz="32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A.</a:t>
            </a:r>
            <a:r>
              <a:rPr lang="pt-PT" sz="3200" dirty="0" smtClean="0">
                <a:latin typeface="Arial" pitchFamily="34" charset="0"/>
                <a:cs typeface="Arial" pitchFamily="34" charset="0"/>
              </a:rPr>
              <a:t>  -3  &lt;  0 </a:t>
            </a:r>
            <a:r>
              <a:rPr lang="pt-PT" sz="3200" dirty="0" smtClean="0">
                <a:latin typeface="Arial" pitchFamily="34" charset="0"/>
                <a:cs typeface="Arial" pitchFamily="34" charset="0"/>
              </a:rPr>
              <a:t>;          </a:t>
            </a:r>
            <a:r>
              <a:rPr lang="pt-PT" sz="32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pt-PT" sz="3200" dirty="0" smtClean="0">
                <a:latin typeface="Arial" pitchFamily="34" charset="0"/>
                <a:cs typeface="Arial" pitchFamily="34" charset="0"/>
              </a:rPr>
            </a:br>
            <a:r>
              <a:rPr lang="pt-PT" sz="32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pt-PT" sz="32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B.</a:t>
            </a:r>
            <a:r>
              <a:rPr lang="pt-PT" sz="3200" dirty="0" smtClean="0">
                <a:latin typeface="Arial" pitchFamily="34" charset="0"/>
                <a:cs typeface="Arial" pitchFamily="34" charset="0"/>
              </a:rPr>
              <a:t>  -1  &lt;  - 5 </a:t>
            </a:r>
            <a:r>
              <a:rPr lang="pt-PT" sz="3200" dirty="0" smtClean="0">
                <a:latin typeface="Arial" pitchFamily="34" charset="0"/>
                <a:cs typeface="Arial" pitchFamily="34" charset="0"/>
              </a:rPr>
              <a:t>;        </a:t>
            </a:r>
            <a:r>
              <a:rPr lang="pt-PT" sz="32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pt-PT" sz="3200" dirty="0" smtClean="0">
                <a:latin typeface="Arial" pitchFamily="34" charset="0"/>
                <a:cs typeface="Arial" pitchFamily="34" charset="0"/>
              </a:rPr>
            </a:br>
            <a:r>
              <a:rPr lang="pt-PT" sz="32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pt-PT" sz="32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C.</a:t>
            </a:r>
            <a:r>
              <a:rPr lang="pt-PT" sz="3200" dirty="0" smtClean="0">
                <a:latin typeface="Arial" pitchFamily="34" charset="0"/>
                <a:cs typeface="Arial" pitchFamily="34" charset="0"/>
              </a:rPr>
              <a:t>  -2   &gt;  - 3 </a:t>
            </a:r>
            <a:r>
              <a:rPr lang="pt-PT" sz="3200" dirty="0" smtClean="0">
                <a:latin typeface="Arial" pitchFamily="34" charset="0"/>
                <a:cs typeface="Arial" pitchFamily="34" charset="0"/>
              </a:rPr>
              <a:t>;                   </a:t>
            </a:r>
            <a:r>
              <a:rPr lang="pt-PT" sz="32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pt-PT" sz="3200" dirty="0" smtClean="0">
                <a:latin typeface="Arial" pitchFamily="34" charset="0"/>
                <a:cs typeface="Arial" pitchFamily="34" charset="0"/>
              </a:rPr>
            </a:br>
            <a:r>
              <a:rPr lang="pt-PT" sz="32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pt-PT" sz="32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D.</a:t>
            </a:r>
            <a:r>
              <a:rPr lang="pt-PT" sz="3200" dirty="0" smtClean="0">
                <a:latin typeface="Arial" pitchFamily="34" charset="0"/>
                <a:cs typeface="Arial" pitchFamily="34" charset="0"/>
              </a:rPr>
              <a:t>  - 1 &lt;   </a:t>
            </a:r>
            <a:r>
              <a:rPr lang="pt-PT" sz="3200" dirty="0" smtClean="0">
                <a:latin typeface="Arial" pitchFamily="34" charset="0"/>
                <a:cs typeface="Arial" pitchFamily="34" charset="0"/>
              </a:rPr>
              <a:t>0 .</a:t>
            </a:r>
            <a:endParaRPr lang="pt-PT" sz="3200" dirty="0" smtClean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-485650" y="5674495"/>
            <a:ext cx="9629775" cy="980728"/>
            <a:chOff x="-233239" y="5229200"/>
            <a:chExt cx="9629775" cy="980728"/>
          </a:xfrm>
        </p:grpSpPr>
        <p:pic>
          <p:nvPicPr>
            <p:cNvPr id="4" name="Picture 3" descr="image00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911750" y="5229200"/>
              <a:ext cx="980730" cy="980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Rectangle 2"/>
            <p:cNvSpPr txBox="1">
              <a:spLocks noChangeArrowheads="1"/>
            </p:cNvSpPr>
            <p:nvPr/>
          </p:nvSpPr>
          <p:spPr>
            <a:xfrm>
              <a:off x="-233239" y="5589240"/>
              <a:ext cx="9629775" cy="599206"/>
            </a:xfrm>
            <a:prstGeom prst="rect">
              <a:avLst/>
            </a:prstGeom>
          </p:spPr>
          <p:txBody>
            <a:bodyPr/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pt-PT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NÚMEROS </a:t>
              </a:r>
              <a:r>
                <a:rPr kumimoji="0" lang="pt-PT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INTEIROS</a:t>
              </a:r>
              <a:r>
                <a:rPr kumimoji="0" lang="pt-PT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                                                                                                                                            </a:t>
              </a:r>
              <a:r>
                <a:rPr kumimoji="0" lang="pt-PT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MATCLICK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522</Words>
  <Application>Microsoft Office PowerPoint</Application>
  <PresentationFormat>Apresentação no Ecrã (4:3)</PresentationFormat>
  <Paragraphs>101</Paragraphs>
  <Slides>20</Slides>
  <Notes>0</Notes>
  <HiddenSlides>0</HiddenSlides>
  <MMClips>0</MMClips>
  <ScaleCrop>false</ScaleCrop>
  <HeadingPairs>
    <vt:vector size="8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dos diapositivos</vt:lpstr>
      </vt:variant>
      <vt:variant>
        <vt:i4>20</vt:i4>
      </vt:variant>
    </vt:vector>
  </HeadingPairs>
  <TitlesOfParts>
    <vt:vector size="29" baseType="lpstr">
      <vt:lpstr>Aharoni</vt:lpstr>
      <vt:lpstr>Arial</vt:lpstr>
      <vt:lpstr>Arial Black</vt:lpstr>
      <vt:lpstr>Calibri</vt:lpstr>
      <vt:lpstr>Cambria Math</vt:lpstr>
      <vt:lpstr>Comic Sans MS</vt:lpstr>
      <vt:lpstr>Times New Roman</vt:lpstr>
      <vt:lpstr>Tema do Office</vt:lpstr>
      <vt:lpstr>Equação</vt:lpstr>
      <vt:lpstr>Apresentação do PowerPoint</vt:lpstr>
      <vt:lpstr>Apresentação do PowerPoint</vt:lpstr>
      <vt:lpstr>2. Observa os pontos assinalados na recta numérica:   A afirmação verdadeira é: A. As abcissas dos pontos assinalados são números naturais; B. Os pontos A e B são simétricos; C. A abcissa do ponto C é |-3| ; D. A abcissa do ponto E é menor que a abcissa do ponto F. </vt:lpstr>
      <vt:lpstr>3.Qual das seguintes afirmações é verdadeira?    A.      - 32 = 9 ;   B.   (- 3)2 = - 9 ;   C.    (- 3)2 = 92 ;   D.    (- 3)2 = 32 . </vt:lpstr>
      <vt:lpstr>Apresentação do PowerPoint</vt:lpstr>
      <vt:lpstr>5. Das proposições seguintes, indica qual é a verdadeira. </vt:lpstr>
      <vt:lpstr>Apresentação do PowerPoint</vt:lpstr>
      <vt:lpstr>Apresentação do PowerPoint</vt:lpstr>
      <vt:lpstr>8. Indica a opção falsa:   A.  -3  &lt;  0 ;              B.  -1  &lt;  - 5 ;            C.  -2   &gt;  - 3 ;                       D.  - 1 &lt;   0 .</vt:lpstr>
      <vt:lpstr>Apresentação do PowerPoint</vt:lpstr>
      <vt:lpstr>10. Qual dos seguintes números é um quadrado perfeito?      A.  20 ;      B.  25 ;      C.  30 ;      D.  35 .  </vt:lpstr>
      <vt:lpstr>Apresentação do PowerPoint</vt:lpstr>
      <vt:lpstr>Apresentação do PowerPoint</vt:lpstr>
      <vt:lpstr>13.O Sr. Manuel pretende comprar rede para vedar o seu terreno. Na loja, verifica que não tinha as medidas laterais do seu terreno, apenas a informação de que tem 100 metros quadrados de área. Sabendo que o terreno tem a forma de um quadrado, o Sr. Manuel compra:      A. 40 metros de rede;      B. 100 metros de rede;      C. 25 metros de rede;      D. nenhuma das respostas anteriores.</vt:lpstr>
      <vt:lpstr>14. O valor da expressão                      125 : 10      é :</vt:lpstr>
      <vt:lpstr>Apresentação do PowerPoint</vt:lpstr>
      <vt:lpstr>Apresentação do PowerPoint</vt:lpstr>
      <vt:lpstr>Apresentação do PowerPoint</vt:lpstr>
      <vt:lpstr>Apresentação do PowerPoint</vt:lpstr>
      <vt:lpstr>MS3. O chão  de  uma  sala quadrada, está pavimentada com 144 mosaicos quadrados. Quantos mosaicos há em cada lado do chão?        A. 72 mosaicos;      B. 12 mosaicos;      C. 36 mosaicos;      D. Nenhuma das respostas anteriores.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jomi</dc:creator>
  <cp:lastModifiedBy>Carlos Simas</cp:lastModifiedBy>
  <cp:revision>63</cp:revision>
  <dcterms:created xsi:type="dcterms:W3CDTF">2011-03-14T20:59:38Z</dcterms:created>
  <dcterms:modified xsi:type="dcterms:W3CDTF">2017-05-24T10:34:50Z</dcterms:modified>
</cp:coreProperties>
</file>