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88" r:id="rId4"/>
    <p:sldId id="278" r:id="rId5"/>
    <p:sldId id="290" r:id="rId6"/>
    <p:sldId id="282" r:id="rId7"/>
    <p:sldId id="292" r:id="rId8"/>
    <p:sldId id="294" r:id="rId9"/>
    <p:sldId id="296" r:id="rId10"/>
    <p:sldId id="305" r:id="rId11"/>
    <p:sldId id="304" r:id="rId12"/>
    <p:sldId id="302" r:id="rId13"/>
    <p:sldId id="298" r:id="rId14"/>
    <p:sldId id="301" r:id="rId15"/>
    <p:sldId id="309" r:id="rId16"/>
    <p:sldId id="265" r:id="rId17"/>
    <p:sldId id="276" r:id="rId18"/>
    <p:sldId id="266" r:id="rId19"/>
    <p:sldId id="267" r:id="rId20"/>
    <p:sldId id="28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ED8"/>
    <a:srgbClr val="0000FF"/>
    <a:srgbClr val="005C2A"/>
    <a:srgbClr val="660033"/>
    <a:srgbClr val="CC0000"/>
    <a:srgbClr val="000000"/>
    <a:srgbClr val="FF9900"/>
    <a:srgbClr val="33CC33"/>
    <a:srgbClr val="0C0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5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998C-3E29-42BA-A338-539B24021791}" type="datetimeFigureOut">
              <a:rPr lang="pt-PT" smtClean="0"/>
              <a:pPr/>
              <a:t>08/06/2018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oogle.pt/imgres?q=cubo&amp;hl=pt-PT&amp;sa=X&amp;biw=1024&amp;bih=490&amp;tbm=isch&amp;prmd=imvns&amp;tbnid=ZMleuAyioi-V_M:&amp;imgrefurl=http://aprendercomapratica.blogspot.com/2009/05/na-semana-do-dia-18-e-do-dia-20-as.html&amp;docid=2Giz1P0evKwrDM&amp;imgurl=http://4.bp.blogspot.com/_rcidDPitXAA/SIC28iYDiAI/AAAAAAAABBA/j2tTi9uz8Fk/s400/cubo.png&amp;w=400&amp;h=400&amp;ei=5mBuT_3gGIer0QXLwMiOAg&amp;zoom=1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://www.google.pt/imgres?imgurl=http://bi.gave.min-edu.pt/files/984/Imagem_1.jpg&amp;imgrefurl=http://bi.gave.min-edu.pt/bi/es/844/984&amp;h=229&amp;w=258&amp;sz=7&amp;tbnid=bBv0HU_OSJmeUM:&amp;tbnh=99&amp;tbnw=112&amp;prev=/images?q=planifica%C3%A7%C3%A3o+de+um+cubo&amp;zoom=1&amp;q=planifica%C3%A7%C3%A3o+de+um+cubo&amp;hl=pt-PT&amp;usg=__1fkkb_DQRms5AEYrWdlJfHpMt8I=&amp;sa=X&amp;ei=ZZu4TPiCLML34Abmla3RDg&amp;ved=0CB0Q9QEwAg" TargetMode="Externa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700808"/>
            <a:ext cx="25202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404664"/>
            <a:ext cx="8333631" cy="14401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9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 Black" pitchFamily="34" charset="0"/>
              </a:rPr>
              <a:t>  MATCLICK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kumimoji="0" lang="pt-PT" sz="9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 Black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PT" sz="5400" b="1" dirty="0">
              <a:solidFill>
                <a:srgbClr val="0000FF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5400" b="1" dirty="0">
                <a:solidFill>
                  <a:srgbClr val="0000FF"/>
                </a:solidFill>
              </a:rPr>
              <a:t>7.º ano</a:t>
            </a:r>
            <a:endParaRPr kumimoji="0" lang="pt-PT" sz="5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PT" sz="9600" b="1" dirty="0">
              <a:solidFill>
                <a:srgbClr val="FF0066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PT" sz="9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3C39E3F-4180-4440-AEA8-9B5539ADB0ED}"/>
              </a:ext>
            </a:extLst>
          </p:cNvPr>
          <p:cNvSpPr/>
          <p:nvPr/>
        </p:nvSpPr>
        <p:spPr>
          <a:xfrm>
            <a:off x="755576" y="620688"/>
            <a:ext cx="813690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>
                <a:solidFill>
                  <a:srgbClr val="FF0000"/>
                </a:solidFill>
              </a:rPr>
              <a:t>9.</a:t>
            </a:r>
            <a:r>
              <a:rPr lang="pt-PT" sz="2400" dirty="0">
                <a:solidFill>
                  <a:srgbClr val="FF0000"/>
                </a:solidFill>
              </a:rPr>
              <a:t> </a:t>
            </a:r>
            <a:r>
              <a:rPr lang="pt-PT" sz="2400" dirty="0"/>
              <a:t>As turmas do 7.º ano de uma escola foram numa visita de estudo, fazendo a viagem de autocarro com uma 1.ª visita ao Jardim Zoológico e uma 2.ª a um museu. O gráfico seguinte representa essa viagem.</a:t>
            </a:r>
          </a:p>
          <a:p>
            <a:r>
              <a:rPr lang="pt-PT" sz="2400" dirty="0"/>
              <a:t> </a:t>
            </a:r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r>
              <a:rPr lang="pt-PT" sz="2400" dirty="0">
                <a:solidFill>
                  <a:srgbClr val="180ED8"/>
                </a:solidFill>
              </a:rPr>
              <a:t>(A)</a:t>
            </a:r>
            <a:r>
              <a:rPr lang="pt-PT" sz="2400" dirty="0"/>
              <a:t> A 1.ª visita demorou 14 horas;       </a:t>
            </a:r>
          </a:p>
          <a:p>
            <a:r>
              <a:rPr lang="pt-PT" sz="2400" dirty="0">
                <a:solidFill>
                  <a:srgbClr val="180ED8"/>
                </a:solidFill>
              </a:rPr>
              <a:t>(B)</a:t>
            </a:r>
            <a:r>
              <a:rPr lang="pt-PT" sz="2400" dirty="0"/>
              <a:t> A totalidade da viagem demorou 12 horas;     </a:t>
            </a:r>
          </a:p>
          <a:p>
            <a:r>
              <a:rPr lang="pt-PT" sz="2400" dirty="0">
                <a:solidFill>
                  <a:srgbClr val="180ED8"/>
                </a:solidFill>
              </a:rPr>
              <a:t>(C)</a:t>
            </a:r>
            <a:r>
              <a:rPr lang="pt-PT" sz="2400" dirty="0"/>
              <a:t> A distância entre o Jardim Zoológico e o Museu é de 300 km;</a:t>
            </a:r>
          </a:p>
          <a:p>
            <a:r>
              <a:rPr lang="pt-PT" sz="2400" dirty="0">
                <a:solidFill>
                  <a:srgbClr val="180ED8"/>
                </a:solidFill>
              </a:rPr>
              <a:t>(D)</a:t>
            </a:r>
            <a:r>
              <a:rPr lang="pt-PT" sz="2400" dirty="0"/>
              <a:t> Nenhuma resposta anterior.</a:t>
            </a:r>
          </a:p>
          <a:p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6B4890F-3865-4D43-9088-DDB57E7E6373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9151" t="45160" r="26456" b="21250"/>
          <a:stretch/>
        </p:blipFill>
        <p:spPr bwMode="auto">
          <a:xfrm>
            <a:off x="827584" y="2123710"/>
            <a:ext cx="7272807" cy="2261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28A1B4D9-604F-4A35-96E8-601FA906613A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5C0A13D6-8932-43ED-8652-2F24C0DED0F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9" name="Picture 3" descr="image004">
              <a:extLst>
                <a:ext uri="{FF2B5EF4-FFF2-40B4-BE49-F238E27FC236}">
                  <a16:creationId xmlns:a16="http://schemas.microsoft.com/office/drawing/2014/main" id="{F7DE5610-3CB3-4177-B420-C2F5C4CFD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1022350" y="3078163"/>
            <a:ext cx="8229600" cy="11430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pt-PT" sz="3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pt-PT" sz="3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PT" sz="3100" dirty="0">
                <a:latin typeface="Arial" pitchFamily="34" charset="0"/>
                <a:cs typeface="Arial" pitchFamily="34" charset="0"/>
              </a:rPr>
              <a:t> Qual dos seguintes números é um </a:t>
            </a:r>
            <a:r>
              <a:rPr lang="pt-PT" sz="3100" i="1" u="sng" dirty="0">
                <a:latin typeface="Arial" pitchFamily="34" charset="0"/>
                <a:cs typeface="Arial" pitchFamily="34" charset="0"/>
              </a:rPr>
              <a:t>quadrado perfeito</a:t>
            </a:r>
            <a:r>
              <a:rPr lang="pt-PT" sz="3100" dirty="0">
                <a:latin typeface="Arial" pitchFamily="34" charset="0"/>
                <a:cs typeface="Arial" pitchFamily="34" charset="0"/>
              </a:rPr>
              <a:t>?</a:t>
            </a:r>
            <a:br>
              <a:rPr lang="pt-PT" sz="3100" dirty="0">
                <a:latin typeface="Arial" pitchFamily="34" charset="0"/>
                <a:cs typeface="Arial" pitchFamily="34" charset="0"/>
              </a:rPr>
            </a:br>
            <a:r>
              <a:rPr lang="pt-PT" sz="3100" dirty="0">
                <a:latin typeface="Arial" pitchFamily="34" charset="0"/>
                <a:cs typeface="Arial" pitchFamily="34" charset="0"/>
              </a:rPr>
              <a:t>     </a:t>
            </a:r>
            <a:r>
              <a:rPr lang="pt-PT" sz="31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PT" sz="3100" dirty="0">
                <a:latin typeface="Arial" pitchFamily="34" charset="0"/>
                <a:cs typeface="Arial" pitchFamily="34" charset="0"/>
              </a:rPr>
              <a:t>  20;</a:t>
            </a:r>
            <a:br>
              <a:rPr lang="pt-PT" sz="3100" dirty="0">
                <a:latin typeface="Arial" pitchFamily="34" charset="0"/>
                <a:cs typeface="Arial" pitchFamily="34" charset="0"/>
              </a:rPr>
            </a:br>
            <a:r>
              <a:rPr lang="pt-PT" sz="3100" dirty="0">
                <a:latin typeface="Arial" pitchFamily="34" charset="0"/>
                <a:cs typeface="Arial" pitchFamily="34" charset="0"/>
              </a:rPr>
              <a:t>     </a:t>
            </a:r>
            <a:r>
              <a:rPr lang="pt-PT" sz="31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PT" sz="31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3100" dirty="0">
                <a:latin typeface="Arial" pitchFamily="34" charset="0"/>
                <a:cs typeface="Arial" pitchFamily="34" charset="0"/>
              </a:rPr>
              <a:t>25;</a:t>
            </a:r>
            <a:br>
              <a:rPr lang="pt-PT" sz="3100" dirty="0">
                <a:latin typeface="Arial" pitchFamily="34" charset="0"/>
                <a:cs typeface="Arial" pitchFamily="34" charset="0"/>
              </a:rPr>
            </a:br>
            <a:r>
              <a:rPr lang="pt-PT" sz="3100" dirty="0">
                <a:latin typeface="Arial" pitchFamily="34" charset="0"/>
                <a:cs typeface="Arial" pitchFamily="34" charset="0"/>
              </a:rPr>
              <a:t>    </a:t>
            </a:r>
            <a:r>
              <a:rPr lang="pt-PT" sz="31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(C)  </a:t>
            </a:r>
            <a:r>
              <a:rPr lang="pt-PT" sz="3100" dirty="0">
                <a:latin typeface="Arial" pitchFamily="34" charset="0"/>
                <a:cs typeface="Arial" pitchFamily="34" charset="0"/>
              </a:rPr>
              <a:t>30;</a:t>
            </a:r>
            <a:br>
              <a:rPr lang="pt-PT" sz="3100" dirty="0">
                <a:latin typeface="Arial" pitchFamily="34" charset="0"/>
                <a:cs typeface="Arial" pitchFamily="34" charset="0"/>
              </a:rPr>
            </a:br>
            <a:r>
              <a:rPr lang="pt-PT" sz="3100" dirty="0">
                <a:latin typeface="Arial" pitchFamily="34" charset="0"/>
                <a:cs typeface="Arial" pitchFamily="34" charset="0"/>
              </a:rPr>
              <a:t>     </a:t>
            </a:r>
            <a:r>
              <a:rPr lang="pt-PT" sz="31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(D)</a:t>
            </a:r>
            <a:r>
              <a:rPr lang="pt-PT" sz="31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3100" dirty="0">
                <a:latin typeface="Arial" pitchFamily="34" charset="0"/>
                <a:cs typeface="Arial" pitchFamily="34" charset="0"/>
              </a:rPr>
              <a:t>35.</a:t>
            </a:r>
            <a:br>
              <a:rPr lang="pt-PT" sz="3100" dirty="0">
                <a:latin typeface="Arial" pitchFamily="34" charset="0"/>
                <a:cs typeface="Arial" pitchFamily="34" charset="0"/>
              </a:rPr>
            </a:br>
            <a:br>
              <a:rPr lang="pt-PT" sz="4000" dirty="0"/>
            </a:br>
            <a:endParaRPr lang="pt-PT" sz="40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EE8DD5B-9ABF-4B34-BE26-AFAC64C90CB4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A9710E02-813C-4C8A-BF94-C0E7A374E40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8" name="Picture 3" descr="image004">
              <a:extLst>
                <a:ext uri="{FF2B5EF4-FFF2-40B4-BE49-F238E27FC236}">
                  <a16:creationId xmlns:a16="http://schemas.microsoft.com/office/drawing/2014/main" id="{7E8B4BB0-79BE-459F-A898-ABC241A64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395537" y="79189"/>
            <a:ext cx="8748464" cy="56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175" indent="-3175">
              <a:lnSpc>
                <a:spcPct val="140000"/>
              </a:lnSpc>
            </a:pPr>
            <a:r>
              <a:rPr lang="pt-PT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pt-PT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 a sequência do número de bolas necessárias à construção das figuras.</a:t>
            </a:r>
          </a:p>
          <a:p>
            <a:pPr marL="3175" indent="-3175">
              <a:lnSpc>
                <a:spcPct val="140000"/>
              </a:lnSpc>
            </a:pPr>
            <a:endParaRPr lang="pt-PT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" indent="-3175">
              <a:lnSpc>
                <a:spcPct val="140000"/>
              </a:lnSpc>
            </a:pPr>
            <a:endParaRPr lang="pt-PT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" indent="-3175">
              <a:lnSpc>
                <a:spcPct val="140000"/>
              </a:lnSpc>
            </a:pPr>
            <a:r>
              <a:rPr lang="pt-PT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11.1 </a:t>
            </a:r>
            <a:r>
              <a:rPr lang="pt-PT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termo geral desta sequência é:</a:t>
            </a:r>
            <a:r>
              <a:rPr lang="pt-PT" sz="2800" b="1" dirty="0">
                <a:cs typeface="Arial" pitchFamily="34" charset="0"/>
              </a:rPr>
              <a:t>	</a:t>
            </a:r>
          </a:p>
          <a:p>
            <a:pPr marL="3175" indent="-3175">
              <a:lnSpc>
                <a:spcPct val="150000"/>
              </a:lnSpc>
            </a:pPr>
            <a:r>
              <a:rPr lang="pt-PT" sz="2800" b="1" dirty="0">
                <a:cs typeface="Arial" pitchFamily="34" charset="0"/>
              </a:rPr>
              <a:t>	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 2n;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PT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1n;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   </a:t>
            </a:r>
            <a:r>
              <a:rPr lang="pt-PT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(C)</a:t>
            </a:r>
            <a:r>
              <a:rPr lang="pt-PT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2n + 1;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(D)</a:t>
            </a:r>
            <a:r>
              <a:rPr lang="pt-PT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3n - 2.</a:t>
            </a:r>
            <a:endParaRPr lang="pt-PT" sz="2800" b="1" dirty="0">
              <a:solidFill>
                <a:srgbClr val="663300"/>
              </a:solidFill>
            </a:endParaRPr>
          </a:p>
        </p:txBody>
      </p:sp>
      <p:pic>
        <p:nvPicPr>
          <p:cNvPr id="31746" name="Picture 2" descr="images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51"/>
          <a:stretch>
            <a:fillRect/>
          </a:stretch>
        </p:blipFill>
        <p:spPr bwMode="auto">
          <a:xfrm>
            <a:off x="899592" y="1412776"/>
            <a:ext cx="694558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FB6B4F42-8240-47B6-B10F-D0FFFD251D80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E6D48E91-4636-4629-8CA2-A6502EE1023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10" name="Picture 3" descr="image004">
              <a:extLst>
                <a:ext uri="{FF2B5EF4-FFF2-40B4-BE49-F238E27FC236}">
                  <a16:creationId xmlns:a16="http://schemas.microsoft.com/office/drawing/2014/main" id="{A4A4A400-0E0B-4449-8B6E-93E828F18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330922" y="496213"/>
            <a:ext cx="8561558" cy="502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45000"/>
              </a:lnSpc>
            </a:pPr>
            <a:r>
              <a:rPr lang="pt-PT" i="1" dirty="0">
                <a:latin typeface="Comic Sans MS" pitchFamily="66" charset="0"/>
                <a:ea typeface="Times New Roman" pitchFamily="18" charset="0"/>
                <a:cs typeface="Arial" charset="0"/>
              </a:rPr>
              <a:t> </a:t>
            </a:r>
            <a:r>
              <a:rPr lang="pt-PT" sz="2800" b="1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12.</a:t>
            </a:r>
            <a:r>
              <a:rPr lang="pt-PT" sz="2800" i="1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t-PT" sz="2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Observa a figura ao lado.</a:t>
            </a:r>
          </a:p>
          <a:p>
            <a:pPr algn="just">
              <a:lnSpc>
                <a:spcPct val="145000"/>
              </a:lnSpc>
            </a:pPr>
            <a:r>
              <a:rPr lang="pt-PT" sz="2800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            </a:t>
            </a:r>
            <a:r>
              <a:rPr lang="pt-PT" sz="2800" b="1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lang="pt-PT" sz="2800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</a:p>
          <a:p>
            <a:pPr algn="just">
              <a:lnSpc>
                <a:spcPct val="145000"/>
              </a:lnSpc>
            </a:pPr>
            <a:r>
              <a:rPr lang="pt-PT" sz="2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O Pedro pretende calcular o volume do cubo de aresta </a:t>
            </a:r>
            <a:r>
              <a:rPr lang="pt-PT" sz="2800" b="1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a.</a:t>
            </a:r>
            <a:r>
              <a:rPr lang="pt-PT" sz="2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A fórmula que deve usar é:</a:t>
            </a:r>
          </a:p>
          <a:p>
            <a:pPr marL="742950" lvl="1" indent="-285750" algn="just">
              <a:lnSpc>
                <a:spcPct val="145000"/>
              </a:lnSpc>
            </a:pPr>
            <a:r>
              <a:rPr lang="pt-PT" sz="2800" dirty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(A)   </a:t>
            </a:r>
            <a:r>
              <a:rPr lang="pt-PT" sz="2800" b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2800" dirty="0">
                <a:ea typeface="Times New Roman" pitchFamily="18" charset="0"/>
                <a:cs typeface="Arial" pitchFamily="34" charset="0"/>
              </a:rPr>
              <a:t> x </a:t>
            </a:r>
            <a:r>
              <a:rPr lang="pt-PT" sz="2800" b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2800" dirty="0">
                <a:ea typeface="Times New Roman" pitchFamily="18" charset="0"/>
                <a:cs typeface="Arial" pitchFamily="34" charset="0"/>
              </a:rPr>
              <a:t> ;</a:t>
            </a:r>
          </a:p>
          <a:p>
            <a:pPr marL="742950" lvl="1" indent="-285750" algn="just">
              <a:lnSpc>
                <a:spcPct val="145000"/>
              </a:lnSpc>
            </a:pPr>
            <a:r>
              <a:rPr lang="pt-PT" sz="2800" dirty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(B)</a:t>
            </a:r>
            <a:r>
              <a:rPr lang="pt-PT" sz="2800" dirty="0">
                <a:ea typeface="Times New Roman" pitchFamily="18" charset="0"/>
                <a:cs typeface="Arial" pitchFamily="34" charset="0"/>
              </a:rPr>
              <a:t>   </a:t>
            </a:r>
            <a:r>
              <a:rPr lang="pt-PT" sz="2800" b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2800" dirty="0">
                <a:ea typeface="Times New Roman" pitchFamily="18" charset="0"/>
                <a:cs typeface="Arial" pitchFamily="34" charset="0"/>
              </a:rPr>
              <a:t>+ </a:t>
            </a:r>
            <a:r>
              <a:rPr lang="pt-PT" sz="2800" b="1" dirty="0">
                <a:ea typeface="Times New Roman" pitchFamily="18" charset="0"/>
                <a:cs typeface="Arial" pitchFamily="34" charset="0"/>
              </a:rPr>
              <a:t>a </a:t>
            </a:r>
            <a:r>
              <a:rPr lang="pt-PT" sz="2800" dirty="0">
                <a:ea typeface="Times New Roman" pitchFamily="18" charset="0"/>
                <a:cs typeface="Arial" pitchFamily="34" charset="0"/>
              </a:rPr>
              <a:t>+ </a:t>
            </a:r>
            <a:r>
              <a:rPr lang="pt-PT" sz="2800" b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2800" dirty="0">
                <a:ea typeface="Times New Roman" pitchFamily="18" charset="0"/>
                <a:cs typeface="Arial" pitchFamily="34" charset="0"/>
              </a:rPr>
              <a:t>+ </a:t>
            </a:r>
            <a:r>
              <a:rPr lang="pt-PT" sz="2800" b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2800" dirty="0">
                <a:ea typeface="Times New Roman" pitchFamily="18" charset="0"/>
                <a:cs typeface="Arial" pitchFamily="34" charset="0"/>
              </a:rPr>
              <a:t>;</a:t>
            </a:r>
          </a:p>
          <a:p>
            <a:pPr marL="742950" lvl="1" indent="-285750" algn="just">
              <a:lnSpc>
                <a:spcPct val="145000"/>
              </a:lnSpc>
            </a:pPr>
            <a:r>
              <a:rPr lang="pt-PT" sz="2800" dirty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(C)   </a:t>
            </a:r>
            <a:r>
              <a:rPr lang="pt-PT" sz="2800" b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2800" dirty="0">
                <a:ea typeface="Times New Roman" pitchFamily="18" charset="0"/>
                <a:cs typeface="Arial" pitchFamily="34" charset="0"/>
              </a:rPr>
              <a:t> x </a:t>
            </a:r>
            <a:r>
              <a:rPr lang="pt-PT" sz="2800" b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2800" dirty="0">
                <a:ea typeface="Times New Roman" pitchFamily="18" charset="0"/>
                <a:cs typeface="Arial" pitchFamily="34" charset="0"/>
              </a:rPr>
              <a:t> x </a:t>
            </a:r>
            <a:r>
              <a:rPr lang="pt-PT" sz="2800" b="1" dirty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2800" dirty="0">
                <a:ea typeface="Times New Roman" pitchFamily="18" charset="0"/>
                <a:cs typeface="Arial" pitchFamily="34" charset="0"/>
              </a:rPr>
              <a:t>;</a:t>
            </a:r>
          </a:p>
          <a:p>
            <a:pPr marL="742950" lvl="1" indent="-285750" algn="just">
              <a:lnSpc>
                <a:spcPct val="145000"/>
              </a:lnSpc>
            </a:pPr>
            <a:r>
              <a:rPr lang="pt-PT" sz="2800" dirty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(D)   </a:t>
            </a:r>
            <a:r>
              <a:rPr lang="pt-PT" sz="2800" b="1" dirty="0"/>
              <a:t>a</a:t>
            </a:r>
            <a:r>
              <a:rPr lang="pt-PT" sz="2800" baseline="30000" dirty="0"/>
              <a:t>2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.</a:t>
            </a:r>
            <a:endParaRPr lang="pt-PT" sz="2800" dirty="0"/>
          </a:p>
        </p:txBody>
      </p:sp>
      <p:pic>
        <p:nvPicPr>
          <p:cNvPr id="4" name="rg_hi" descr="http://t2.gstatic.com/images?q=tbn:ANd9GcQ6Ye8HzYU9YQiBIOyWSayp4XIkKymQcpNqMZkdqqIH9xrvdTdE">
            <a:hlinkClick r:id="rId2"/>
          </p:cNvPr>
          <p:cNvPicPr/>
          <p:nvPr/>
        </p:nvPicPr>
        <p:blipFill>
          <a:blip r:embed="rId3" cstate="print"/>
          <a:srcRect l="15844" t="23243" r="16689" b="15135"/>
          <a:stretch>
            <a:fillRect/>
          </a:stretch>
        </p:blipFill>
        <p:spPr bwMode="auto">
          <a:xfrm>
            <a:off x="6732240" y="453302"/>
            <a:ext cx="1584176" cy="131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F6F329C5-307E-401E-B0AD-BE16B961744E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77C2F220-F165-4748-BFB5-4897168379A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9" name="Picture 3" descr="image004">
              <a:extLst>
                <a:ext uri="{FF2B5EF4-FFF2-40B4-BE49-F238E27FC236}">
                  <a16:creationId xmlns:a16="http://schemas.microsoft.com/office/drawing/2014/main" id="{DC3E65A5-E292-43D8-84A8-CFF450845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2358008"/>
            <a:ext cx="8229600" cy="11430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pt-PT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O sr. Manuel pretende comprar rede para vedar o seu terreno. Na loja, verificou que não levou as medidas laterais, apenas sabia que o terreno tem 100 metros quadrados de área.</a:t>
            </a:r>
            <a:b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Sabendo que o terreno apresenta a forma de um quadrado, o sr. Manuel deve comprar:</a:t>
            </a:r>
            <a:b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40 metros de rede;</a:t>
            </a:r>
            <a:b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100 metros de rede;</a:t>
            </a:r>
            <a:b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(C)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25 metros de rede;</a:t>
            </a:r>
            <a:b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nenhuma das respostas anteriores.</a:t>
            </a:r>
          </a:p>
        </p:txBody>
      </p:sp>
      <p:pic>
        <p:nvPicPr>
          <p:cNvPr id="37891" name="Picture 5" descr="Digitalizar0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877" y="2996952"/>
            <a:ext cx="273612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FF9DA33C-D149-4890-800D-E060F7039ECD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6A4D74AF-5D77-460E-B83F-0C7BF7DE4AF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8" name="Picture 3" descr="image004">
              <a:extLst>
                <a:ext uri="{FF2B5EF4-FFF2-40B4-BE49-F238E27FC236}">
                  <a16:creationId xmlns:a16="http://schemas.microsoft.com/office/drawing/2014/main" id="{5E34C4E7-9341-482E-9A99-EE53E619F1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1812" y="5486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pt-PT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O valor da expressão </a:t>
            </a:r>
            <a:r>
              <a:rPr lang="pt-PT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125:10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é: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2420888"/>
            <a:ext cx="7704856" cy="3384376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45000"/>
              </a:lnSpc>
            </a:pPr>
            <a:r>
              <a:rPr lang="pt-PT" dirty="0">
                <a:solidFill>
                  <a:srgbClr val="0000FF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(A)   </a:t>
            </a:r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1250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  <a:p>
            <a:pPr marL="742950" lvl="1" indent="-285750" algn="just">
              <a:lnSpc>
                <a:spcPct val="145000"/>
              </a:lnSpc>
            </a:pPr>
            <a:r>
              <a:rPr lang="pt-PT" dirty="0">
                <a:solidFill>
                  <a:srgbClr val="0000FF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(B)</a:t>
            </a:r>
            <a:r>
              <a:rPr lang="pt-PT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</a:t>
            </a:r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1,25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  <a:p>
            <a:pPr marL="742950" lvl="1" indent="-285750" algn="just">
              <a:lnSpc>
                <a:spcPct val="145000"/>
              </a:lnSpc>
            </a:pPr>
            <a:r>
              <a:rPr lang="pt-PT" dirty="0">
                <a:solidFill>
                  <a:srgbClr val="0000FF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(C)   </a:t>
            </a:r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12,5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  <a:p>
            <a:pPr marL="742950" lvl="1" indent="-285750" algn="just">
              <a:lnSpc>
                <a:spcPct val="145000"/>
              </a:lnSpc>
            </a:pPr>
            <a:r>
              <a:rPr lang="pt-PT" dirty="0">
                <a:solidFill>
                  <a:srgbClr val="0000FF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(D)  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0,125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B5684C1-B738-4AF9-91A1-B8758C3AA9BB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AE43EAE-58E1-4190-99C0-9C709F5D6DC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8" name="Picture 3" descr="image004">
              <a:extLst>
                <a:ext uri="{FF2B5EF4-FFF2-40B4-BE49-F238E27FC236}">
                  <a16:creationId xmlns:a16="http://schemas.microsoft.com/office/drawing/2014/main" id="{1D206DCE-4CB6-4814-80F4-AD2A6A081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11560" y="116632"/>
            <a:ext cx="8064896" cy="1409550"/>
          </a:xfrm>
          <a:prstGeom prst="rect">
            <a:avLst/>
          </a:prstGeom>
        </p:spPr>
        <p:txBody>
          <a:bodyPr/>
          <a:lstStyle/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15. </a:t>
            </a:r>
            <a:r>
              <a:rPr lang="pt-PT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Analisa a tabela e  gráfico cartesiano apresentados. </a:t>
            </a:r>
            <a:endParaRPr kumimoji="0" lang="pt-PT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spcBef>
                <a:spcPct val="0"/>
              </a:spcBef>
            </a:pPr>
            <a:r>
              <a:rPr lang="pt-PT" sz="4000" b="1" dirty="0">
                <a:solidFill>
                  <a:srgbClr val="6600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                 </a:t>
            </a:r>
            <a:endParaRPr lang="pt-PT" sz="4000" b="1" dirty="0">
              <a:solidFill>
                <a:srgbClr val="CC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spcBef>
                <a:spcPct val="0"/>
              </a:spcBef>
            </a:pPr>
            <a:endParaRPr kumimoji="0" lang="pt-PT" sz="40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</a:pPr>
            <a:endParaRPr lang="pt-PT" sz="2400" b="1" dirty="0">
              <a:solidFill>
                <a:srgbClr val="CC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15.1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função de proporcionalidade direta está representada:</a:t>
            </a: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(A)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pt-PT" sz="2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</a:t>
            </a:r>
            <a:r>
              <a:rPr lang="pt-PT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penas na tabela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(B)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a</a:t>
            </a:r>
            <a:r>
              <a:rPr lang="pt-PT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penas no gráfico;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(C) </a:t>
            </a:r>
            <a:r>
              <a:rPr kumimoji="0" lang="pt-PT" sz="2400" b="0" i="0" u="none" strike="noStrike" kern="120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pt-PT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</a:t>
            </a:r>
            <a:r>
              <a:rPr lang="pt-PT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 a</a:t>
            </a:r>
            <a:r>
              <a:rPr lang="pt-PT" sz="2400" noProof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mbas</a:t>
            </a:r>
            <a:r>
              <a:rPr lang="pt-PT" sz="240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as representações</a:t>
            </a:r>
            <a:r>
              <a:rPr lang="pt-PT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;</a:t>
            </a: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</a:pPr>
            <a:r>
              <a:rPr lang="pt-PT" sz="24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(D)  </a:t>
            </a:r>
            <a:r>
              <a:rPr lang="pt-PT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n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enhuma das representações.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 r="67543"/>
          <a:stretch>
            <a:fillRect/>
          </a:stretch>
        </p:blipFill>
        <p:spPr bwMode="auto">
          <a:xfrm>
            <a:off x="827584" y="1124744"/>
            <a:ext cx="2952328" cy="173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2495730-4092-44F6-BE95-2E0581F05630}"/>
              </a:ext>
            </a:extLst>
          </p:cNvPr>
          <p:cNvPicPr/>
          <p:nvPr/>
        </p:nvPicPr>
        <p:blipFill rotWithShape="1"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227" t="30925" r="6810" b="27015"/>
          <a:stretch/>
        </p:blipFill>
        <p:spPr bwMode="auto">
          <a:xfrm>
            <a:off x="4283968" y="980728"/>
            <a:ext cx="3488392" cy="18662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821EAED2-026B-4E10-8164-07BF2070A826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15B95D1-5B32-4F8E-9C10-A20CDED70FE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10" name="Picture 3" descr="image004">
              <a:extLst>
                <a:ext uri="{FF2B5EF4-FFF2-40B4-BE49-F238E27FC236}">
                  <a16:creationId xmlns:a16="http://schemas.microsoft.com/office/drawing/2014/main" id="{4E654723-8620-4645-A752-17F2FDDF15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95536" y="2276872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MORTE</a:t>
            </a:r>
            <a:r>
              <a:rPr kumimoji="0" lang="pt-PT" sz="7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kumimoji="0" lang="pt-PT" sz="7200" b="1" i="0" u="none" strike="noStrike" kern="1200" cap="none" spc="0" normalizeH="0" baseline="0" noProof="0">
                <a:ln>
                  <a:noFill/>
                </a:ln>
                <a:solidFill>
                  <a:srgbClr val="005C2A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SÚBITA</a:t>
            </a:r>
            <a:endParaRPr kumimoji="0" lang="pt-PT" sz="7200" b="1" i="0" u="none" strike="noStrike" kern="1200" cap="none" spc="0" normalizeH="0" baseline="0" noProof="0" dirty="0">
              <a:ln>
                <a:noFill/>
              </a:ln>
              <a:solidFill>
                <a:srgbClr val="005C2A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506157A-6986-442E-B13D-1DC8949787B2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3599DD9E-880A-40FE-8D48-B9AB8269F0C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7" name="Picture 3" descr="image004">
              <a:extLst>
                <a:ext uri="{FF2B5EF4-FFF2-40B4-BE49-F238E27FC236}">
                  <a16:creationId xmlns:a16="http://schemas.microsoft.com/office/drawing/2014/main" id="{D54D9201-726E-4800-B23D-9B3444FE6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24544" y="548680"/>
            <a:ext cx="8676456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MS1.   </a:t>
            </a:r>
            <a:r>
              <a:rPr lang="pt-PT" sz="2800" dirty="0">
                <a:latin typeface="Arial" pitchFamily="34" charset="0"/>
                <a:ea typeface="+mj-ea"/>
                <a:cs typeface="Arial" pitchFamily="34" charset="0"/>
              </a:rPr>
              <a:t>A</a:t>
            </a:r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expressão </a:t>
            </a: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4 − 4 x  6 </a:t>
            </a:r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é igual a:</a:t>
            </a:r>
            <a:b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pt-PT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59632" y="1774108"/>
            <a:ext cx="7200800" cy="4525963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(A)</a:t>
            </a:r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20;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(B)</a:t>
            </a:r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−20;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(C)</a:t>
            </a:r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0;</a:t>
            </a:r>
            <a:endParaRPr kumimoji="0" lang="pt-PT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(D)</a:t>
            </a:r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nenhuma das respostas anteriores.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AA34C34-140C-4CE8-883A-AD17B95C8DB2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727C0B0A-BF66-47DF-BD91-93095E71A5E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8" name="Picture 3" descr="image004">
              <a:extLst>
                <a:ext uri="{FF2B5EF4-FFF2-40B4-BE49-F238E27FC236}">
                  <a16:creationId xmlns:a16="http://schemas.microsoft.com/office/drawing/2014/main" id="{A434B438-5688-47F5-978B-304D70BC8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467544" y="620687"/>
            <a:ext cx="8136904" cy="5193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MS2.</a:t>
            </a:r>
            <a:r>
              <a:rPr lang="pt-PT" sz="2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Um elevador de um prédio com 10 andares estava parado no 5.º andar. Subiu 3, desceu 5 e subiu 2. </a:t>
            </a:r>
          </a:p>
          <a:p>
            <a:pPr>
              <a:lnSpc>
                <a:spcPct val="150000"/>
              </a:lnSpc>
            </a:pPr>
            <a:r>
              <a:rPr lang="pt-PT" sz="2800" dirty="0">
                <a:latin typeface="Arial" pitchFamily="34" charset="0"/>
                <a:cs typeface="Arial" pitchFamily="34" charset="0"/>
              </a:rPr>
              <a:t>Em que andar parou?</a:t>
            </a:r>
          </a:p>
          <a:p>
            <a:pPr>
              <a:lnSpc>
                <a:spcPct val="150000"/>
              </a:lnSpc>
            </a:pP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         (A)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No 5.º;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(B)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No 8.º;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      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(C</a:t>
            </a:r>
            <a:r>
              <a:rPr lang="pt-PT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No 3.º;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      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PT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Nenhuma das respostas anteriores.</a:t>
            </a:r>
            <a:endParaRPr lang="pt-PT" sz="28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9F0BCF7-D6DF-4F72-AF69-B27C7B512B4D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085D6236-655F-4AB8-AE2A-93CF39ABE53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7" name="Picture 3" descr="image004">
              <a:extLst>
                <a:ext uri="{FF2B5EF4-FFF2-40B4-BE49-F238E27FC236}">
                  <a16:creationId xmlns:a16="http://schemas.microsoft.com/office/drawing/2014/main" id="{2B3B667E-53EA-4C4E-93AB-30D9BACFA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53786A7-00B6-4329-A209-A64BBA51E060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4" name="Rectangle 2"/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5" name="Picture 3" descr="image0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2" name="Imagem 30" descr="8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32" y="943894"/>
            <a:ext cx="5895735" cy="288032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68" y="-3156"/>
            <a:ext cx="7921625" cy="592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pt-PT" sz="3200" dirty="0">
                <a:solidFill>
                  <a:srgbClr val="000000"/>
                </a:solidFill>
              </a:rPr>
              <a:t>  </a:t>
            </a:r>
            <a:r>
              <a:rPr lang="pt-PT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pt-PT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Qual das correspondências é função?</a:t>
            </a:r>
          </a:p>
          <a:p>
            <a:pPr marL="342900" indent="-342900">
              <a:lnSpc>
                <a:spcPct val="150000"/>
              </a:lnSpc>
            </a:pPr>
            <a:endParaRPr lang="pt-PT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pt-PT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pt-PT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pt-PT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pt-PT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 f e g;</a:t>
            </a:r>
          </a:p>
          <a:p>
            <a:pPr marL="342900" indent="-342900">
              <a:lnSpc>
                <a:spcPct val="150000"/>
              </a:lnSpc>
            </a:pPr>
            <a:r>
              <a:rPr lang="pt-PT" sz="2800" dirty="0">
                <a:latin typeface="Arial" pitchFamily="34" charset="0"/>
                <a:cs typeface="Arial" pitchFamily="34" charset="0"/>
              </a:rPr>
              <a:t>     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 g e h;</a:t>
            </a:r>
          </a:p>
          <a:p>
            <a:pPr marL="342900" indent="-342900">
              <a:lnSpc>
                <a:spcPct val="150000"/>
              </a:lnSpc>
            </a:pPr>
            <a:r>
              <a:rPr lang="pt-PT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(C)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 apenas g;</a:t>
            </a:r>
          </a:p>
          <a:p>
            <a:pPr marL="342900" indent="-342900">
              <a:lnSpc>
                <a:spcPct val="150000"/>
              </a:lnSpc>
            </a:pPr>
            <a:r>
              <a:rPr lang="pt-PT" sz="2800" dirty="0">
                <a:latin typeface="Arial" pitchFamily="34" charset="0"/>
                <a:cs typeface="Arial" pitchFamily="34" charset="0"/>
              </a:rPr>
              <a:t>     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(D)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 apenas 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>
          <a:xfrm>
            <a:off x="734888" y="2718048"/>
            <a:ext cx="8229600" cy="1143000"/>
          </a:xfrm>
        </p:spPr>
        <p:txBody>
          <a:bodyPr rtlCol="0">
            <a:noAutofit/>
          </a:bodyPr>
          <a:lstStyle/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pt-PT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MS3.</a:t>
            </a:r>
            <a:r>
              <a:rPr lang="pt-PT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O chão  de  uma  sala quadrada está pavimentado com 144 mosaicos quadrados.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Quantos mosaicos há em cada fila?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(A)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72 mosaicos;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12 mosaicos;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     (C)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36 mosaicos;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     (D)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Nenhuma das respostas anteriores.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endParaRPr lang="pt-PT" sz="2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8591B3B-D0C4-4D99-89FC-11CF728CAF12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4CB7B9D6-674F-4C03-96C6-FB0404BB74B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7" name="Picture 3" descr="image004">
              <a:extLst>
                <a:ext uri="{FF2B5EF4-FFF2-40B4-BE49-F238E27FC236}">
                  <a16:creationId xmlns:a16="http://schemas.microsoft.com/office/drawing/2014/main" id="{9F73D007-FB2B-4BC3-8102-30F5B34F3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DE95BAE8-FE2D-4110-AA61-30B23F9B4D96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C95B801-1216-43C3-B8DC-8DDE1973B71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14" name="Picture 3" descr="image004">
              <a:extLst>
                <a:ext uri="{FF2B5EF4-FFF2-40B4-BE49-F238E27FC236}">
                  <a16:creationId xmlns:a16="http://schemas.microsoft.com/office/drawing/2014/main" id="{76FF1866-FD73-4D81-9024-3105D05AC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686800" cy="136815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pt-PT" sz="3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pt-PT" sz="2700" dirty="0">
                <a:latin typeface="Arial" pitchFamily="34" charset="0"/>
                <a:cs typeface="Arial" pitchFamily="34" charset="0"/>
              </a:rPr>
              <a:t>Observa os pontos assinalados na reta numérica:</a:t>
            </a:r>
            <a:br>
              <a:rPr lang="pt-PT" sz="2700" dirty="0">
                <a:latin typeface="Arial" pitchFamily="34" charset="0"/>
                <a:cs typeface="Arial" pitchFamily="34" charset="0"/>
              </a:rPr>
            </a:br>
            <a:br>
              <a:rPr lang="pt-PT" sz="2700" dirty="0">
                <a:latin typeface="Arial" pitchFamily="34" charset="0"/>
                <a:cs typeface="Arial" pitchFamily="34" charset="0"/>
              </a:rPr>
            </a:br>
            <a:br>
              <a:rPr lang="pt-PT" sz="2700" dirty="0"/>
            </a:br>
            <a:br>
              <a:rPr lang="pt-PT" sz="2700" dirty="0"/>
            </a:br>
            <a:br>
              <a:rPr lang="pt-PT" sz="2700" dirty="0"/>
            </a:br>
            <a:r>
              <a:rPr lang="pt-PT" sz="2700" dirty="0">
                <a:latin typeface="Arial" pitchFamily="34" charset="0"/>
                <a:cs typeface="Arial" pitchFamily="34" charset="0"/>
              </a:rPr>
              <a:t>A afirmação </a:t>
            </a:r>
            <a:r>
              <a:rPr lang="pt-PT" sz="2700" b="1" u="sng" dirty="0">
                <a:latin typeface="Arial" pitchFamily="34" charset="0"/>
                <a:cs typeface="Arial" pitchFamily="34" charset="0"/>
              </a:rPr>
              <a:t>verdadeira</a:t>
            </a:r>
            <a:r>
              <a:rPr lang="pt-PT" sz="2700" dirty="0">
                <a:latin typeface="Arial" pitchFamily="34" charset="0"/>
                <a:cs typeface="Arial" pitchFamily="34" charset="0"/>
              </a:rPr>
              <a:t> é:</a:t>
            </a:r>
            <a:br>
              <a:rPr lang="pt-PT" sz="2700" dirty="0">
                <a:latin typeface="Arial" pitchFamily="34" charset="0"/>
                <a:cs typeface="Arial" pitchFamily="34" charset="0"/>
              </a:rPr>
            </a:br>
            <a:r>
              <a:rPr lang="pt-PT" sz="27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PT" sz="27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700" dirty="0">
                <a:latin typeface="Arial" pitchFamily="34" charset="0"/>
                <a:cs typeface="Arial" pitchFamily="34" charset="0"/>
              </a:rPr>
              <a:t>As abcissas dos pontos assinalados são números naturais;</a:t>
            </a:r>
            <a:br>
              <a:rPr lang="pt-PT" sz="2700" dirty="0">
                <a:latin typeface="Arial" pitchFamily="34" charset="0"/>
                <a:cs typeface="Arial" pitchFamily="34" charset="0"/>
              </a:rPr>
            </a:br>
            <a:r>
              <a:rPr lang="pt-PT" sz="27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PT" sz="27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700" dirty="0">
                <a:latin typeface="Arial" pitchFamily="34" charset="0"/>
                <a:cs typeface="Arial" pitchFamily="34" charset="0"/>
              </a:rPr>
              <a:t>Os pontos A e B são simétricos;</a:t>
            </a:r>
            <a:br>
              <a:rPr lang="pt-PT" sz="2700" dirty="0">
                <a:latin typeface="Arial" pitchFamily="34" charset="0"/>
                <a:cs typeface="Arial" pitchFamily="34" charset="0"/>
              </a:rPr>
            </a:br>
            <a:r>
              <a:rPr lang="pt-PT" sz="27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(C)</a:t>
            </a:r>
            <a:r>
              <a:rPr lang="pt-PT" sz="2700" dirty="0">
                <a:latin typeface="Arial" pitchFamily="34" charset="0"/>
                <a:cs typeface="Arial" pitchFamily="34" charset="0"/>
              </a:rPr>
              <a:t> A abcissa do ponto C é |-3|;</a:t>
            </a:r>
            <a:br>
              <a:rPr lang="pt-PT" sz="2700" dirty="0">
                <a:latin typeface="Arial" pitchFamily="34" charset="0"/>
                <a:cs typeface="Arial" pitchFamily="34" charset="0"/>
              </a:rPr>
            </a:br>
            <a:r>
              <a:rPr lang="pt-PT" sz="27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(D)</a:t>
            </a:r>
            <a:r>
              <a:rPr lang="pt-PT" sz="2700" dirty="0">
                <a:latin typeface="Arial" pitchFamily="34" charset="0"/>
                <a:cs typeface="Arial" pitchFamily="34" charset="0"/>
              </a:rPr>
              <a:t> A abcissa do ponto E é menor que a abcissa do ponto F.</a:t>
            </a:r>
            <a:br>
              <a:rPr lang="pt-PT" sz="2700" dirty="0">
                <a:latin typeface="Arial" pitchFamily="34" charset="0"/>
                <a:cs typeface="Arial" pitchFamily="34" charset="0"/>
              </a:rPr>
            </a:br>
            <a:endParaRPr lang="pt-PT" sz="2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http://3.bp.blogspot.com/_dxqGSx2SEz8/S2X5ss91dkI/AAAAAAAAABs/W2Os6xJie_0/s400/reta+num%C3%A9rica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158" r="8453"/>
          <a:stretch>
            <a:fillRect/>
          </a:stretch>
        </p:blipFill>
        <p:spPr bwMode="auto">
          <a:xfrm>
            <a:off x="395536" y="1340768"/>
            <a:ext cx="8480942" cy="144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894" y="2348880"/>
            <a:ext cx="8892480" cy="1470025"/>
          </a:xfrm>
        </p:spPr>
        <p:txBody>
          <a:bodyPr>
            <a:noAutofit/>
          </a:bodyPr>
          <a:lstStyle/>
          <a:p>
            <a:pPr marL="838200" indent="-838200" algn="l">
              <a:lnSpc>
                <a:spcPct val="150000"/>
              </a:lnSpc>
            </a:pPr>
            <a:r>
              <a:rPr lang="pt-PT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Qual</a:t>
            </a:r>
            <a:r>
              <a:rPr lang="pt-PT" sz="28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das seguintes afirmações é verdadeira?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  (A)   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- 3</a:t>
            </a:r>
            <a:r>
              <a:rPr lang="pt-PT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= 9;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  (B)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  (- 3)</a:t>
            </a:r>
            <a:r>
              <a:rPr lang="pt-PT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= - 9;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 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 (C)  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(- 3)</a:t>
            </a:r>
            <a:r>
              <a:rPr lang="pt-PT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= 9</a:t>
            </a:r>
            <a:r>
              <a:rPr lang="pt-PT" sz="2800" baseline="30000" dirty="0">
                <a:latin typeface="Arial" pitchFamily="34" charset="0"/>
                <a:cs typeface="Arial" pitchFamily="34" charset="0"/>
              </a:rPr>
              <a:t>2;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  (D)   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(- 3)</a:t>
            </a:r>
            <a:r>
              <a:rPr lang="pt-PT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= 3</a:t>
            </a:r>
            <a:r>
              <a:rPr lang="pt-PT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.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endParaRPr lang="pt-PT" sz="2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07505BD-7829-4DA1-BBA8-161560AFCD6F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BB1730C-A496-4757-9F68-E98CF915DC6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10" name="Picture 3" descr="image004">
              <a:extLst>
                <a:ext uri="{FF2B5EF4-FFF2-40B4-BE49-F238E27FC236}">
                  <a16:creationId xmlns:a16="http://schemas.microsoft.com/office/drawing/2014/main" id="{D6EDC30C-7B0E-49FD-B2B1-1705C669E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7" descr="Z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4071938" y="2981325"/>
            <a:ext cx="10001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900113" y="526842"/>
            <a:ext cx="8496300" cy="496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/>
            <a:r>
              <a:rPr lang="pt-PT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PT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Considera as afirmações:</a:t>
            </a:r>
          </a:p>
          <a:p>
            <a:pPr marL="342900" indent="-342900">
              <a:lnSpc>
                <a:spcPct val="150000"/>
              </a:lnSpc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pt-PT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>
              <a:lnSpc>
                <a:spcPct val="150000"/>
              </a:lnSpc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pt-PT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pt-PT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pt-PT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4.1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Seleciona a opção correta:</a:t>
            </a:r>
          </a:p>
          <a:p>
            <a:pPr marL="342900" indent="-342900">
              <a:lnSpc>
                <a:spcPct val="150000"/>
              </a:lnSpc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ambas verdadeiras;</a:t>
            </a:r>
          </a:p>
          <a:p>
            <a:pPr marL="342900" indent="-342900">
              <a:lnSpc>
                <a:spcPct val="150000"/>
              </a:lnSpc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apenas a I é verdadeira;</a:t>
            </a:r>
          </a:p>
          <a:p>
            <a:pPr marL="342900" indent="-342900">
              <a:lnSpc>
                <a:spcPct val="150000"/>
              </a:lnSpc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apenas a II é verdadeira;</a:t>
            </a:r>
          </a:p>
          <a:p>
            <a:pPr marL="342900" indent="-342900">
              <a:lnSpc>
                <a:spcPct val="150000"/>
              </a:lnSpc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ambas falsas.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66279"/>
              </p:ext>
            </p:extLst>
          </p:nvPr>
        </p:nvGraphicFramePr>
        <p:xfrm>
          <a:off x="2339752" y="1067580"/>
          <a:ext cx="172819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quação" r:id="rId4" imgW="457002" imgH="177723" progId="Equation.3">
                  <p:embed/>
                </p:oleObj>
              </mc:Choice>
              <mc:Fallback>
                <p:oleObj name="Equação" r:id="rId4" imgW="457002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067580"/>
                        <a:ext cx="1728192" cy="628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971207"/>
              </p:ext>
            </p:extLst>
          </p:nvPr>
        </p:nvGraphicFramePr>
        <p:xfrm>
          <a:off x="2339752" y="1666920"/>
          <a:ext cx="1584176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Equação" r:id="rId6" imgW="533160" imgH="177480" progId="Equation.3">
                  <p:embed/>
                </p:oleObj>
              </mc:Choice>
              <mc:Fallback>
                <p:oleObj name="Equação" r:id="rId6" imgW="53316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666920"/>
                        <a:ext cx="1584176" cy="6111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upo 8">
            <a:extLst>
              <a:ext uri="{FF2B5EF4-FFF2-40B4-BE49-F238E27FC236}">
                <a16:creationId xmlns:a16="http://schemas.microsoft.com/office/drawing/2014/main" id="{6399F2FD-0958-45D6-8400-50DA3B78378B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5952AF0F-9A51-4C7F-87AE-86952B8C846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11" name="Picture 3" descr="image004">
              <a:extLst>
                <a:ext uri="{FF2B5EF4-FFF2-40B4-BE49-F238E27FC236}">
                  <a16:creationId xmlns:a16="http://schemas.microsoft.com/office/drawing/2014/main" id="{4272A0B1-740D-4071-8182-9A10B29F3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0568" y="836712"/>
            <a:ext cx="9144000" cy="63341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pt-PT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pt-PT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3100" dirty="0">
                <a:latin typeface="Arial" pitchFamily="34" charset="0"/>
                <a:cs typeface="Arial" pitchFamily="34" charset="0"/>
              </a:rPr>
              <a:t>Das proposições seguintes, indica</a:t>
            </a:r>
            <a:r>
              <a:rPr lang="pt-PT" sz="31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3100" dirty="0">
                <a:latin typeface="Arial" pitchFamily="34" charset="0"/>
                <a:cs typeface="Arial" pitchFamily="34" charset="0"/>
              </a:rPr>
              <a:t>qual é a verdadeira.</a:t>
            </a:r>
            <a:br>
              <a:rPr lang="pt-PT" sz="3100" b="1" dirty="0">
                <a:latin typeface="Arial" pitchFamily="34" charset="0"/>
                <a:cs typeface="Arial" pitchFamily="34" charset="0"/>
              </a:rPr>
            </a:br>
            <a:endParaRPr lang="pt-PT" sz="3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lvl="2">
              <a:lnSpc>
                <a:spcPct val="160000"/>
              </a:lnSpc>
              <a:buFont typeface="Arial" charset="0"/>
              <a:buNone/>
            </a:pPr>
            <a:r>
              <a:rPr lang="pt-PT" sz="2800" dirty="0">
                <a:solidFill>
                  <a:srgbClr val="0000FF"/>
                </a:solidFill>
                <a:latin typeface="Arial" charset="0"/>
              </a:rPr>
              <a:t>(A)</a:t>
            </a:r>
            <a:r>
              <a:rPr lang="pt-PT" sz="2800" dirty="0">
                <a:latin typeface="Arial" charset="0"/>
              </a:rPr>
              <a:t>                   ;</a:t>
            </a:r>
          </a:p>
          <a:p>
            <a:pPr lvl="2">
              <a:lnSpc>
                <a:spcPct val="160000"/>
              </a:lnSpc>
              <a:buFont typeface="Arial" charset="0"/>
              <a:buNone/>
            </a:pPr>
            <a:r>
              <a:rPr lang="pt-PT" sz="2800" dirty="0">
                <a:solidFill>
                  <a:srgbClr val="0000FF"/>
                </a:solidFill>
                <a:latin typeface="Arial" charset="0"/>
              </a:rPr>
              <a:t>(B)  </a:t>
            </a:r>
            <a:r>
              <a:rPr lang="pt-PT" sz="2800" dirty="0">
                <a:latin typeface="Arial" charset="0"/>
              </a:rPr>
              <a:t>                       ;</a:t>
            </a:r>
          </a:p>
          <a:p>
            <a:pPr lvl="2">
              <a:lnSpc>
                <a:spcPct val="160000"/>
              </a:lnSpc>
              <a:buFont typeface="Arial" charset="0"/>
              <a:buNone/>
            </a:pPr>
            <a:r>
              <a:rPr lang="pt-PT" sz="2800" dirty="0">
                <a:solidFill>
                  <a:srgbClr val="0000FF"/>
                </a:solidFill>
                <a:latin typeface="Arial" charset="0"/>
              </a:rPr>
              <a:t>(C)</a:t>
            </a:r>
            <a:r>
              <a:rPr lang="pt-PT" sz="2800" dirty="0">
                <a:latin typeface="Arial" charset="0"/>
              </a:rPr>
              <a:t>                 ;</a:t>
            </a:r>
          </a:p>
          <a:p>
            <a:pPr lvl="2">
              <a:lnSpc>
                <a:spcPct val="160000"/>
              </a:lnSpc>
              <a:buFont typeface="Arial" charset="0"/>
              <a:buNone/>
            </a:pPr>
            <a:r>
              <a:rPr lang="pt-PT" sz="2800" dirty="0">
                <a:solidFill>
                  <a:srgbClr val="0000FF"/>
                </a:solidFill>
                <a:latin typeface="Arial" charset="0"/>
              </a:rPr>
              <a:t>(D)</a:t>
            </a:r>
            <a:r>
              <a:rPr lang="pt-PT" sz="2800" dirty="0">
                <a:latin typeface="Arial" charset="0"/>
              </a:rPr>
              <a:t>  </a:t>
            </a:r>
            <a:r>
              <a:rPr lang="pt-PT" sz="2800" dirty="0"/>
              <a:t>16 é um cubo perfeito. </a:t>
            </a:r>
          </a:p>
        </p:txBody>
      </p:sp>
      <p:pic>
        <p:nvPicPr>
          <p:cNvPr id="15364" name="eq0001pop" descr="http://www.prof2000.pt/users/amma/recursos_materiais/rec/7_ano/testes/09-10/CH1-7A_09-10_ficheiros/eq0001M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0085" y="3536600"/>
            <a:ext cx="1440160" cy="41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eq0005pop" descr="http://www.prof2000.pt/users/amma/recursos_materiais/rec/7_ano/testes/09-10/P1-7A_09-10_ficheiros/eq0005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8443" y="1989550"/>
            <a:ext cx="1584176" cy="43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77997"/>
              </p:ext>
            </p:extLst>
          </p:nvPr>
        </p:nvGraphicFramePr>
        <p:xfrm>
          <a:off x="1979712" y="2640512"/>
          <a:ext cx="243027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ção" r:id="rId5" imgW="761760" imgH="203040" progId="Equation.3">
                  <p:embed/>
                </p:oleObj>
              </mc:Choice>
              <mc:Fallback>
                <p:oleObj name="Equação" r:id="rId5" imgW="7617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640512"/>
                        <a:ext cx="2430270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o 10">
            <a:extLst>
              <a:ext uri="{FF2B5EF4-FFF2-40B4-BE49-F238E27FC236}">
                <a16:creationId xmlns:a16="http://schemas.microsoft.com/office/drawing/2014/main" id="{A38D2259-F862-45FE-A00E-E222758F26B1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2A7F02EE-B3B9-4E6B-BF07-9EC8E5C1230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13" name="Picture 3" descr="image004">
              <a:extLst>
                <a:ext uri="{FF2B5EF4-FFF2-40B4-BE49-F238E27FC236}">
                  <a16:creationId xmlns:a16="http://schemas.microsoft.com/office/drawing/2014/main" id="{D55667DA-BD39-4707-9265-18FE35BEF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00113" y="620713"/>
            <a:ext cx="7848600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PT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PT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Considera as seguintes expressões numéricas: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2800" dirty="0">
                <a:latin typeface="Times New Roman" pitchFamily="18" charset="0"/>
              </a:rPr>
              <a:t> A=</a:t>
            </a:r>
            <a:r>
              <a:rPr lang="pt-PT" sz="28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</a:rPr>
              <a:t>(+3) - (-1)</a:t>
            </a:r>
            <a:r>
              <a:rPr lang="pt-PT" sz="2800" b="1" dirty="0">
                <a:latin typeface="Times New Roman" pitchFamily="18" charset="0"/>
              </a:rPr>
              <a:t>; B=</a:t>
            </a:r>
            <a:r>
              <a:rPr lang="pt-PT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16 : (- 2) </a:t>
            </a:r>
            <a:r>
              <a:rPr lang="pt-PT" sz="2800" dirty="0">
                <a:latin typeface="Times New Roman" pitchFamily="18" charset="0"/>
              </a:rPr>
              <a:t>e C=</a:t>
            </a:r>
            <a:r>
              <a:rPr lang="pt-PT" sz="2800" b="1" dirty="0">
                <a:solidFill>
                  <a:srgbClr val="C00000"/>
                </a:solidFill>
                <a:latin typeface="Times New Roman" pitchFamily="18" charset="0"/>
              </a:rPr>
              <a:t>-2 </a:t>
            </a:r>
            <a:r>
              <a:rPr lang="pt-PT" sz="2800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pt-PT" sz="2800" b="1" dirty="0">
                <a:solidFill>
                  <a:srgbClr val="C00000"/>
                </a:solidFill>
                <a:latin typeface="Times New Roman" pitchFamily="18" charset="0"/>
              </a:rPr>
              <a:t> (-3)</a:t>
            </a:r>
          </a:p>
          <a:p>
            <a:pPr>
              <a:lnSpc>
                <a:spcPct val="150000"/>
              </a:lnSpc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Seleciona a opção correta:</a:t>
            </a:r>
          </a:p>
          <a:p>
            <a:pPr>
              <a:lnSpc>
                <a:spcPct val="150000"/>
              </a:lnSpc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A=</a:t>
            </a: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; B= </a:t>
            </a:r>
            <a:r>
              <a:rPr lang="pt-PT" sz="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e C= </a:t>
            </a:r>
            <a:r>
              <a:rPr lang="pt-PT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6;</a:t>
            </a:r>
          </a:p>
          <a:p>
            <a:pPr>
              <a:lnSpc>
                <a:spcPct val="150000"/>
              </a:lnSpc>
              <a:buFont typeface="Times New Roman" pitchFamily="18" charset="0"/>
              <a:buNone/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A= </a:t>
            </a:r>
            <a:r>
              <a:rPr lang="pt-PT" sz="2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; B= </a:t>
            </a:r>
            <a:r>
              <a:rPr lang="pt-PT" sz="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e C= </a:t>
            </a:r>
            <a:r>
              <a:rPr lang="pt-PT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6;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Times New Roman" pitchFamily="18" charset="0"/>
              <a:buNone/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A= </a:t>
            </a:r>
            <a:r>
              <a:rPr lang="pt-PT" sz="2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; B= - </a:t>
            </a:r>
            <a:r>
              <a:rPr lang="pt-PT" sz="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e C= </a:t>
            </a:r>
            <a:r>
              <a:rPr lang="pt-PT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- 6;</a:t>
            </a:r>
          </a:p>
          <a:p>
            <a:pPr>
              <a:lnSpc>
                <a:spcPct val="150000"/>
              </a:lnSpc>
              <a:buFont typeface="Times New Roman" pitchFamily="18" charset="0"/>
              <a:buNone/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dirty="0">
                <a:solidFill>
                  <a:srgbClr val="180E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Nenhuma das respostas anteriores.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01C6B7F-4CF2-4D59-873C-8429BF76B811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0DB6A597-4D2D-4A27-AB3F-3CFAD3F4BE3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9" name="Picture 3" descr="image004">
              <a:extLst>
                <a:ext uri="{FF2B5EF4-FFF2-40B4-BE49-F238E27FC236}">
                  <a16:creationId xmlns:a16="http://schemas.microsoft.com/office/drawing/2014/main" id="{3AA92C66-6509-4F9B-AE73-88E8883EC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Text Box 4"/>
              <p:cNvSpPr txBox="1">
                <a:spLocks noChangeArrowheads="1"/>
              </p:cNvSpPr>
              <p:nvPr/>
            </p:nvSpPr>
            <p:spPr bwMode="auto">
              <a:xfrm>
                <a:off x="864939" y="620713"/>
                <a:ext cx="7883525" cy="4443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 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Considera as seguintes expressões numéricas:</a:t>
                </a:r>
              </a:p>
              <a:p>
                <a:pPr algn="just"/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	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;   B=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   C=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P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pt-PT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pt-PT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7.1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Seleciona a opção correta: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pt-PT" sz="2800" dirty="0">
                    <a:solidFill>
                      <a:srgbClr val="180ED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A= - 9; B= 0  e  C=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P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pt-PT" sz="2800" dirty="0">
                    <a:solidFill>
                      <a:srgbClr val="180ED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A= - 27; B= 5  e C=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PT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2800" b="1" dirty="0">
                    <a:solidFill>
                      <a:srgbClr val="0000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pt-PT" sz="2800" dirty="0">
                    <a:solidFill>
                      <a:srgbClr val="180ED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(C)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A= 27,  B= 0   e  C=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;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pt-PT" sz="2800" dirty="0">
                    <a:solidFill>
                      <a:srgbClr val="180ED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(D)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Nenhuma das respostas anteriores.</a:t>
                </a:r>
              </a:p>
              <a:p>
                <a:pPr algn="just">
                  <a:lnSpc>
                    <a:spcPct val="150000"/>
                  </a:lnSpc>
                </a:pPr>
                <a:endParaRPr lang="pt-PT" sz="2800" dirty="0"/>
              </a:p>
              <a:p>
                <a:pPr algn="just"/>
                <a:endParaRPr lang="pt-PT" sz="2800" dirty="0"/>
              </a:p>
              <a:p>
                <a:endParaRPr lang="pt-PT" sz="2800" dirty="0"/>
              </a:p>
            </p:txBody>
          </p:sp>
        </mc:Choice>
        <mc:Fallback>
          <p:sp>
            <p:nvSpPr>
              <p:cNvPr id="614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939" y="620713"/>
                <a:ext cx="7883525" cy="4443412"/>
              </a:xfrm>
              <a:prstGeom prst="rect">
                <a:avLst/>
              </a:prstGeom>
              <a:blipFill>
                <a:blip r:embed="rId2"/>
                <a:stretch>
                  <a:fillRect l="-1624" t="-1509" b="-294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69F9DDD-D89D-4E04-A539-6E4737B0383D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CC6C1D40-7E57-4856-AFD6-232CE38B9FA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17" name="Picture 3" descr="image004">
              <a:extLst>
                <a:ext uri="{FF2B5EF4-FFF2-40B4-BE49-F238E27FC236}">
                  <a16:creationId xmlns:a16="http://schemas.microsoft.com/office/drawing/2014/main" id="{018B8F97-48E5-4A3B-B36A-6DE9BC438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1454968" y="2205038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pt-PT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</a:t>
            </a:r>
            <a:r>
              <a:rPr lang="pt-PT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Indica a opção </a:t>
            </a:r>
            <a:r>
              <a:rPr lang="pt-PT" sz="2800" u="sng" dirty="0">
                <a:latin typeface="Arial" pitchFamily="34" charset="0"/>
                <a:cs typeface="Arial" pitchFamily="34" charset="0"/>
              </a:rPr>
              <a:t>falsa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: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 -3  &lt;  0;          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 -1  &lt;  - 5;        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(C)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 -2   &gt;  - 3;                   </a:t>
            </a:r>
            <a:br>
              <a:rPr lang="pt-PT" sz="2800" dirty="0">
                <a:latin typeface="Arial" pitchFamily="34" charset="0"/>
                <a:cs typeface="Arial" pitchFamily="34" charset="0"/>
              </a:rPr>
            </a:br>
            <a:r>
              <a:rPr lang="pt-PT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pt-PT" sz="2800" dirty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(D)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  - 1 &lt;   0.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E496D38-E249-4831-A2EA-6AE6386B2EEA}"/>
              </a:ext>
            </a:extLst>
          </p:cNvPr>
          <p:cNvGrpSpPr/>
          <p:nvPr/>
        </p:nvGrpSpPr>
        <p:grpSpPr>
          <a:xfrm>
            <a:off x="-324544" y="5733256"/>
            <a:ext cx="9629775" cy="980728"/>
            <a:chOff x="-324544" y="5544616"/>
            <a:chExt cx="9629775" cy="980728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6E17EB6-5BD9-47E8-9520-2F1A6ACF1FD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324544" y="585413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lvl="1">
                <a:spcBef>
                  <a:spcPct val="20000"/>
                </a:spcBef>
                <a:defRPr/>
              </a:pPr>
              <a:r>
                <a:rPr lang="pt-PT" sz="1400" dirty="0">
                  <a:solidFill>
                    <a:schemeClr val="bg2"/>
                  </a:solidFill>
                </a:rPr>
                <a:t>	                 </a:t>
              </a:r>
              <a:r>
                <a:rPr kumimoji="0" lang="pt-P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  <p:pic>
          <p:nvPicPr>
            <p:cNvPr id="8" name="Picture 3" descr="image004">
              <a:extLst>
                <a:ext uri="{FF2B5EF4-FFF2-40B4-BE49-F238E27FC236}">
                  <a16:creationId xmlns:a16="http://schemas.microsoft.com/office/drawing/2014/main" id="{1BEFC127-03AB-4F22-A663-D968A747B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5544616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672</Words>
  <Application>Microsoft Office PowerPoint</Application>
  <PresentationFormat>Apresentação no Ecrã (4:3)</PresentationFormat>
  <Paragraphs>112</Paragraphs>
  <Slides>20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9" baseType="lpstr">
      <vt:lpstr>Aharoni</vt:lpstr>
      <vt:lpstr>Arial</vt:lpstr>
      <vt:lpstr>Arial Black</vt:lpstr>
      <vt:lpstr>Calibri</vt:lpstr>
      <vt:lpstr>Cambria Math</vt:lpstr>
      <vt:lpstr>Comic Sans MS</vt:lpstr>
      <vt:lpstr>Times New Roman</vt:lpstr>
      <vt:lpstr>Tema do Office</vt:lpstr>
      <vt:lpstr>Equação</vt:lpstr>
      <vt:lpstr>Apresentação do PowerPoint</vt:lpstr>
      <vt:lpstr>Apresentação do PowerPoint</vt:lpstr>
      <vt:lpstr>2. Observa os pontos assinalados na reta numérica:     A afirmação verdadeira é: (A) As abcissas dos pontos assinalados são números naturais; (B) Os pontos A e B são simétricos; (C) A abcissa do ponto C é |-3|; (D) A abcissa do ponto E é menor que a abcissa do ponto F. </vt:lpstr>
      <vt:lpstr>3. Qual das seguintes afirmações é verdadeira?    (A)    - 32 = 9;   (B)   (- 3)2 = - 9;   (C)   (- 3)2 = 92;   (D)    (- 3)2 = 32. </vt:lpstr>
      <vt:lpstr>Apresentação do PowerPoint</vt:lpstr>
      <vt:lpstr>5. Das proposições seguintes, indica qual é a verdadeira. </vt:lpstr>
      <vt:lpstr>Apresentação do PowerPoint</vt:lpstr>
      <vt:lpstr>Apresentação do PowerPoint</vt:lpstr>
      <vt:lpstr>8. Indica a opção falsa:   (A)  -3  &lt;  0;             (B)  -1  &lt;  - 5;           (C)  -2   &gt;  - 3;                      (D)  - 1 &lt;   0.</vt:lpstr>
      <vt:lpstr>Apresentação do PowerPoint</vt:lpstr>
      <vt:lpstr>10. Qual dos seguintes números é um quadrado perfeito?      (A)  20;      (B)  25;      (C)  30;      (D)  35.  </vt:lpstr>
      <vt:lpstr>Apresentação do PowerPoint</vt:lpstr>
      <vt:lpstr>Apresentação do PowerPoint</vt:lpstr>
      <vt:lpstr>13. O sr. Manuel pretende comprar rede para vedar o seu terreno. Na loja, verificou que não levou as medidas laterais, apenas sabia que o terreno tem 100 metros quadrados de área. Sabendo que o terreno apresenta a forma de um quadrado, o sr. Manuel deve comprar:      (A) 40 metros de rede;      (B) 100 metros de rede;      (C) 25 metros de rede;      (D) nenhuma das respostas anteriores.</vt:lpstr>
      <vt:lpstr>14. O valor da expressão 125:10 é:</vt:lpstr>
      <vt:lpstr>Apresentação do PowerPoint</vt:lpstr>
      <vt:lpstr>Apresentação do PowerPoint</vt:lpstr>
      <vt:lpstr>Apresentação do PowerPoint</vt:lpstr>
      <vt:lpstr>Apresentação do PowerPoint</vt:lpstr>
      <vt:lpstr>MS3. O chão  de  uma  sala quadrada está pavimentado com 144 mosaicos quadrados. Quantos mosaicos há em cada fila?        (A) 72 mosaicos;      (B) 12 mosaicos;      (C) 36 mosaicos;      (D) Nenhuma das respostas anteriores.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jomi</dc:creator>
  <cp:lastModifiedBy>Sandra CBR. Pacheco</cp:lastModifiedBy>
  <cp:revision>87</cp:revision>
  <dcterms:created xsi:type="dcterms:W3CDTF">2011-03-14T20:59:38Z</dcterms:created>
  <dcterms:modified xsi:type="dcterms:W3CDTF">2018-06-10T13:29:19Z</dcterms:modified>
</cp:coreProperties>
</file>