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3" r:id="rId4"/>
    <p:sldId id="305" r:id="rId5"/>
    <p:sldId id="306" r:id="rId6"/>
    <p:sldId id="257" r:id="rId7"/>
    <p:sldId id="282" r:id="rId8"/>
    <p:sldId id="274" r:id="rId9"/>
    <p:sldId id="283" r:id="rId10"/>
    <p:sldId id="275" r:id="rId11"/>
    <p:sldId id="278" r:id="rId12"/>
    <p:sldId id="308" r:id="rId13"/>
    <p:sldId id="279" r:id="rId14"/>
    <p:sldId id="280" r:id="rId15"/>
    <p:sldId id="276" r:id="rId16"/>
    <p:sldId id="309" r:id="rId17"/>
    <p:sldId id="277" r:id="rId18"/>
    <p:sldId id="310" r:id="rId19"/>
    <p:sldId id="311" r:id="rId20"/>
    <p:sldId id="266" r:id="rId21"/>
    <p:sldId id="269" r:id="rId22"/>
    <p:sldId id="268" r:id="rId23"/>
    <p:sldId id="267" r:id="rId24"/>
    <p:sldId id="307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  <a:srgbClr val="CC99FF"/>
    <a:srgbClr val="003366"/>
    <a:srgbClr val="0066FF"/>
    <a:srgbClr val="FFCC00"/>
    <a:srgbClr val="FF6600"/>
    <a:srgbClr val="3333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4730C74-C548-479D-BCAC-3995A144AB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r>
              <a:rPr lang="en-GB" altLang="pt-PT"/>
              <a:t>Agostinho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E905199-97B7-40B6-BF0C-DB8728C58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r>
              <a:rPr lang="pt-PT" altLang="pt-PT"/>
              <a:t>E.V.T. Ano 2001/02</a:t>
            </a:r>
            <a:endParaRPr lang="en-GB" altLang="pt-PT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90A51C5-DA8A-48DA-9376-E39F338D07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4A50167-79CB-4507-A303-09F509A9E7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F4CE2ED2-F79C-42BF-AE7D-77A925BCD167}" type="slidenum">
              <a:rPr lang="en-GB" altLang="pt-PT"/>
              <a:pPr>
                <a:defRPr/>
              </a:pPr>
              <a:t>‹nº›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1032974-5D21-49B9-9AB2-5C04BA242A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r>
              <a:rPr lang="en-GB" altLang="pt-PT"/>
              <a:t>Agostinho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2EEC06-E64B-4CE0-9E4F-E705943A9B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r>
              <a:rPr lang="pt-PT" altLang="pt-PT"/>
              <a:t>E.V.T. Ano 2001/02</a:t>
            </a:r>
            <a:endParaRPr lang="en-GB" altLang="pt-PT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CFFECF-A56D-466F-B136-8FB4EEC56CC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7299066-1101-46FE-A35D-363BA2525D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 noProof="0"/>
              <a:t>Click to edit Master text styles</a:t>
            </a:r>
          </a:p>
          <a:p>
            <a:pPr lvl="1"/>
            <a:r>
              <a:rPr lang="en-GB" altLang="pt-PT" noProof="0"/>
              <a:t>Second level</a:t>
            </a:r>
          </a:p>
          <a:p>
            <a:pPr lvl="2"/>
            <a:r>
              <a:rPr lang="en-GB" altLang="pt-PT" noProof="0"/>
              <a:t>Third level</a:t>
            </a:r>
          </a:p>
          <a:p>
            <a:pPr lvl="3"/>
            <a:r>
              <a:rPr lang="en-GB" altLang="pt-PT" noProof="0"/>
              <a:t>Fourth level</a:t>
            </a:r>
          </a:p>
          <a:p>
            <a:pPr lvl="4"/>
            <a:r>
              <a:rPr lang="en-GB" altLang="pt-PT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DF1B07F-B822-459F-BE28-AE0BC19FCC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CAA27A2-E671-4739-9701-12AD60248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379551B3-B13B-466E-8E7A-6F34BCAFACFA}" type="slidenum">
              <a:rPr lang="en-GB" altLang="pt-PT"/>
              <a:pPr>
                <a:defRPr/>
              </a:pPr>
              <a:t>‹nº›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64C043-ADCC-4D4A-B164-85897859F4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GB" altLang="pt-PT" sz="1200"/>
              <a:t>Agostinho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96AED4-38CC-4A6E-AAEE-A68BD67C91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PT" altLang="pt-PT" sz="1200"/>
              <a:t>E.V.T. Ano 2001/02</a:t>
            </a:r>
            <a:endParaRPr kumimoji="0" lang="en-GB" altLang="pt-PT" sz="1200"/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83A16D52-ED76-4B9A-9D0F-6F4997DCB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325B8B-4839-4660-994F-BED3F3D14014}" type="slidenum">
              <a:rPr kumimoji="0" lang="en-GB" altLang="pt-PT" sz="1200" smtClean="0"/>
              <a:pPr/>
              <a:t>1</a:t>
            </a:fld>
            <a:endParaRPr kumimoji="0" lang="en-GB" altLang="pt-PT" sz="12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545DC3AF-91BB-4942-B613-42E3241C72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79D2A6D1-2ADB-4EE1-9F56-192AC7ED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AC3012-4503-4692-B00B-90BB94FF5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GB" altLang="pt-PT" sz="1200"/>
              <a:t>Agostinho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03EDADB-0C3F-4E0B-ACB9-2689366F18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PT" altLang="pt-PT" sz="1200"/>
              <a:t>E.V.T. Ano 2001/02</a:t>
            </a:r>
            <a:endParaRPr kumimoji="0" lang="en-GB" altLang="pt-PT" sz="1200"/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7DFC8497-9963-4D45-837F-F44736E62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8B509-C04D-4014-84A1-F1CBFC4D943E}" type="slidenum">
              <a:rPr kumimoji="0" lang="en-GB" altLang="pt-PT" sz="1200" smtClean="0"/>
              <a:pPr/>
              <a:t>2</a:t>
            </a:fld>
            <a:endParaRPr kumimoji="0" lang="en-GB" altLang="pt-PT" sz="12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5711E0A-6E58-4906-8436-8AB7AEB5D7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F9B30DF9-2E89-4616-B074-500445E64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5427B-37E7-4014-BE9C-DBB6B67F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14D4BB-4209-41DD-9FEE-D8A6C608E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838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B620-CE62-4B58-9F27-0AA9A00A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3B3807-42B4-47D3-8661-336C65A5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0503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2BB218-C481-4B06-9952-638963E57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7BE83B-57AD-4E2E-B1CB-7F968ABA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6097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F0F606F-5322-4D86-90CF-6BD92B7A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F1FFF3E-3ED8-41BF-BB3D-D06607BB5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2207C94-01B4-42B5-B7D3-A00EAAF978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pt-PT" altLang="en-US" noProof="0"/>
              <a:t>Clique para editar o estilo do título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CEC583E-ED90-4B7C-8D3E-75CB1A1645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pt-PT" altLang="en-US" noProof="0"/>
              <a:t>Faça clique para editar o estilo do subtítulo do modelo global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F0D6EF-ED6E-41FE-B013-BD87B18B5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j-lt"/>
              </a:defRPr>
            </a:lvl1pPr>
          </a:lstStyle>
          <a:p>
            <a:pPr>
              <a:defRPr/>
            </a:pPr>
            <a:fld id="{6BD26660-16D9-4B9F-942B-58A7B1FE4D65}" type="datetime1">
              <a:rPr lang="pt-PT" altLang="pt-PT"/>
              <a:pPr>
                <a:defRPr/>
              </a:pPr>
              <a:t>03-07-2018</a:t>
            </a:fld>
            <a:endParaRPr lang="pt-PT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E7207C-01B7-4702-A1AD-95DB439FC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j-lt"/>
              </a:defRPr>
            </a:lvl1pPr>
          </a:lstStyle>
          <a:p>
            <a:pPr>
              <a:defRPr/>
            </a:pPr>
            <a:r>
              <a:rPr lang="pt-PT" altLang="en-US"/>
              <a:t>E.B.2,3 Prof. Dr.Mota Pinto     E.V.T - 2001/02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93E1FE4-C521-41F7-B30D-E9E0F386C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+mj-lt"/>
              </a:defRPr>
            </a:lvl1pPr>
          </a:lstStyle>
          <a:p>
            <a:pPr>
              <a:defRPr/>
            </a:pPr>
            <a:fld id="{E7247525-EB06-418B-BDC4-1456FA93ADC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7199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BD4F9-86C1-4103-8226-1BC13358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B20D8-F618-43B8-B268-0D812EF7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330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87F8-E4CC-4F56-927C-CA86074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D64208-94C3-48ED-80C2-DFA39E80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86693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C9899-2C88-47B3-AD8D-D315D152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1EDD4B-DD22-48F6-BF58-AFE8E6E02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F65D2D2-1F4F-46B0-A915-928DC71A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3117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0862-1A8C-41AB-BE6B-C0503340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728F38-7735-4178-9DD0-A6AC6D69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222C68F-ADE1-4041-BB4E-4F32A4DC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52231C1-87B3-44C3-B43D-12BE943DC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8581ACE-A3DB-4A33-B041-B2FAC10D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6238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0F508-DA51-43BD-92AC-C245FAA9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578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898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FBED-D34E-48F5-A9FA-C2F92608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CB1865-E273-4A3B-8E4B-AE862AC1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358F62-1941-4C3F-BD2C-B5AE8C23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393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13E5-2080-4BCC-880E-C2EC904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FC397B-2750-492E-9F5E-4F9F855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1292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C2C0A-A02F-41CE-AA12-1E8EF8FA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25BDE3-3919-4411-B47F-B2CF39C47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A02D0D-0635-45AF-ABB5-5597EAFC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785133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52F14-371F-43D9-9896-F55A3E21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E5C48C-30EF-4C14-A2D9-470CE79D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13576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5F3B4-EE0F-42AE-B66B-C225CB05D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4F65BC-EE4D-4E6D-B6EF-2798F5BF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837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3B5B-61A0-46D2-97B5-67305A42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065131-824B-4862-843C-3E29D7F9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6644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EAFFC-A5C9-41DC-A1EA-65802E28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A3297-42B9-4B02-94AC-48AF35C82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9F76A6-8412-4584-B886-33D02B390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644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F6302-42A8-42D9-BFAB-7211E16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3E1D5B-54A8-44C3-A54F-1E4E574A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1E7F64-955C-403E-8B06-8972C57F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7B993F0-0420-4651-B2FF-EDFA8A420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A248EAA-7709-4AD0-93E4-12E9C540A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761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B0DA-D9B8-4ECB-A539-727F863E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89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4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A210-9D1D-4AC8-88B2-71640220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589CC-384B-460D-8D7C-572AB242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5CFFED-F372-44DC-AC86-BE4A467AD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158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F9610-B2E3-4FA0-A426-A772DAC0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211CD95-AFAA-446E-9145-4B9CC5B70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5DF6F0-14C5-4AA7-9CF4-604519D9A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170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99FF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94B9E6B6-77E1-45F7-AE00-07C6D0F1CA5A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388597144 w 21600"/>
              <a:gd name="T3" fmla="*/ 1675031024 h 21600"/>
              <a:gd name="T4" fmla="*/ 0 w 21600"/>
              <a:gd name="T5" fmla="*/ 167503102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E0F263-BF2C-410F-BAB8-D1143A61E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DD0C4E-B97D-4DFF-AAD8-4E6E9A2DE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text styles</a:t>
            </a:r>
          </a:p>
          <a:p>
            <a:pPr lvl="1"/>
            <a:r>
              <a:rPr lang="en-GB" altLang="pt-PT"/>
              <a:t>Second Level</a:t>
            </a:r>
          </a:p>
          <a:p>
            <a:pPr lvl="2"/>
            <a:r>
              <a:rPr lang="en-GB" altLang="pt-PT"/>
              <a:t>Third Level</a:t>
            </a:r>
          </a:p>
          <a:p>
            <a:pPr lvl="3"/>
            <a:r>
              <a:rPr lang="en-GB" altLang="pt-PT"/>
              <a:t>Fourth Level</a:t>
            </a:r>
          </a:p>
          <a:p>
            <a:pPr lvl="4"/>
            <a:r>
              <a:rPr lang="en-GB" altLang="pt-PT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u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«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4CB0B5-7647-4002-8DCC-8E398E8E1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Clique para editar o estilo do título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BAD885-DCE8-4755-9259-F2560A36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Clique para editar os estilos de texto do modelo global</a:t>
            </a:r>
          </a:p>
          <a:p>
            <a:pPr lvl="1"/>
            <a:r>
              <a:rPr lang="pt-PT" altLang="en-US"/>
              <a:t>Segundo nível</a:t>
            </a:r>
          </a:p>
          <a:p>
            <a:pPr lvl="2"/>
            <a:r>
              <a:rPr lang="pt-PT" altLang="en-US"/>
              <a:t>Terceiro nível</a:t>
            </a:r>
          </a:p>
          <a:p>
            <a:pPr lvl="3"/>
            <a:r>
              <a:rPr lang="pt-PT" altLang="en-US"/>
              <a:t>Quarto nível</a:t>
            </a:r>
          </a:p>
          <a:p>
            <a:pPr lvl="4"/>
            <a:r>
              <a:rPr lang="pt-PT" alt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3.jpeg"/><Relationship Id="rId4" Type="http://schemas.openxmlformats.org/officeDocument/2006/relationships/image" Target="../media/image20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image" Target="../media/image27.jpeg"/><Relationship Id="rId16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azulejo2">
            <a:extLst>
              <a:ext uri="{FF2B5EF4-FFF2-40B4-BE49-F238E27FC236}">
                <a16:creationId xmlns:a16="http://schemas.microsoft.com/office/drawing/2014/main" id="{1473907A-2E95-4918-8720-A06F4898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92150"/>
            <a:ext cx="4392612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10">
            <a:extLst>
              <a:ext uri="{FF2B5EF4-FFF2-40B4-BE49-F238E27FC236}">
                <a16:creationId xmlns:a16="http://schemas.microsoft.com/office/drawing/2014/main" id="{057C9BAE-FED4-4ABE-8314-F0AE10B6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35613"/>
            <a:ext cx="5184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PT" altLang="pt-PT" sz="4000" b="1" dirty="0">
                <a:effectLst>
                  <a:outerShdw blurRad="38100" dist="38100" dir="2700000" algn="tl">
                    <a:srgbClr val="800000"/>
                  </a:outerShdw>
                </a:effectLst>
                <a:latin typeface="Century Gothic" panose="020B0502020202020204" pitchFamily="34" charset="0"/>
              </a:rPr>
              <a:t>MÓDULO E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9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AE8D390-BB9B-48BF-A0F7-55BDF42CB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269875"/>
            <a:ext cx="6769422" cy="1574800"/>
          </a:xfrm>
        </p:spPr>
        <p:txBody>
          <a:bodyPr/>
          <a:lstStyle/>
          <a:p>
            <a:pPr eaLnBrk="1" hangingPunct="1"/>
            <a:r>
              <a:rPr lang="pt-PT" altLang="pt-PT" sz="3600" dirty="0">
                <a:solidFill>
                  <a:srgbClr val="003366"/>
                </a:solidFill>
                <a:latin typeface="Century Gothic" panose="020B0502020202020204" pitchFamily="34" charset="0"/>
              </a:rPr>
              <a:t>Alternância</a:t>
            </a:r>
            <a:r>
              <a:rPr lang="pt-PT" altLang="pt-PT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Padrão organizado alternando módulos ou a cor do</a:t>
            </a: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mesmo módulo.</a:t>
            </a: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Neste 1.º caso, vamos </a:t>
            </a:r>
            <a:r>
              <a:rPr lang="pt-PT" altLang="pt-PT" sz="18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mudar as cores</a:t>
            </a:r>
            <a:r>
              <a:rPr lang="pt-PT" altLang="pt-P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do mesmo módulo.</a:t>
            </a:r>
            <a:endParaRPr lang="en-GB" altLang="pt-PT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930" name="Picture 18" descr="padrao2">
            <a:extLst>
              <a:ext uri="{FF2B5EF4-FFF2-40B4-BE49-F238E27FC236}">
                <a16:creationId xmlns:a16="http://schemas.microsoft.com/office/drawing/2014/main" id="{7A37E2B4-AFB9-42F0-9C9D-97CA33B8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6213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9" descr="padrao2">
            <a:extLst>
              <a:ext uri="{FF2B5EF4-FFF2-40B4-BE49-F238E27FC236}">
                <a16:creationId xmlns:a16="http://schemas.microsoft.com/office/drawing/2014/main" id="{0A65A4C9-5C43-4582-B288-E2634440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3" name="Picture 21" descr="padrao2">
            <a:extLst>
              <a:ext uri="{FF2B5EF4-FFF2-40B4-BE49-F238E27FC236}">
                <a16:creationId xmlns:a16="http://schemas.microsoft.com/office/drawing/2014/main" id="{CCA3DCAA-8F3B-449B-BCC6-5C1B4977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Picture 23" descr="padrao2">
            <a:extLst>
              <a:ext uri="{FF2B5EF4-FFF2-40B4-BE49-F238E27FC236}">
                <a16:creationId xmlns:a16="http://schemas.microsoft.com/office/drawing/2014/main" id="{9D1607A6-AEA5-477E-99BD-9C2B7DA1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9" name="Picture 27" descr="MODULO5">
            <a:extLst>
              <a:ext uri="{FF2B5EF4-FFF2-40B4-BE49-F238E27FC236}">
                <a16:creationId xmlns:a16="http://schemas.microsoft.com/office/drawing/2014/main" id="{31979DA5-952F-4667-9AA5-7DFA19E0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4305300"/>
            <a:ext cx="1565275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0" name="Picture 28" descr="MODULO5">
            <a:extLst>
              <a:ext uri="{FF2B5EF4-FFF2-40B4-BE49-F238E27FC236}">
                <a16:creationId xmlns:a16="http://schemas.microsoft.com/office/drawing/2014/main" id="{AA4819AA-3706-44A6-ADA6-C26A1174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302125"/>
            <a:ext cx="1565275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1" name="Picture 29" descr="MODULO5">
            <a:extLst>
              <a:ext uri="{FF2B5EF4-FFF2-40B4-BE49-F238E27FC236}">
                <a16:creationId xmlns:a16="http://schemas.microsoft.com/office/drawing/2014/main" id="{A0CE2A54-2FA0-4EAE-9EDB-553898C8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744788"/>
            <a:ext cx="15652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2" name="Picture 30" descr="MODULO5">
            <a:extLst>
              <a:ext uri="{FF2B5EF4-FFF2-40B4-BE49-F238E27FC236}">
                <a16:creationId xmlns:a16="http://schemas.microsoft.com/office/drawing/2014/main" id="{1F92FF66-FE59-4A33-8CBA-39B31319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900238"/>
            <a:ext cx="15652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3" name="Picture 31" descr="padrao2">
            <a:extLst>
              <a:ext uri="{FF2B5EF4-FFF2-40B4-BE49-F238E27FC236}">
                <a16:creationId xmlns:a16="http://schemas.microsoft.com/office/drawing/2014/main" id="{EFB017C8-E6CD-487A-9876-641FB1A0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2.22222E-6 L 0.00105 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0.13247 0.376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-0.00555 L 0.30296 0.1233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D775898-C224-41B6-86D0-8D3458664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5813" y="338138"/>
            <a:ext cx="6670675" cy="1003300"/>
          </a:xfrm>
        </p:spPr>
        <p:txBody>
          <a:bodyPr/>
          <a:lstStyle/>
          <a:p>
            <a:pPr eaLnBrk="1" hangingPunct="1">
              <a:lnSpc>
                <a:spcPct val="50000"/>
              </a:lnSpc>
            </a:pPr>
            <a:r>
              <a:rPr lang="pt-PT" altLang="pt-PT" sz="36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Alternância</a:t>
            </a: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5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5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pt-PT" altLang="pt-PT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Neste 2.º caso, vamos alternar </a:t>
            </a:r>
            <a:r>
              <a:rPr lang="pt-PT" altLang="pt-PT" sz="18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dois módulos diferentes</a:t>
            </a:r>
            <a:r>
              <a:rPr lang="pt-PT" altLang="pt-PT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GB" altLang="pt-PT" sz="1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4996" name="Picture 4" descr="padrao2">
            <a:extLst>
              <a:ext uri="{FF2B5EF4-FFF2-40B4-BE49-F238E27FC236}">
                <a16:creationId xmlns:a16="http://schemas.microsoft.com/office/drawing/2014/main" id="{512DB228-A699-46F3-9738-6DFABA5EB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5" descr="padrao2">
            <a:extLst>
              <a:ext uri="{FF2B5EF4-FFF2-40B4-BE49-F238E27FC236}">
                <a16:creationId xmlns:a16="http://schemas.microsoft.com/office/drawing/2014/main" id="{3B3ED51C-1C11-40F8-BEC6-734D7371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6" descr="padrao2">
            <a:extLst>
              <a:ext uri="{FF2B5EF4-FFF2-40B4-BE49-F238E27FC236}">
                <a16:creationId xmlns:a16="http://schemas.microsoft.com/office/drawing/2014/main" id="{4F01DF8E-BAD8-4ECF-AAB4-7E3AD1A6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8" name="Picture 16" descr="modulo">
            <a:extLst>
              <a:ext uri="{FF2B5EF4-FFF2-40B4-BE49-F238E27FC236}">
                <a16:creationId xmlns:a16="http://schemas.microsoft.com/office/drawing/2014/main" id="{5BB1EA23-659A-42B2-9A9D-5A9226C3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9" name="Picture 17" descr="modulo">
            <a:extLst>
              <a:ext uri="{FF2B5EF4-FFF2-40B4-BE49-F238E27FC236}">
                <a16:creationId xmlns:a16="http://schemas.microsoft.com/office/drawing/2014/main" id="{E6295DB6-90EC-43A0-8F02-AD7378A8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0" name="Picture 18" descr="modulo">
            <a:extLst>
              <a:ext uri="{FF2B5EF4-FFF2-40B4-BE49-F238E27FC236}">
                <a16:creationId xmlns:a16="http://schemas.microsoft.com/office/drawing/2014/main" id="{B819A1D4-50A7-465B-A202-584D8ED6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12" descr="modulo">
            <a:extLst>
              <a:ext uri="{FF2B5EF4-FFF2-40B4-BE49-F238E27FC236}">
                <a16:creationId xmlns:a16="http://schemas.microsoft.com/office/drawing/2014/main" id="{91704F43-E151-49F9-8520-B02D0EF2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97063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5" name="Picture 13" descr="padrao2">
            <a:extLst>
              <a:ext uri="{FF2B5EF4-FFF2-40B4-BE49-F238E27FC236}">
                <a16:creationId xmlns:a16="http://schemas.microsoft.com/office/drawing/2014/main" id="{AE51B74F-76EC-44D7-8F1E-D85E223B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6213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0.13247 0.376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7 L 0.30243 0.1233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8" name="Picture 22" descr="MODULO4">
            <a:extLst>
              <a:ext uri="{FF2B5EF4-FFF2-40B4-BE49-F238E27FC236}">
                <a16:creationId xmlns:a16="http://schemas.microsoft.com/office/drawing/2014/main" id="{1F2070CF-4F8C-4517-8E55-3A34A299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18" descr="MODULO4">
            <a:extLst>
              <a:ext uri="{FF2B5EF4-FFF2-40B4-BE49-F238E27FC236}">
                <a16:creationId xmlns:a16="http://schemas.microsoft.com/office/drawing/2014/main" id="{143C322F-B2BA-491A-837D-8E6A3D78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6" descr="MODULO4">
            <a:extLst>
              <a:ext uri="{FF2B5EF4-FFF2-40B4-BE49-F238E27FC236}">
                <a16:creationId xmlns:a16="http://schemas.microsoft.com/office/drawing/2014/main" id="{409E1D04-B3F1-40B4-84EA-6FBBCF4A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778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>
            <a:extLst>
              <a:ext uri="{FF2B5EF4-FFF2-40B4-BE49-F238E27FC236}">
                <a16:creationId xmlns:a16="http://schemas.microsoft.com/office/drawing/2014/main" id="{914EBBDB-5DE4-4393-B07A-38DA8D669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769100" cy="2087562"/>
          </a:xfrm>
        </p:spPr>
        <p:txBody>
          <a:bodyPr/>
          <a:lstStyle/>
          <a:p>
            <a:pPr eaLnBrk="1" hangingPunct="1"/>
            <a:r>
              <a:rPr lang="pt-PT" altLang="pt-PT" sz="3600">
                <a:solidFill>
                  <a:srgbClr val="003366"/>
                </a:solidFill>
                <a:latin typeface="Century Gothic" panose="020B0502020202020204" pitchFamily="34" charset="0"/>
              </a:rPr>
              <a:t>Rotação</a:t>
            </a:r>
            <a:br>
              <a:rPr lang="pt-PT" altLang="pt-PT" sz="36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Padrão organizado repetindo o(s) módulo(s) através de</a:t>
            </a: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um movimento giratório em torno de um eixo.</a:t>
            </a: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Imaginemos que o eixo se encontra no vértice mais </a:t>
            </a: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perto da estrela.</a:t>
            </a:r>
            <a:endParaRPr lang="en-GB" altLang="pt-PT" sz="18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9956" name="Picture 20" descr="MODULO4">
            <a:extLst>
              <a:ext uri="{FF2B5EF4-FFF2-40B4-BE49-F238E27FC236}">
                <a16:creationId xmlns:a16="http://schemas.microsoft.com/office/drawing/2014/main" id="{5EC39560-9FE1-4B24-AAAA-266BB2C9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7" name="Picture 21" descr="MODULO4">
            <a:extLst>
              <a:ext uri="{FF2B5EF4-FFF2-40B4-BE49-F238E27FC236}">
                <a16:creationId xmlns:a16="http://schemas.microsoft.com/office/drawing/2014/main" id="{DAA86C84-985C-4B46-BB36-1BB85EA8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23" descr="MODULO4">
            <a:extLst>
              <a:ext uri="{FF2B5EF4-FFF2-40B4-BE49-F238E27FC236}">
                <a16:creationId xmlns:a16="http://schemas.microsoft.com/office/drawing/2014/main" id="{46E8BADC-0C80-4800-B2E5-F6AA5D6A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24" descr="MODULO4">
            <a:extLst>
              <a:ext uri="{FF2B5EF4-FFF2-40B4-BE49-F238E27FC236}">
                <a16:creationId xmlns:a16="http://schemas.microsoft.com/office/drawing/2014/main" id="{AC583FF7-27E2-4546-894F-6009F311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2" name="AutoShape 26">
            <a:extLst>
              <a:ext uri="{FF2B5EF4-FFF2-40B4-BE49-F238E27FC236}">
                <a16:creationId xmlns:a16="http://schemas.microsoft.com/office/drawing/2014/main" id="{32BD6328-0EB7-4D4E-96C5-58B7F5C3C2DB}"/>
              </a:ext>
            </a:extLst>
          </p:cNvPr>
          <p:cNvSpPr>
            <a:spLocks noChangeArrowheads="1"/>
          </p:cNvSpPr>
          <p:nvPr/>
        </p:nvSpPr>
        <p:spPr bwMode="auto">
          <a:xfrm rot="-1158960">
            <a:off x="1755775" y="1841500"/>
            <a:ext cx="261938" cy="431800"/>
          </a:xfrm>
          <a:prstGeom prst="upArrow">
            <a:avLst>
              <a:gd name="adj1" fmla="val 40370"/>
              <a:gd name="adj2" fmla="val 70114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sp>
        <p:nvSpPr>
          <p:cNvPr id="39963" name="Oval 27">
            <a:extLst>
              <a:ext uri="{FF2B5EF4-FFF2-40B4-BE49-F238E27FC236}">
                <a16:creationId xmlns:a16="http://schemas.microsoft.com/office/drawing/2014/main" id="{3D6516A5-8FA8-4A19-B833-69C482DE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170021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A17A884B-F507-46F9-9A8B-18ECC7FC6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2263775"/>
            <a:ext cx="684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Vamos, então, direcionar este vértice para o mesmo eixo.</a:t>
            </a:r>
          </a:p>
        </p:txBody>
      </p:sp>
      <p:sp>
        <p:nvSpPr>
          <p:cNvPr id="39967" name="Oval 31">
            <a:extLst>
              <a:ext uri="{FF2B5EF4-FFF2-40B4-BE49-F238E27FC236}">
                <a16:creationId xmlns:a16="http://schemas.microsoft.com/office/drawing/2014/main" id="{EF6D4FED-63BD-4E42-B94E-B0F79404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26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pic>
        <p:nvPicPr>
          <p:cNvPr id="39955" name="Picture 19" descr="MODULO4">
            <a:extLst>
              <a:ext uri="{FF2B5EF4-FFF2-40B4-BE49-F238E27FC236}">
                <a16:creationId xmlns:a16="http://schemas.microsoft.com/office/drawing/2014/main" id="{F8641F70-75BD-4086-AB8A-E0B3D5E3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5" name="Oval 29">
            <a:extLst>
              <a:ext uri="{FF2B5EF4-FFF2-40B4-BE49-F238E27FC236}">
                <a16:creationId xmlns:a16="http://schemas.microsoft.com/office/drawing/2014/main" id="{57EC5644-B75F-43A5-8152-98388896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42672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63 L 0.13281 0.373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3" dur="10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60" dur="10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9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6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93" dur="10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10">
            <a:extLst>
              <a:ext uri="{FF2B5EF4-FFF2-40B4-BE49-F238E27FC236}">
                <a16:creationId xmlns:a16="http://schemas.microsoft.com/office/drawing/2014/main" id="{1CE72A65-5B23-4C0F-8634-0AB058B6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103188"/>
            <a:ext cx="67691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36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Rotação</a:t>
            </a:r>
            <a:br>
              <a:rPr kumimoji="0" lang="pt-PT" altLang="pt-PT" sz="3600" b="1" dirty="0">
                <a:solidFill>
                  <a:srgbClr val="003366"/>
                </a:solidFill>
                <a:latin typeface="Century Gothic" panose="020B0502020202020204" pitchFamily="34" charset="0"/>
              </a:rPr>
            </a:br>
            <a:br>
              <a:rPr kumimoji="0" lang="pt-PT" altLang="pt-PT" sz="1800" b="1" dirty="0">
                <a:solidFill>
                  <a:srgbClr val="003366"/>
                </a:solidFill>
                <a:latin typeface="Century Gothic" panose="020B0502020202020204" pitchFamily="34" charset="0"/>
              </a:rPr>
            </a:br>
            <a:r>
              <a:rPr kumimoji="0" lang="pt-PT" altLang="pt-PT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Imaginemos, agora, que o eixo se encontra no vértice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oposto ao da estrela.</a:t>
            </a:r>
          </a:p>
        </p:txBody>
      </p:sp>
      <p:pic>
        <p:nvPicPr>
          <p:cNvPr id="40971" name="Picture 11" descr="MODULO4">
            <a:extLst>
              <a:ext uri="{FF2B5EF4-FFF2-40B4-BE49-F238E27FC236}">
                <a16:creationId xmlns:a16="http://schemas.microsoft.com/office/drawing/2014/main" id="{AA55E60C-FE35-4ED8-BAA6-4102CEB9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778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2" descr="MODULO4">
            <a:extLst>
              <a:ext uri="{FF2B5EF4-FFF2-40B4-BE49-F238E27FC236}">
                <a16:creationId xmlns:a16="http://schemas.microsoft.com/office/drawing/2014/main" id="{C85F519A-CA65-4A6C-AAA4-BD78E521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3" name="Picture 13" descr="MODULO4">
            <a:extLst>
              <a:ext uri="{FF2B5EF4-FFF2-40B4-BE49-F238E27FC236}">
                <a16:creationId xmlns:a16="http://schemas.microsoft.com/office/drawing/2014/main" id="{59B27AD4-701A-49CF-A9D9-D8622F00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4" name="Picture 14" descr="MODULO4">
            <a:extLst>
              <a:ext uri="{FF2B5EF4-FFF2-40B4-BE49-F238E27FC236}">
                <a16:creationId xmlns:a16="http://schemas.microsoft.com/office/drawing/2014/main" id="{10348B3A-AD3D-4863-AD74-30034139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5" name="Picture 15" descr="MODULO4">
            <a:extLst>
              <a:ext uri="{FF2B5EF4-FFF2-40B4-BE49-F238E27FC236}">
                <a16:creationId xmlns:a16="http://schemas.microsoft.com/office/drawing/2014/main" id="{20884864-559C-45FF-816C-8F530AB5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16" descr="MODULO4">
            <a:extLst>
              <a:ext uri="{FF2B5EF4-FFF2-40B4-BE49-F238E27FC236}">
                <a16:creationId xmlns:a16="http://schemas.microsoft.com/office/drawing/2014/main" id="{971996A1-EFA2-47B7-8921-B0BA3CB0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7" name="Picture 17" descr="MODULO4">
            <a:extLst>
              <a:ext uri="{FF2B5EF4-FFF2-40B4-BE49-F238E27FC236}">
                <a16:creationId xmlns:a16="http://schemas.microsoft.com/office/drawing/2014/main" id="{65C97E55-683F-434F-BC12-859CCCDB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400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9" name="Oval 19">
            <a:extLst>
              <a:ext uri="{FF2B5EF4-FFF2-40B4-BE49-F238E27FC236}">
                <a16:creationId xmlns:a16="http://schemas.microsoft.com/office/drawing/2014/main" id="{7C8FACCF-14FD-4B4C-9C49-114D1775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26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pic>
        <p:nvPicPr>
          <p:cNvPr id="40980" name="Picture 20" descr="MODULO4">
            <a:extLst>
              <a:ext uri="{FF2B5EF4-FFF2-40B4-BE49-F238E27FC236}">
                <a16:creationId xmlns:a16="http://schemas.microsoft.com/office/drawing/2014/main" id="{E86D0AF6-6E3E-4F1B-BF25-CF7D7682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2894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1" name="AutoShape 21">
            <a:extLst>
              <a:ext uri="{FF2B5EF4-FFF2-40B4-BE49-F238E27FC236}">
                <a16:creationId xmlns:a16="http://schemas.microsoft.com/office/drawing/2014/main" id="{D5FA22A6-3666-4BCF-9885-413C041AF04B}"/>
              </a:ext>
            </a:extLst>
          </p:cNvPr>
          <p:cNvSpPr>
            <a:spLocks noChangeArrowheads="1"/>
          </p:cNvSpPr>
          <p:nvPr/>
        </p:nvSpPr>
        <p:spPr bwMode="auto">
          <a:xfrm rot="-1158960">
            <a:off x="1755775" y="1841500"/>
            <a:ext cx="261938" cy="431800"/>
          </a:xfrm>
          <a:prstGeom prst="upArrow">
            <a:avLst>
              <a:gd name="adj1" fmla="val 40370"/>
              <a:gd name="adj2" fmla="val 70114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sp>
        <p:nvSpPr>
          <p:cNvPr id="40982" name="Oval 22">
            <a:extLst>
              <a:ext uri="{FF2B5EF4-FFF2-40B4-BE49-F238E27FC236}">
                <a16:creationId xmlns:a16="http://schemas.microsoft.com/office/drawing/2014/main" id="{A4DE3D47-9C68-4ECD-800C-BFCC00CA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170021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DD08EC5A-2538-4ECD-9EF5-A4B79E0D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092825"/>
            <a:ext cx="7849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Desta forma, obtivemos um padrão com um efeito visual diferente.</a:t>
            </a:r>
          </a:p>
        </p:txBody>
      </p:sp>
      <p:sp>
        <p:nvSpPr>
          <p:cNvPr id="40978" name="Oval 18">
            <a:extLst>
              <a:ext uri="{FF2B5EF4-FFF2-40B4-BE49-F238E27FC236}">
                <a16:creationId xmlns:a16="http://schemas.microsoft.com/office/drawing/2014/main" id="{DC6099E7-8C6C-441D-A373-127D807E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42672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63 L 0.13281 0.373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8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55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4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1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8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284CA07-D395-4D8C-B283-54E66825E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738" y="115888"/>
            <a:ext cx="4895850" cy="647700"/>
          </a:xfrm>
        </p:spPr>
        <p:txBody>
          <a:bodyPr/>
          <a:lstStyle/>
          <a:p>
            <a:pPr algn="ctr" eaLnBrk="1" hangingPunct="1"/>
            <a:r>
              <a:rPr lang="pt-PT" altLang="pt-PT" sz="360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pt-PT" altLang="pt-PT" sz="3600">
                <a:solidFill>
                  <a:srgbClr val="003366"/>
                </a:solidFill>
                <a:latin typeface="Century Gothic" panose="020B0502020202020204" pitchFamily="34" charset="0"/>
              </a:rPr>
              <a:t>Simetria (horizontal)</a:t>
            </a:r>
            <a:r>
              <a:rPr lang="pt-PT" altLang="pt-PT" sz="360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endParaRPr lang="en-GB" altLang="pt-PT" sz="360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507" name="Picture 13" descr="padrao2">
            <a:extLst>
              <a:ext uri="{FF2B5EF4-FFF2-40B4-BE49-F238E27FC236}">
                <a16:creationId xmlns:a16="http://schemas.microsoft.com/office/drawing/2014/main" id="{EBDBEFD5-9940-47CA-B4C0-ACCF5B4B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8" name="Text Box 14">
            <a:extLst>
              <a:ext uri="{FF2B5EF4-FFF2-40B4-BE49-F238E27FC236}">
                <a16:creationId xmlns:a16="http://schemas.microsoft.com/office/drawing/2014/main" id="{F592CE02-B595-4B12-8E22-CEAED8B6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908050"/>
            <a:ext cx="6697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1800" b="1">
                <a:solidFill>
                  <a:schemeClr val="bg1"/>
                </a:solidFill>
                <a:latin typeface="Century Gothic" panose="020B0502020202020204" pitchFamily="34" charset="0"/>
              </a:rPr>
              <a:t>Padrão organizado repetindo as mesmas formas de um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1800" b="1">
                <a:solidFill>
                  <a:schemeClr val="bg1"/>
                </a:solidFill>
                <a:latin typeface="Century Gothic" panose="020B0502020202020204" pitchFamily="34" charset="0"/>
              </a:rPr>
              <a:t>lado e do outro de um eixo imaginário.</a:t>
            </a:r>
          </a:p>
        </p:txBody>
      </p:sp>
      <p:pic>
        <p:nvPicPr>
          <p:cNvPr id="36880" name="Picture 16" descr="DSCF2980-2984%20stitch">
            <a:extLst>
              <a:ext uri="{FF2B5EF4-FFF2-40B4-BE49-F238E27FC236}">
                <a16:creationId xmlns:a16="http://schemas.microsoft.com/office/drawing/2014/main" id="{259783B2-C893-48B3-9FBD-EA2C15F4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816350"/>
            <a:ext cx="8559800" cy="155733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81" name="Freeform 17">
            <a:extLst>
              <a:ext uri="{FF2B5EF4-FFF2-40B4-BE49-F238E27FC236}">
                <a16:creationId xmlns:a16="http://schemas.microsoft.com/office/drawing/2014/main" id="{CD5C8BED-31B6-4DDB-AADC-CCC33E45C918}"/>
              </a:ext>
            </a:extLst>
          </p:cNvPr>
          <p:cNvSpPr>
            <a:spLocks/>
          </p:cNvSpPr>
          <p:nvPr/>
        </p:nvSpPr>
        <p:spPr bwMode="auto">
          <a:xfrm>
            <a:off x="295275" y="4543425"/>
            <a:ext cx="8562975" cy="60325"/>
          </a:xfrm>
          <a:custGeom>
            <a:avLst/>
            <a:gdLst>
              <a:gd name="T0" fmla="*/ 0 w 5394"/>
              <a:gd name="T1" fmla="*/ 65524063 h 38"/>
              <a:gd name="T2" fmla="*/ 2147483646 w 5394"/>
              <a:gd name="T3" fmla="*/ 20161250 h 38"/>
              <a:gd name="T4" fmla="*/ 2147483646 w 5394"/>
              <a:gd name="T5" fmla="*/ 0 h 38"/>
              <a:gd name="T6" fmla="*/ 2147483646 w 5394"/>
              <a:gd name="T7" fmla="*/ 20161250 h 38"/>
              <a:gd name="T8" fmla="*/ 2147483646 w 5394"/>
              <a:gd name="T9" fmla="*/ 95765938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94" h="38">
                <a:moveTo>
                  <a:pt x="0" y="26"/>
                </a:moveTo>
                <a:cubicBezTo>
                  <a:pt x="231" y="23"/>
                  <a:pt x="948" y="12"/>
                  <a:pt x="1386" y="8"/>
                </a:cubicBezTo>
                <a:cubicBezTo>
                  <a:pt x="1824" y="4"/>
                  <a:pt x="2208" y="0"/>
                  <a:pt x="2630" y="0"/>
                </a:cubicBezTo>
                <a:cubicBezTo>
                  <a:pt x="3052" y="0"/>
                  <a:pt x="3457" y="2"/>
                  <a:pt x="3918" y="8"/>
                </a:cubicBezTo>
                <a:cubicBezTo>
                  <a:pt x="4379" y="14"/>
                  <a:pt x="5087" y="32"/>
                  <a:pt x="5394" y="3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080F16F9-B2A2-448A-9FA6-4377479A0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228850"/>
            <a:ext cx="7921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sz="24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Reparem como é refletida na água do lago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pt-PT" altLang="pt-PT" sz="2400" b="1" dirty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sz="24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a imagem acima da linha do horizonte.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78" grpId="0"/>
      <p:bldP spid="368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3" name="Picture 13" descr="padrao2">
            <a:extLst>
              <a:ext uri="{FF2B5EF4-FFF2-40B4-BE49-F238E27FC236}">
                <a16:creationId xmlns:a16="http://schemas.microsoft.com/office/drawing/2014/main" id="{FD6CD761-9AB1-4285-B81A-9997E198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27527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4" descr="padrao2">
            <a:extLst>
              <a:ext uri="{FF2B5EF4-FFF2-40B4-BE49-F238E27FC236}">
                <a16:creationId xmlns:a16="http://schemas.microsoft.com/office/drawing/2014/main" id="{B10DA82E-535C-4029-944B-BBCEA80C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>
            <a:extLst>
              <a:ext uri="{FF2B5EF4-FFF2-40B4-BE49-F238E27FC236}">
                <a16:creationId xmlns:a16="http://schemas.microsoft.com/office/drawing/2014/main" id="{EA0C490C-44F9-4238-B9B2-E118ACF3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77788"/>
            <a:ext cx="4895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pt-PT" altLang="pt-PT" sz="3600" b="1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kumimoji="0" lang="pt-PT" altLang="pt-PT" sz="3600" b="1">
                <a:solidFill>
                  <a:srgbClr val="003366"/>
                </a:solidFill>
                <a:latin typeface="Century Gothic" panose="020B0502020202020204" pitchFamily="34" charset="0"/>
              </a:rPr>
              <a:t>Simetria (horizontal)</a:t>
            </a:r>
            <a:r>
              <a:rPr kumimoji="0" lang="pt-PT" altLang="pt-PT" sz="3600" b="1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endParaRPr kumimoji="0" lang="en-GB" altLang="pt-PT" sz="3600" b="1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E6F1F37B-4282-4AE7-8F02-BDC2FBB38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908050"/>
            <a:ext cx="66849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pt-PT" altLang="pt-PT" sz="1800" b="1">
                <a:latin typeface="Century Gothic" panose="020B0502020202020204" pitchFamily="34" charset="0"/>
              </a:rPr>
              <a:t>Vejamos como se poderia organizar um padrão com o</a:t>
            </a:r>
          </a:p>
          <a:p>
            <a:pPr eaLnBrk="1" hangingPunct="1">
              <a:spcBef>
                <a:spcPct val="50000"/>
              </a:spcBef>
            </a:pPr>
            <a:r>
              <a:rPr kumimoji="0" lang="pt-PT" altLang="pt-PT" sz="1800" b="1">
                <a:latin typeface="Century Gothic" panose="020B0502020202020204" pitchFamily="34" charset="0"/>
              </a:rPr>
              <a:t>seguinte módulo.</a:t>
            </a:r>
          </a:p>
        </p:txBody>
      </p:sp>
      <p:pic>
        <p:nvPicPr>
          <p:cNvPr id="102411" name="Picture 11" descr="padrao2">
            <a:extLst>
              <a:ext uri="{FF2B5EF4-FFF2-40B4-BE49-F238E27FC236}">
                <a16:creationId xmlns:a16="http://schemas.microsoft.com/office/drawing/2014/main" id="{A1BE7E0A-1A4B-4133-8CBC-3E7A5B99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2" name="Picture 12" descr="padrao2">
            <a:extLst>
              <a:ext uri="{FF2B5EF4-FFF2-40B4-BE49-F238E27FC236}">
                <a16:creationId xmlns:a16="http://schemas.microsoft.com/office/drawing/2014/main" id="{37F92BB1-09C8-401D-A58D-32EE8558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4" name="Picture 14" descr="padrao2">
            <a:extLst>
              <a:ext uri="{FF2B5EF4-FFF2-40B4-BE49-F238E27FC236}">
                <a16:creationId xmlns:a16="http://schemas.microsoft.com/office/drawing/2014/main" id="{50012995-13A7-484A-AF0D-70764A26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5" name="Picture 15" descr="padrao2">
            <a:extLst>
              <a:ext uri="{FF2B5EF4-FFF2-40B4-BE49-F238E27FC236}">
                <a16:creationId xmlns:a16="http://schemas.microsoft.com/office/drawing/2014/main" id="{D2FD470C-F758-4070-8C6D-2F9C8CF3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3053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6" name="Picture 16" descr="padrao2">
            <a:extLst>
              <a:ext uri="{FF2B5EF4-FFF2-40B4-BE49-F238E27FC236}">
                <a16:creationId xmlns:a16="http://schemas.microsoft.com/office/drawing/2014/main" id="{E64E6189-FE76-4714-82BA-8723640D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7" name="Picture 17" descr="padrao2">
            <a:extLst>
              <a:ext uri="{FF2B5EF4-FFF2-40B4-BE49-F238E27FC236}">
                <a16:creationId xmlns:a16="http://schemas.microsoft.com/office/drawing/2014/main" id="{17A0768A-85D7-40A3-9B38-50AA1B3C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43053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8" name="Line 18">
            <a:extLst>
              <a:ext uri="{FF2B5EF4-FFF2-40B4-BE49-F238E27FC236}">
                <a16:creationId xmlns:a16="http://schemas.microsoft.com/office/drawing/2014/main" id="{C9621377-C3EB-417F-A9BE-54B8E91A3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4305300"/>
            <a:ext cx="6913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 L 0.13125 0.37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18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4D9600-F2B5-498E-9233-7A3762CFD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875" y="150813"/>
            <a:ext cx="5364163" cy="587375"/>
          </a:xfrm>
        </p:spPr>
        <p:txBody>
          <a:bodyPr/>
          <a:lstStyle/>
          <a:p>
            <a:pPr eaLnBrk="1" hangingPunct="1"/>
            <a:r>
              <a:rPr lang="pt-PT" altLang="pt-PT" sz="3600">
                <a:solidFill>
                  <a:srgbClr val="003366"/>
                </a:solidFill>
                <a:latin typeface="Century Gothic" panose="020B0502020202020204" pitchFamily="34" charset="0"/>
              </a:rPr>
              <a:t> Simetria (vertical)</a:t>
            </a:r>
            <a:endParaRPr lang="en-GB" altLang="pt-PT" sz="360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555" name="Picture 7" descr="padrao2">
            <a:extLst>
              <a:ext uri="{FF2B5EF4-FFF2-40B4-BE49-F238E27FC236}">
                <a16:creationId xmlns:a16="http://schemas.microsoft.com/office/drawing/2014/main" id="{D1321243-C96F-4D9B-B4A8-82E7C6F9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 descr="main">
            <a:extLst>
              <a:ext uri="{FF2B5EF4-FFF2-40B4-BE49-F238E27FC236}">
                <a16:creationId xmlns:a16="http://schemas.microsoft.com/office/drawing/2014/main" id="{D727B862-499C-4664-838E-929CAC5C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12875"/>
            <a:ext cx="3673475" cy="489743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8" name="Line 10">
            <a:extLst>
              <a:ext uri="{FF2B5EF4-FFF2-40B4-BE49-F238E27FC236}">
                <a16:creationId xmlns:a16="http://schemas.microsoft.com/office/drawing/2014/main" id="{4D4C7B29-19AD-4827-A9A8-491AAFEE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981075"/>
            <a:ext cx="0" cy="5688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6E92B40E-A15D-4285-B9C0-AD371C26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924175"/>
            <a:ext cx="42481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24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Também, neste caso,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24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podemos verificar o reflexo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 sz="24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do gato no vidro da janela.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5" descr="padrao2">
            <a:extLst>
              <a:ext uri="{FF2B5EF4-FFF2-40B4-BE49-F238E27FC236}">
                <a16:creationId xmlns:a16="http://schemas.microsoft.com/office/drawing/2014/main" id="{20C74072-F962-4D22-8538-2C6DEA88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6" descr="padrao2">
            <a:extLst>
              <a:ext uri="{FF2B5EF4-FFF2-40B4-BE49-F238E27FC236}">
                <a16:creationId xmlns:a16="http://schemas.microsoft.com/office/drawing/2014/main" id="{9A1C6D18-A1E2-4F28-BC4E-4033BA17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27527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 descr="padrao2">
            <a:extLst>
              <a:ext uri="{FF2B5EF4-FFF2-40B4-BE49-F238E27FC236}">
                <a16:creationId xmlns:a16="http://schemas.microsoft.com/office/drawing/2014/main" id="{4F05D8F4-D771-4617-B587-62172AD0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0" name="Picture 8" descr="padrao2">
            <a:extLst>
              <a:ext uri="{FF2B5EF4-FFF2-40B4-BE49-F238E27FC236}">
                <a16:creationId xmlns:a16="http://schemas.microsoft.com/office/drawing/2014/main" id="{E399E1F5-3851-45AA-828A-EB0E912F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1" name="Picture 9" descr="padrao2">
            <a:extLst>
              <a:ext uri="{FF2B5EF4-FFF2-40B4-BE49-F238E27FC236}">
                <a16:creationId xmlns:a16="http://schemas.microsoft.com/office/drawing/2014/main" id="{3ADFB126-2D00-44AB-81CB-61F3D4E6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2" name="Picture 10" descr="padrao2">
            <a:extLst>
              <a:ext uri="{FF2B5EF4-FFF2-40B4-BE49-F238E27FC236}">
                <a16:creationId xmlns:a16="http://schemas.microsoft.com/office/drawing/2014/main" id="{2A310ADF-07D6-4D9B-A88D-D749692B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3053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11" descr="padrao2">
            <a:extLst>
              <a:ext uri="{FF2B5EF4-FFF2-40B4-BE49-F238E27FC236}">
                <a16:creationId xmlns:a16="http://schemas.microsoft.com/office/drawing/2014/main" id="{96430CB2-C0D7-45B5-9648-6451B593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4" name="Picture 12" descr="padrao2">
            <a:extLst>
              <a:ext uri="{FF2B5EF4-FFF2-40B4-BE49-F238E27FC236}">
                <a16:creationId xmlns:a16="http://schemas.microsoft.com/office/drawing/2014/main" id="{53920EC1-E356-429C-B741-7BC6DD80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29895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13">
            <a:extLst>
              <a:ext uri="{FF2B5EF4-FFF2-40B4-BE49-F238E27FC236}">
                <a16:creationId xmlns:a16="http://schemas.microsoft.com/office/drawing/2014/main" id="{5EDD81E8-DC36-40B6-8C9F-66B03F096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2713"/>
            <a:ext cx="5364163" cy="5873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PT" altLang="pt-PT">
                <a:solidFill>
                  <a:srgbClr val="003366"/>
                </a:solidFill>
              </a:rPr>
              <a:t> </a:t>
            </a:r>
            <a:r>
              <a:rPr lang="pt-PT" altLang="pt-PT" sz="3600" b="1">
                <a:solidFill>
                  <a:srgbClr val="003366"/>
                </a:solidFill>
                <a:latin typeface="Century Gothic" panose="020B0502020202020204" pitchFamily="34" charset="0"/>
              </a:rPr>
              <a:t>Simetria (vertical)</a:t>
            </a:r>
            <a:endParaRPr lang="en-GB" altLang="pt-PT" sz="3600" b="1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486" name="Line 14">
            <a:extLst>
              <a:ext uri="{FF2B5EF4-FFF2-40B4-BE49-F238E27FC236}">
                <a16:creationId xmlns:a16="http://schemas.microsoft.com/office/drawing/2014/main" id="{2C8FD484-4477-4C52-9406-D109AC20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2349500"/>
            <a:ext cx="0" cy="381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5487" name="Line 15">
            <a:extLst>
              <a:ext uri="{FF2B5EF4-FFF2-40B4-BE49-F238E27FC236}">
                <a16:creationId xmlns:a16="http://schemas.microsoft.com/office/drawing/2014/main" id="{C1CDEE32-BD1F-4437-B9B8-EB214AEB9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938" y="2349500"/>
            <a:ext cx="0" cy="381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 L 0.13125 0.37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padrao2">
            <a:extLst>
              <a:ext uri="{FF2B5EF4-FFF2-40B4-BE49-F238E27FC236}">
                <a16:creationId xmlns:a16="http://schemas.microsoft.com/office/drawing/2014/main" id="{58364447-90AE-4F1E-A878-2C351045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9388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 descr="padrao2">
            <a:extLst>
              <a:ext uri="{FF2B5EF4-FFF2-40B4-BE49-F238E27FC236}">
                <a16:creationId xmlns:a16="http://schemas.microsoft.com/office/drawing/2014/main" id="{167BAE7E-9774-45D3-8924-EDCDB539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7527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4" descr="padrao2">
            <a:extLst>
              <a:ext uri="{FF2B5EF4-FFF2-40B4-BE49-F238E27FC236}">
                <a16:creationId xmlns:a16="http://schemas.microsoft.com/office/drawing/2014/main" id="{CBA3D182-3232-407B-9D94-5BE4991F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5" descr="padrao2">
            <a:extLst>
              <a:ext uri="{FF2B5EF4-FFF2-40B4-BE49-F238E27FC236}">
                <a16:creationId xmlns:a16="http://schemas.microsoft.com/office/drawing/2014/main" id="{67B823FF-C81B-4AD2-8743-438599CA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 descr="padrao2">
            <a:extLst>
              <a:ext uri="{FF2B5EF4-FFF2-40B4-BE49-F238E27FC236}">
                <a16:creationId xmlns:a16="http://schemas.microsoft.com/office/drawing/2014/main" id="{5F7CF034-F42F-4597-A579-6A6EBF3C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7" descr="padrao2">
            <a:extLst>
              <a:ext uri="{FF2B5EF4-FFF2-40B4-BE49-F238E27FC236}">
                <a16:creationId xmlns:a16="http://schemas.microsoft.com/office/drawing/2014/main" id="{5966B998-1095-484B-ACF4-67C7289A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3053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4" name="Picture 8" descr="padrao2">
            <a:extLst>
              <a:ext uri="{FF2B5EF4-FFF2-40B4-BE49-F238E27FC236}">
                <a16:creationId xmlns:a16="http://schemas.microsoft.com/office/drawing/2014/main" id="{EE165C4F-C144-44BD-99AC-21DBC320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 descr="padrao2">
            <a:extLst>
              <a:ext uri="{FF2B5EF4-FFF2-40B4-BE49-F238E27FC236}">
                <a16:creationId xmlns:a16="http://schemas.microsoft.com/office/drawing/2014/main" id="{899B131A-22A1-4F4E-B914-A12C2A0B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29895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10">
            <a:extLst>
              <a:ext uri="{FF2B5EF4-FFF2-40B4-BE49-F238E27FC236}">
                <a16:creationId xmlns:a16="http://schemas.microsoft.com/office/drawing/2014/main" id="{3EDB6F58-69FC-4A37-9C8D-2097FE483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2713"/>
            <a:ext cx="5364163" cy="5873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PT" altLang="pt-PT">
                <a:solidFill>
                  <a:srgbClr val="003366"/>
                </a:solidFill>
              </a:rPr>
              <a:t> </a:t>
            </a:r>
            <a:r>
              <a:rPr lang="pt-PT" altLang="pt-PT" sz="3600" b="1">
                <a:solidFill>
                  <a:srgbClr val="003366"/>
                </a:solidFill>
                <a:latin typeface="Century Gothic" panose="020B0502020202020204" pitchFamily="34" charset="0"/>
              </a:rPr>
              <a:t>Assimetria</a:t>
            </a:r>
            <a:endParaRPr lang="en-GB" altLang="pt-PT" sz="3600" b="1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67A30EF3-E1F4-4D01-8B65-402EB49B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908050"/>
            <a:ext cx="6697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pt-PT" altLang="pt-PT" sz="1800" b="1">
                <a:latin typeface="Century Gothic" panose="020B0502020202020204" pitchFamily="34" charset="0"/>
              </a:rPr>
              <a:t>Quando não existe possibilidade de estabelecer um eixo</a:t>
            </a:r>
          </a:p>
          <a:p>
            <a:pPr eaLnBrk="1" hangingPunct="1">
              <a:spcBef>
                <a:spcPct val="50000"/>
              </a:spcBef>
            </a:pPr>
            <a:r>
              <a:rPr kumimoji="0" lang="pt-PT" altLang="pt-PT" sz="1800" b="1">
                <a:latin typeface="Century Gothic" panose="020B0502020202020204" pitchFamily="34" charset="0"/>
              </a:rPr>
              <a:t>de simetria na composição.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 L 0.13264 0.373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7AA6884-98A8-423A-A413-61293275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15888"/>
            <a:ext cx="6005513" cy="719137"/>
          </a:xfrm>
        </p:spPr>
        <p:txBody>
          <a:bodyPr/>
          <a:lstStyle/>
          <a:p>
            <a:pPr algn="ctr" eaLnBrk="1" hangingPunct="1">
              <a:defRPr/>
            </a:pPr>
            <a:r>
              <a:rPr lang="pt-PT" altLang="pt-PT" sz="36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Organização do trabalho</a:t>
            </a:r>
            <a:endParaRPr lang="en-GB" altLang="pt-PT" sz="36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92EFD0B-D48F-4077-BB39-6464BFF2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5700"/>
            <a:ext cx="85693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Em primeiro lugar, deves começar por fazer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vários </a:t>
            </a:r>
            <a:r>
              <a:rPr lang="pt-PT" altLang="pt-PT" sz="20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esboços</a:t>
            </a: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 de módulos.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PT" altLang="pt-PT" sz="2000" b="1" dirty="0">
              <a:solidFill>
                <a:srgbClr val="003366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Deves tentar fazê-los o mais simples possível, já que os vais repetir.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F53EA5AE-A5A8-4AED-9E88-DECAAC62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16000"/>
            <a:ext cx="936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PT" altLang="pt-PT" sz="7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  <p:pic>
        <p:nvPicPr>
          <p:cNvPr id="19463" name="Picture 7" descr="mod1-branco">
            <a:extLst>
              <a:ext uri="{FF2B5EF4-FFF2-40B4-BE49-F238E27FC236}">
                <a16:creationId xmlns:a16="http://schemas.microsoft.com/office/drawing/2014/main" id="{04917E5E-596C-41CD-BF6C-F6F3C583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3379788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mod2-branco">
            <a:extLst>
              <a:ext uri="{FF2B5EF4-FFF2-40B4-BE49-F238E27FC236}">
                <a16:creationId xmlns:a16="http://schemas.microsoft.com/office/drawing/2014/main" id="{4612933C-321F-4035-B2B3-25A15CE7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379788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5" name="Picture 9" descr="mod3-branco">
            <a:extLst>
              <a:ext uri="{FF2B5EF4-FFF2-40B4-BE49-F238E27FC236}">
                <a16:creationId xmlns:a16="http://schemas.microsoft.com/office/drawing/2014/main" id="{DD08FA76-187F-4B6B-BF14-7FE3078B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379788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>
            <a:extLst>
              <a:ext uri="{FF2B5EF4-FFF2-40B4-BE49-F238E27FC236}">
                <a16:creationId xmlns:a16="http://schemas.microsoft.com/office/drawing/2014/main" id="{19822A31-BEFA-4250-8BC8-F2EEC7C6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60350"/>
            <a:ext cx="34290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defRPr/>
            </a:pPr>
            <a:r>
              <a:rPr kumimoji="0" lang="pt-PT" altLang="pt-PT" sz="4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Observa</a:t>
            </a:r>
            <a:endParaRPr kumimoji="0" lang="en-GB" altLang="pt-PT" sz="40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BF0F37C-1003-4E45-8758-2B866B6A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8001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0313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O alvéolo é um </a:t>
            </a:r>
            <a:r>
              <a:rPr kumimoji="0" lang="pt-PT" alt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módulo</a:t>
            </a: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 hexagonal. </a:t>
            </a:r>
          </a:p>
        </p:txBody>
      </p:sp>
      <p:pic>
        <p:nvPicPr>
          <p:cNvPr id="33800" name="Picture 8" descr="5Abelhas">
            <a:extLst>
              <a:ext uri="{FF2B5EF4-FFF2-40B4-BE49-F238E27FC236}">
                <a16:creationId xmlns:a16="http://schemas.microsoft.com/office/drawing/2014/main" id="{97C75A04-9A90-421F-8A03-E3492FB1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13100"/>
            <a:ext cx="3529013" cy="2379663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honey-colmeia">
            <a:extLst>
              <a:ext uri="{FF2B5EF4-FFF2-40B4-BE49-F238E27FC236}">
                <a16:creationId xmlns:a16="http://schemas.microsoft.com/office/drawing/2014/main" id="{02F325D7-13B3-47C3-B539-BB41C0F1E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925763"/>
            <a:ext cx="2663825" cy="26638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2" name="AutoShape 10">
            <a:extLst>
              <a:ext uri="{FF2B5EF4-FFF2-40B4-BE49-F238E27FC236}">
                <a16:creationId xmlns:a16="http://schemas.microsoft.com/office/drawing/2014/main" id="{0A80D231-BA85-4495-A822-57970B53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052513"/>
            <a:ext cx="1008062" cy="863600"/>
          </a:xfrm>
          <a:prstGeom prst="hexagon">
            <a:avLst>
              <a:gd name="adj" fmla="val 29182"/>
              <a:gd name="vf" fmla="val 115470"/>
            </a:avLst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latin typeface="Times New Roman" panose="02020603050405020304" pitchFamily="18" charset="0"/>
            </a:endParaRPr>
          </a:p>
        </p:txBody>
      </p:sp>
      <p:sp>
        <p:nvSpPr>
          <p:cNvPr id="33806" name="AutoShape 14">
            <a:extLst>
              <a:ext uri="{FF2B5EF4-FFF2-40B4-BE49-F238E27FC236}">
                <a16:creationId xmlns:a16="http://schemas.microsoft.com/office/drawing/2014/main" id="{FEE82F3F-0D17-4CA1-BDAD-C1B844A5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0300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1896C104-2E77-4A9A-B2E9-C05B1275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22488"/>
            <a:ext cx="813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pt-PT" altLang="pt-PT">
                <a:solidFill>
                  <a:schemeClr val="bg1"/>
                </a:solidFill>
                <a:latin typeface="Century Gothic" panose="020B0502020202020204" pitchFamily="34" charset="0"/>
              </a:rPr>
              <a:t>O favo (conjunto de alvéolos) é um </a:t>
            </a:r>
            <a:r>
              <a:rPr kumimoji="0" lang="pt-PT" altLang="pt-PT" b="1">
                <a:solidFill>
                  <a:schemeClr val="bg1"/>
                </a:solidFill>
                <a:latin typeface="Century Gothic" panose="020B0502020202020204" pitchFamily="34" charset="0"/>
              </a:rPr>
              <a:t>padrão</a:t>
            </a:r>
            <a:r>
              <a:rPr kumimoji="0" lang="pt-PT" altLang="pt-PT">
                <a:solidFill>
                  <a:schemeClr val="bg1"/>
                </a:solidFill>
                <a:latin typeface="Century Gothic" panose="020B0502020202020204" pitchFamily="34" charset="0"/>
              </a:rPr>
              <a:t> natural.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806" grpId="0" animBg="1"/>
      <p:bldP spid="338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>
            <a:extLst>
              <a:ext uri="{FF2B5EF4-FFF2-40B4-BE49-F238E27FC236}">
                <a16:creationId xmlns:a16="http://schemas.microsoft.com/office/drawing/2014/main" id="{CB4EECB5-C9F7-4623-9786-04602B54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000"/>
            <a:ext cx="85693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Em seguida, deves fazer vários </a:t>
            </a:r>
            <a:r>
              <a:rPr lang="pt-PT" altLang="pt-PT" sz="20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estudos de cor</a:t>
            </a: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 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selecionar o(s) de que mais gostas.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6D72F524-89ED-401B-9F69-F3B557E2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-26988"/>
            <a:ext cx="936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PT" altLang="pt-PT" sz="7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22539" name="Picture 11" descr="mod1-branco">
            <a:extLst>
              <a:ext uri="{FF2B5EF4-FFF2-40B4-BE49-F238E27FC236}">
                <a16:creationId xmlns:a16="http://schemas.microsoft.com/office/drawing/2014/main" id="{2964D4D9-C812-496F-B3F0-B5BC1E69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94038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mod2-branco">
            <a:extLst>
              <a:ext uri="{FF2B5EF4-FFF2-40B4-BE49-F238E27FC236}">
                <a16:creationId xmlns:a16="http://schemas.microsoft.com/office/drawing/2014/main" id="{D723BE43-53A9-440C-B068-6228FA25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1" name="Picture 13" descr="mod3-branco">
            <a:extLst>
              <a:ext uri="{FF2B5EF4-FFF2-40B4-BE49-F238E27FC236}">
                <a16:creationId xmlns:a16="http://schemas.microsoft.com/office/drawing/2014/main" id="{22A7B5E5-3A97-40C4-A24E-F645678B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941888"/>
            <a:ext cx="1562100" cy="15621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mod1-1">
            <a:extLst>
              <a:ext uri="{FF2B5EF4-FFF2-40B4-BE49-F238E27FC236}">
                <a16:creationId xmlns:a16="http://schemas.microsoft.com/office/drawing/2014/main" id="{7F91BA44-BC5D-4DCF-88B3-99A109C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30972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mod1-2">
            <a:extLst>
              <a:ext uri="{FF2B5EF4-FFF2-40B4-BE49-F238E27FC236}">
                <a16:creationId xmlns:a16="http://schemas.microsoft.com/office/drawing/2014/main" id="{EAE93B5F-C0E9-412C-B1EA-0770AAE9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0972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mod1-3">
            <a:extLst>
              <a:ext uri="{FF2B5EF4-FFF2-40B4-BE49-F238E27FC236}">
                <a16:creationId xmlns:a16="http://schemas.microsoft.com/office/drawing/2014/main" id="{76AC6264-8A47-45F5-BE07-043DB469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0972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5" name="Picture 17" descr="mod2-1">
            <a:extLst>
              <a:ext uri="{FF2B5EF4-FFF2-40B4-BE49-F238E27FC236}">
                <a16:creationId xmlns:a16="http://schemas.microsoft.com/office/drawing/2014/main" id="{27020E32-E2B8-4C4D-A8BE-EF26E060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2684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mod2-2">
            <a:extLst>
              <a:ext uri="{FF2B5EF4-FFF2-40B4-BE49-F238E27FC236}">
                <a16:creationId xmlns:a16="http://schemas.microsoft.com/office/drawing/2014/main" id="{0C343BC1-7689-4B74-9041-402CE334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12684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7" name="Picture 19" descr="mod2-3">
            <a:extLst>
              <a:ext uri="{FF2B5EF4-FFF2-40B4-BE49-F238E27FC236}">
                <a16:creationId xmlns:a16="http://schemas.microsoft.com/office/drawing/2014/main" id="{D071A80C-AA95-4DA3-A650-9A671F5F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684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mod3-1">
            <a:extLst>
              <a:ext uri="{FF2B5EF4-FFF2-40B4-BE49-F238E27FC236}">
                <a16:creationId xmlns:a16="http://schemas.microsoft.com/office/drawing/2014/main" id="{BFBB7011-EDBC-4725-BC5A-75344EA7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94188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9" name="Picture 21" descr="mod3-2">
            <a:extLst>
              <a:ext uri="{FF2B5EF4-FFF2-40B4-BE49-F238E27FC236}">
                <a16:creationId xmlns:a16="http://schemas.microsoft.com/office/drawing/2014/main" id="{979F7F56-CC1A-48E7-B2F7-93EF430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494188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mod3-3">
            <a:extLst>
              <a:ext uri="{FF2B5EF4-FFF2-40B4-BE49-F238E27FC236}">
                <a16:creationId xmlns:a16="http://schemas.microsoft.com/office/drawing/2014/main" id="{41620125-845E-4501-BBE1-FF8FBF1C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494188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1" name="Picture 23" descr="mod2-4">
            <a:extLst>
              <a:ext uri="{FF2B5EF4-FFF2-40B4-BE49-F238E27FC236}">
                <a16:creationId xmlns:a16="http://schemas.microsoft.com/office/drawing/2014/main" id="{FE39D00C-F5DC-4702-95FD-BB8F7A81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2684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2" name="Picture 24" descr="mod1-4">
            <a:extLst>
              <a:ext uri="{FF2B5EF4-FFF2-40B4-BE49-F238E27FC236}">
                <a16:creationId xmlns:a16="http://schemas.microsoft.com/office/drawing/2014/main" id="{8F3FE73E-32FD-45F1-905D-7FC01EBE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09721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3" name="Picture 25" descr="mod3-4">
            <a:extLst>
              <a:ext uri="{FF2B5EF4-FFF2-40B4-BE49-F238E27FC236}">
                <a16:creationId xmlns:a16="http://schemas.microsoft.com/office/drawing/2014/main" id="{BA30A395-9DDC-480D-B558-9828700D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94188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8">
            <a:extLst>
              <a:ext uri="{FF2B5EF4-FFF2-40B4-BE49-F238E27FC236}">
                <a16:creationId xmlns:a16="http://schemas.microsoft.com/office/drawing/2014/main" id="{7F47C8B8-A01A-47CC-80FC-B484F017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-26988"/>
            <a:ext cx="936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PT" altLang="pt-PT" sz="7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8675" name="Text Box 9">
            <a:extLst>
              <a:ext uri="{FF2B5EF4-FFF2-40B4-BE49-F238E27FC236}">
                <a16:creationId xmlns:a16="http://schemas.microsoft.com/office/drawing/2014/main" id="{15A2C7CF-C1AF-4484-9FC4-807A0D53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000"/>
            <a:ext cx="8569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Depois, executa o </a:t>
            </a:r>
            <a:r>
              <a:rPr lang="pt-PT" altLang="pt-PT" sz="20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padrão</a:t>
            </a: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 com o módulo escolhido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 e de acordo com uma das cinco formas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de organização que aprendeste.</a:t>
            </a:r>
          </a:p>
        </p:txBody>
      </p:sp>
      <p:pic>
        <p:nvPicPr>
          <p:cNvPr id="21514" name="Picture 10" descr="mod2-branco">
            <a:extLst>
              <a:ext uri="{FF2B5EF4-FFF2-40B4-BE49-F238E27FC236}">
                <a16:creationId xmlns:a16="http://schemas.microsoft.com/office/drawing/2014/main" id="{6136523E-2DA8-4102-882C-2A5FFA55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816225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5" name="Picture 11" descr="mod2-branco">
            <a:extLst>
              <a:ext uri="{FF2B5EF4-FFF2-40B4-BE49-F238E27FC236}">
                <a16:creationId xmlns:a16="http://schemas.microsoft.com/office/drawing/2014/main" id="{15787356-4500-4735-8E6D-B145CA59FA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4387850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mod2-branco">
            <a:extLst>
              <a:ext uri="{FF2B5EF4-FFF2-40B4-BE49-F238E27FC236}">
                <a16:creationId xmlns:a16="http://schemas.microsoft.com/office/drawing/2014/main" id="{EB302919-CB06-4EC0-B20F-69A9C247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4387850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7" name="Picture 13" descr="mod2-branco">
            <a:extLst>
              <a:ext uri="{FF2B5EF4-FFF2-40B4-BE49-F238E27FC236}">
                <a16:creationId xmlns:a16="http://schemas.microsoft.com/office/drawing/2014/main" id="{EFFAFD31-56E3-4C71-B571-A526C54B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387850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8" name="Picture 14" descr="mod2-branco">
            <a:extLst>
              <a:ext uri="{FF2B5EF4-FFF2-40B4-BE49-F238E27FC236}">
                <a16:creationId xmlns:a16="http://schemas.microsoft.com/office/drawing/2014/main" id="{FEDDBB10-D4A0-458F-90F7-06669DD12C3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87850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15" descr="mod2-branco">
            <a:extLst>
              <a:ext uri="{FF2B5EF4-FFF2-40B4-BE49-F238E27FC236}">
                <a16:creationId xmlns:a16="http://schemas.microsoft.com/office/drawing/2014/main" id="{816DE4D1-7B1D-4BB4-933E-4C70F3BB5BF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816225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 descr="mod2-branco">
            <a:extLst>
              <a:ext uri="{FF2B5EF4-FFF2-40B4-BE49-F238E27FC236}">
                <a16:creationId xmlns:a16="http://schemas.microsoft.com/office/drawing/2014/main" id="{17804984-7C78-4C25-9E84-18263B11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816225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Picture 17" descr="mod2-branco">
            <a:extLst>
              <a:ext uri="{FF2B5EF4-FFF2-40B4-BE49-F238E27FC236}">
                <a16:creationId xmlns:a16="http://schemas.microsoft.com/office/drawing/2014/main" id="{FD6CF71E-1C37-4FFC-8547-8596534E1FC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816225"/>
            <a:ext cx="1562100" cy="156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 descr="mod2-branco">
            <a:extLst>
              <a:ext uri="{FF2B5EF4-FFF2-40B4-BE49-F238E27FC236}">
                <a16:creationId xmlns:a16="http://schemas.microsoft.com/office/drawing/2014/main" id="{3C41C4F7-3994-4D1F-A4F5-749CD71B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5900"/>
            <a:ext cx="863600" cy="863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4">
            <a:extLst>
              <a:ext uri="{FF2B5EF4-FFF2-40B4-BE49-F238E27FC236}">
                <a16:creationId xmlns:a16="http://schemas.microsoft.com/office/drawing/2014/main" id="{8FF75E3D-E4E7-4EB8-A47A-B7532825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000"/>
            <a:ext cx="85693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Finalmente, aplica a cor selecionada (dos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 b="1" dirty="0">
                <a:solidFill>
                  <a:srgbClr val="003366"/>
                </a:solidFill>
                <a:latin typeface="Century Gothic" panose="020B0502020202020204" pitchFamily="34" charset="0"/>
              </a:rPr>
              <a:t>estudos de cor que fizeste).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31713520-AD5C-4124-B89A-16AA7AD1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-26988"/>
            <a:ext cx="936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PT" altLang="pt-PT" sz="7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20496" name="Picture 16" descr="mod2-3">
            <a:extLst>
              <a:ext uri="{FF2B5EF4-FFF2-40B4-BE49-F238E27FC236}">
                <a16:creationId xmlns:a16="http://schemas.microsoft.com/office/drawing/2014/main" id="{F0537304-D4FC-42F5-8E7E-AC70E730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438626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7" name="Picture 17" descr="mod2-3">
            <a:extLst>
              <a:ext uri="{FF2B5EF4-FFF2-40B4-BE49-F238E27FC236}">
                <a16:creationId xmlns:a16="http://schemas.microsoft.com/office/drawing/2014/main" id="{AD2377A2-542E-45E2-8A4C-94BC0FC5916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6263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8" name="Picture 18" descr="mod2-3">
            <a:extLst>
              <a:ext uri="{FF2B5EF4-FFF2-40B4-BE49-F238E27FC236}">
                <a16:creationId xmlns:a16="http://schemas.microsoft.com/office/drawing/2014/main" id="{4D26FCB1-5FBB-4BE7-8159-7755B16B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9" name="Picture 19" descr="mod2-3">
            <a:extLst>
              <a:ext uri="{FF2B5EF4-FFF2-40B4-BE49-F238E27FC236}">
                <a16:creationId xmlns:a16="http://schemas.microsoft.com/office/drawing/2014/main" id="{819507FE-6EEB-4A17-8AAD-9F6A84A6F7F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819400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0" name="Picture 20" descr="mod2-3">
            <a:extLst>
              <a:ext uri="{FF2B5EF4-FFF2-40B4-BE49-F238E27FC236}">
                <a16:creationId xmlns:a16="http://schemas.microsoft.com/office/drawing/2014/main" id="{D4A828CA-7C73-4498-A831-C146AEE9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4387850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Picture 21" descr="mod2-3">
            <a:extLst>
              <a:ext uri="{FF2B5EF4-FFF2-40B4-BE49-F238E27FC236}">
                <a16:creationId xmlns:a16="http://schemas.microsoft.com/office/drawing/2014/main" id="{BBACB02B-87A4-4F6E-B7D1-A532667A584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387850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2" name="Picture 22" descr="mod2-3">
            <a:extLst>
              <a:ext uri="{FF2B5EF4-FFF2-40B4-BE49-F238E27FC236}">
                <a16:creationId xmlns:a16="http://schemas.microsoft.com/office/drawing/2014/main" id="{14615538-4CA9-4D03-A737-B3BF0C1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81463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3" name="Picture 23" descr="mod2-3">
            <a:extLst>
              <a:ext uri="{FF2B5EF4-FFF2-40B4-BE49-F238E27FC236}">
                <a16:creationId xmlns:a16="http://schemas.microsoft.com/office/drawing/2014/main" id="{587EADB2-F450-4487-8BC8-3EF4EE9EE00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814638"/>
            <a:ext cx="15621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4" name="Picture 24" descr="mod2-3">
            <a:extLst>
              <a:ext uri="{FF2B5EF4-FFF2-40B4-BE49-F238E27FC236}">
                <a16:creationId xmlns:a16="http://schemas.microsoft.com/office/drawing/2014/main" id="{8EBE6C59-B95B-41C6-93C5-0FFFC9F14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5900"/>
            <a:ext cx="863600" cy="863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7DA4207-8468-4416-A7DF-A9ACB1215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75" y="2492375"/>
            <a:ext cx="3097213" cy="21717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Adaptado de uma</a:t>
            </a: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 </a:t>
            </a: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apresentação do </a:t>
            </a: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Prof. Dr. Mota Pinto</a:t>
            </a: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b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</a:br>
            <a:r>
              <a:rPr lang="pt-PT" altLang="pt-PT" sz="200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por Luis Ruivo 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236C6A6-460F-44F4-9DF1-CE08C73D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8688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PT" altLang="pt-PT" b="1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9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8A2A0F52-DDEB-4045-9EAF-7D714C53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43" y="92264"/>
            <a:ext cx="7272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Telhado de uma casa</a:t>
            </a:r>
            <a:endParaRPr lang="pt-PT" altLang="pt-PT" dirty="0">
              <a:latin typeface="Century Gothic" panose="020B0502020202020204" pitchFamily="34" charset="0"/>
            </a:endParaRP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D122E0CB-347B-4706-8CBB-6DCCE97F5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08050"/>
            <a:ext cx="3313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>
                <a:solidFill>
                  <a:schemeClr val="bg1"/>
                </a:solidFill>
                <a:latin typeface="Century Gothic" panose="020B0502020202020204" pitchFamily="34" charset="0"/>
              </a:rPr>
              <a:t>Uma telha é o </a:t>
            </a:r>
            <a:r>
              <a:rPr kumimoji="0" lang="pt-PT" altLang="pt-PT" b="1">
                <a:solidFill>
                  <a:schemeClr val="bg1"/>
                </a:solidFill>
                <a:latin typeface="Century Gothic" panose="020B0502020202020204" pitchFamily="34" charset="0"/>
              </a:rPr>
              <a:t>módulo</a:t>
            </a:r>
            <a:r>
              <a:rPr kumimoji="0" lang="pt-PT" altLang="pt-PT">
                <a:solidFill>
                  <a:schemeClr val="bg1"/>
                </a:solidFill>
                <a:latin typeface="Century Gothic" panose="020B0502020202020204" pitchFamily="34" charset="0"/>
              </a:rPr>
              <a:t> criado. </a:t>
            </a:r>
          </a:p>
        </p:txBody>
      </p:sp>
      <p:pic>
        <p:nvPicPr>
          <p:cNvPr id="10244" name="Picture 6" descr="telhas1">
            <a:extLst>
              <a:ext uri="{FF2B5EF4-FFF2-40B4-BE49-F238E27FC236}">
                <a16:creationId xmlns:a16="http://schemas.microsoft.com/office/drawing/2014/main" id="{6E6DD43A-3C93-4B1F-AF00-DAEBE1B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08050"/>
            <a:ext cx="3529013" cy="2646363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1" name="Picture 7" descr="telhas">
            <a:extLst>
              <a:ext uri="{FF2B5EF4-FFF2-40B4-BE49-F238E27FC236}">
                <a16:creationId xmlns:a16="http://schemas.microsoft.com/office/drawing/2014/main" id="{C9237D08-174A-47ED-BD75-B6978FA2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573463"/>
            <a:ext cx="3967162" cy="3021012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32" name="Text Box 8">
            <a:extLst>
              <a:ext uri="{FF2B5EF4-FFF2-40B4-BE49-F238E27FC236}">
                <a16:creationId xmlns:a16="http://schemas.microsoft.com/office/drawing/2014/main" id="{5F5F792A-A294-4CDB-AAC9-6E4980A3A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576763"/>
            <a:ext cx="30241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O conjunto das telhas é</a:t>
            </a:r>
            <a:r>
              <a:rPr kumimoji="0" lang="pt-PT" altLang="pt-PT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o </a:t>
            </a:r>
            <a:r>
              <a:rPr kumimoji="0" lang="pt-PT" altLang="pt-PT" b="1" dirty="0">
                <a:solidFill>
                  <a:schemeClr val="bg1"/>
                </a:solidFill>
                <a:latin typeface="Century Gothic" panose="020B0502020202020204" pitchFamily="34" charset="0"/>
              </a:rPr>
              <a:t>padrão</a:t>
            </a: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 artificial.</a:t>
            </a:r>
            <a:endParaRPr lang="pt-PT" altLang="pt-PT" dirty="0">
              <a:latin typeface="Century Gothic" panose="020B0502020202020204" pitchFamily="34" charset="0"/>
            </a:endParaRPr>
          </a:p>
        </p:txBody>
      </p:sp>
      <p:pic>
        <p:nvPicPr>
          <p:cNvPr id="77833" name="Picture 9" descr="telha2">
            <a:extLst>
              <a:ext uri="{FF2B5EF4-FFF2-40B4-BE49-F238E27FC236}">
                <a16:creationId xmlns:a16="http://schemas.microsoft.com/office/drawing/2014/main" id="{FEDFD882-40FB-4E62-A671-AC41DF61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916113"/>
            <a:ext cx="1655762" cy="12080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  <p:bldP spid="778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3057C699-2FD1-4A5E-9E56-28ACC439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403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Gradeamento das casas</a:t>
            </a:r>
          </a:p>
        </p:txBody>
      </p:sp>
      <p:pic>
        <p:nvPicPr>
          <p:cNvPr id="11267" name="Picture 5" descr="gradeamento">
            <a:extLst>
              <a:ext uri="{FF2B5EF4-FFF2-40B4-BE49-F238E27FC236}">
                <a16:creationId xmlns:a16="http://schemas.microsoft.com/office/drawing/2014/main" id="{9523A130-AB0F-4792-A1A0-9CA8CC7A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92250"/>
            <a:ext cx="3667125" cy="4889500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8" name="Text Box 6">
            <a:extLst>
              <a:ext uri="{FF2B5EF4-FFF2-40B4-BE49-F238E27FC236}">
                <a16:creationId xmlns:a16="http://schemas.microsoft.com/office/drawing/2014/main" id="{39A13D11-2D6A-40E0-8C41-0F2A3E4F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33375"/>
            <a:ext cx="3455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Azulejos que revestem ou enfeitam as casas</a:t>
            </a:r>
            <a:endParaRPr lang="pt-PT" altLang="pt-PT" dirty="0">
              <a:latin typeface="Century Gothic" panose="020B0502020202020204" pitchFamily="34" charset="0"/>
            </a:endParaRPr>
          </a:p>
        </p:txBody>
      </p:sp>
      <p:pic>
        <p:nvPicPr>
          <p:cNvPr id="79879" name="Picture 7" descr="padrao_azulejo">
            <a:extLst>
              <a:ext uri="{FF2B5EF4-FFF2-40B4-BE49-F238E27FC236}">
                <a16:creationId xmlns:a16="http://schemas.microsoft.com/office/drawing/2014/main" id="{7E40EB6B-1D5E-4DCE-ACCD-FAEF611D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844675"/>
            <a:ext cx="3298825" cy="4560888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15525BE6-9AE6-46A3-B9D6-82C73E1F4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252" y="1772816"/>
            <a:ext cx="6553200" cy="37449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É a unidade que, repetida segundo determinada ordem, origina o padrão.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PT" altLang="pt-P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PT" alt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Assim, o módulo é um elemento, natural ou artificial, que pode ser repetido de várias maneiras, criando um ou vários padrões.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3408DE0-6A82-48C4-9FD7-C7763D7ED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6096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PT" altLang="pt-PT" sz="4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O que é o módulo?</a:t>
            </a:r>
            <a:endParaRPr lang="en-GB" altLang="pt-PT" sz="40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129" name="Picture 9" descr="azulejo2">
            <a:extLst>
              <a:ext uri="{FF2B5EF4-FFF2-40B4-BE49-F238E27FC236}">
                <a16:creationId xmlns:a16="http://schemas.microsoft.com/office/drawing/2014/main" id="{5B1B8861-B2C1-494F-94C6-B9066188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28775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AutoShape 10">
            <a:extLst>
              <a:ext uri="{FF2B5EF4-FFF2-40B4-BE49-F238E27FC236}">
                <a16:creationId xmlns:a16="http://schemas.microsoft.com/office/drawing/2014/main" id="{00621DFB-A198-413A-9CED-4BC2F29F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429000"/>
            <a:ext cx="1512888" cy="1296988"/>
          </a:xfrm>
          <a:prstGeom prst="hexagon">
            <a:avLst>
              <a:gd name="adj" fmla="val 29162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2400">
              <a:solidFill>
                <a:srgbClr val="3366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31" name="Picture 11" descr="telha2">
            <a:extLst>
              <a:ext uri="{FF2B5EF4-FFF2-40B4-BE49-F238E27FC236}">
                <a16:creationId xmlns:a16="http://schemas.microsoft.com/office/drawing/2014/main" id="{E83C0446-1B34-4E16-9C86-832935F1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157788"/>
            <a:ext cx="1655762" cy="12080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D56837B-C128-412C-98E2-BF4CD794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404813"/>
            <a:ext cx="7105650" cy="2159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PT" altLang="pt-PT" sz="3200">
                <a:solidFill>
                  <a:srgbClr val="FFFF00"/>
                </a:solidFill>
                <a:latin typeface="Century Gothic" panose="020B0502020202020204" pitchFamily="34" charset="0"/>
              </a:rPr>
              <a:t>         </a:t>
            </a:r>
            <a:r>
              <a:rPr lang="pt-PT" altLang="pt-PT" sz="3600" b="1">
                <a:solidFill>
                  <a:srgbClr val="006600"/>
                </a:solidFill>
                <a:latin typeface="Century Gothic" panose="020B0502020202020204" pitchFamily="34" charset="0"/>
              </a:rPr>
              <a:t>O que é o Padrão?</a:t>
            </a:r>
            <a:endParaRPr lang="pt-PT" altLang="pt-PT" sz="32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PT" altLang="pt-PT" sz="24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PT" altLang="pt-PT" sz="2400">
                <a:solidFill>
                  <a:schemeClr val="bg1"/>
                </a:solidFill>
                <a:latin typeface="Century Gothic" panose="020B0502020202020204" pitchFamily="34" charset="0"/>
              </a:rPr>
              <a:t>É o resultado da organização formal de um módulo, segundo uma certa sequência.</a:t>
            </a:r>
            <a:endParaRPr lang="en-GB" altLang="pt-PT" sz="2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011" name="AutoShape 3">
            <a:extLst>
              <a:ext uri="{FF2B5EF4-FFF2-40B4-BE49-F238E27FC236}">
                <a16:creationId xmlns:a16="http://schemas.microsoft.com/office/drawing/2014/main" id="{7D1ACC9B-0BBD-449C-8EA0-C18B359C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2" name="AutoShape 4">
            <a:extLst>
              <a:ext uri="{FF2B5EF4-FFF2-40B4-BE49-F238E27FC236}">
                <a16:creationId xmlns:a16="http://schemas.microsoft.com/office/drawing/2014/main" id="{53FDE58B-C390-44C8-958B-E633DE49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3" name="AutoShape 5">
            <a:extLst>
              <a:ext uri="{FF2B5EF4-FFF2-40B4-BE49-F238E27FC236}">
                <a16:creationId xmlns:a16="http://schemas.microsoft.com/office/drawing/2014/main" id="{6128C2C5-17FB-4845-86CC-1D7640A1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589588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4" name="AutoShape 6">
            <a:extLst>
              <a:ext uri="{FF2B5EF4-FFF2-40B4-BE49-F238E27FC236}">
                <a16:creationId xmlns:a16="http://schemas.microsoft.com/office/drawing/2014/main" id="{49D7041C-C556-40CA-BBFA-A7D25498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5589588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15E60313-0210-4516-8DA4-0ACFC20B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00663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13D48979-BD9A-485F-927A-77E78B35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589588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7" name="AutoShape 9">
            <a:extLst>
              <a:ext uri="{FF2B5EF4-FFF2-40B4-BE49-F238E27FC236}">
                <a16:creationId xmlns:a16="http://schemas.microsoft.com/office/drawing/2014/main" id="{6A58F37B-1FFD-4EB0-B2C7-FF35EA5F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8" name="AutoShape 10">
            <a:extLst>
              <a:ext uri="{FF2B5EF4-FFF2-40B4-BE49-F238E27FC236}">
                <a16:creationId xmlns:a16="http://schemas.microsoft.com/office/drawing/2014/main" id="{6AF4E6C0-7881-4A6D-838B-BD5636AE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5589588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AutoShape 11">
            <a:extLst>
              <a:ext uri="{FF2B5EF4-FFF2-40B4-BE49-F238E27FC236}">
                <a16:creationId xmlns:a16="http://schemas.microsoft.com/office/drawing/2014/main" id="{8CD0A41F-74F4-4175-A628-89A81254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id="{752563BD-5EEB-4C1A-9ACF-9F0E39E7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0133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1" name="AutoShape 13">
            <a:extLst>
              <a:ext uri="{FF2B5EF4-FFF2-40B4-BE49-F238E27FC236}">
                <a16:creationId xmlns:a16="http://schemas.microsoft.com/office/drawing/2014/main" id="{F97F5F3B-F8CA-4C12-A5A5-F5769DEB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2" name="AutoShape 14">
            <a:extLst>
              <a:ext uri="{FF2B5EF4-FFF2-40B4-BE49-F238E27FC236}">
                <a16:creationId xmlns:a16="http://schemas.microsoft.com/office/drawing/2014/main" id="{07EBE3FC-0703-44D5-B568-7EB7BDE2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3" name="AutoShape 15">
            <a:extLst>
              <a:ext uri="{FF2B5EF4-FFF2-40B4-BE49-F238E27FC236}">
                <a16:creationId xmlns:a16="http://schemas.microsoft.com/office/drawing/2014/main" id="{920F5BDD-AEB1-4EC9-A75D-1C9FA572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5589588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4" name="AutoShape 16">
            <a:extLst>
              <a:ext uri="{FF2B5EF4-FFF2-40B4-BE49-F238E27FC236}">
                <a16:creationId xmlns:a16="http://schemas.microsoft.com/office/drawing/2014/main" id="{36E619E2-3DC1-46AA-B5C1-19788E60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58769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3025" name="Picture 17" descr="azulejo2">
            <a:extLst>
              <a:ext uri="{FF2B5EF4-FFF2-40B4-BE49-F238E27FC236}">
                <a16:creationId xmlns:a16="http://schemas.microsoft.com/office/drawing/2014/main" id="{E38AC432-63D4-4409-B951-BB5A15E2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6" name="Picture 18" descr="azulejo2">
            <a:extLst>
              <a:ext uri="{FF2B5EF4-FFF2-40B4-BE49-F238E27FC236}">
                <a16:creationId xmlns:a16="http://schemas.microsoft.com/office/drawing/2014/main" id="{C8B379A5-8482-4E3E-89DC-7A8F8DCD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19" descr="azulejo2">
            <a:extLst>
              <a:ext uri="{FF2B5EF4-FFF2-40B4-BE49-F238E27FC236}">
                <a16:creationId xmlns:a16="http://schemas.microsoft.com/office/drawing/2014/main" id="{B1F0345A-FBDD-4563-97B5-28FA7CEB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20" descr="azulejo2">
            <a:extLst>
              <a:ext uri="{FF2B5EF4-FFF2-40B4-BE49-F238E27FC236}">
                <a16:creationId xmlns:a16="http://schemas.microsoft.com/office/drawing/2014/main" id="{A211A78A-4E5B-4897-9C9C-15B37BC7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9" name="Picture 21" descr="azulejo2">
            <a:extLst>
              <a:ext uri="{FF2B5EF4-FFF2-40B4-BE49-F238E27FC236}">
                <a16:creationId xmlns:a16="http://schemas.microsoft.com/office/drawing/2014/main" id="{57C49AC2-6E0C-4B91-A459-0FCD7B9B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0" name="Picture 22" descr="azulejo2">
            <a:extLst>
              <a:ext uri="{FF2B5EF4-FFF2-40B4-BE49-F238E27FC236}">
                <a16:creationId xmlns:a16="http://schemas.microsoft.com/office/drawing/2014/main" id="{403730A0-6602-4842-8585-09409A77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781300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23" descr="azulejo2">
            <a:extLst>
              <a:ext uri="{FF2B5EF4-FFF2-40B4-BE49-F238E27FC236}">
                <a16:creationId xmlns:a16="http://schemas.microsoft.com/office/drawing/2014/main" id="{068CE387-E5FD-4921-B46A-A15F2A73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8288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2" name="Picture 24" descr="azulejo2">
            <a:extLst>
              <a:ext uri="{FF2B5EF4-FFF2-40B4-BE49-F238E27FC236}">
                <a16:creationId xmlns:a16="http://schemas.microsoft.com/office/drawing/2014/main" id="{0C10B137-6270-4B5F-96E8-7FD49355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078288"/>
            <a:ext cx="1295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3" name="AutoShape 25">
            <a:extLst>
              <a:ext uri="{FF2B5EF4-FFF2-40B4-BE49-F238E27FC236}">
                <a16:creationId xmlns:a16="http://schemas.microsoft.com/office/drawing/2014/main" id="{CB6C3F07-3741-446E-A654-B25C5C28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00663"/>
            <a:ext cx="647700" cy="576262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34" name="AutoShape 26">
            <a:extLst>
              <a:ext uri="{FF2B5EF4-FFF2-40B4-BE49-F238E27FC236}">
                <a16:creationId xmlns:a16="http://schemas.microsoft.com/office/drawing/2014/main" id="{C2808FAE-8887-4757-BC98-5EBB15BA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013325"/>
            <a:ext cx="647700" cy="576263"/>
          </a:xfrm>
          <a:prstGeom prst="hexagon">
            <a:avLst>
              <a:gd name="adj" fmla="val 28099"/>
              <a:gd name="vf" fmla="val 115470"/>
            </a:avLst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pt-PT" altLang="pt-PT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uiExpand="1" build="p" autoUpdateAnimBg="0"/>
      <p:bldP spid="43011" grpId="0" animBg="1"/>
      <p:bldP spid="43012" grpId="0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33" grpId="0" animBg="1"/>
      <p:bldP spid="430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ED90B74-31A4-4A41-BC03-1F94135D5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86600" cy="1143000"/>
          </a:xfrm>
        </p:spPr>
        <p:txBody>
          <a:bodyPr/>
          <a:lstStyle/>
          <a:p>
            <a:pPr algn="ctr" eaLnBrk="1" hangingPunct="1"/>
            <a:r>
              <a:rPr lang="pt-PT" altLang="pt-PT" sz="4000">
                <a:solidFill>
                  <a:srgbClr val="006600"/>
                </a:solidFill>
                <a:latin typeface="Century Gothic" panose="020B0502020202020204" pitchFamily="34" charset="0"/>
              </a:rPr>
              <a:t>Cinco formas básicas de obter  um padrão:</a:t>
            </a:r>
            <a:endParaRPr lang="en-GB" altLang="pt-PT" sz="4000">
              <a:solidFill>
                <a:srgbClr val="006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16F0C3-83A7-42F9-81BC-1517E5D2E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771650"/>
            <a:ext cx="4824412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Char char="Ø"/>
            </a:pP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Translação;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None/>
            </a:pPr>
            <a:endParaRPr lang="pt-PT" altLang="pt-PT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Char char="Ø"/>
            </a:pP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Alternância;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None/>
            </a:pPr>
            <a:endParaRPr lang="pt-PT" altLang="pt-PT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Char char="Ø"/>
            </a:pP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Rotação;</a:t>
            </a:r>
            <a:endParaRPr lang="pt-PT" altLang="pt-PT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None/>
            </a:pPr>
            <a:endParaRPr lang="pt-PT" altLang="pt-PT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Char char="Ø"/>
            </a:pP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Simetria;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None/>
            </a:pPr>
            <a:endParaRPr lang="pt-PT" altLang="pt-PT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buFont typeface="Wingdings" panose="05000000000000000000" pitchFamily="2" charset="2"/>
              <a:buChar char="Ø"/>
            </a:pPr>
            <a:r>
              <a:rPr lang="pt-PT" alt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Assimetria. </a:t>
            </a:r>
            <a:endParaRPr lang="en-GB" altLang="pt-PT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71C2B610-07B0-4E13-BA76-1C74CC405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772400" cy="16383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4400" b="1">
                <a:solidFill>
                  <a:srgbClr val="FFFF00"/>
                </a:solidFill>
                <a:latin typeface="Century Gothic" panose="020B0502020202020204" pitchFamily="34" charset="0"/>
              </a:rPr>
              <a:t>  </a:t>
            </a:r>
            <a:r>
              <a:rPr lang="pt-PT" altLang="pt-PT" sz="4400" b="1">
                <a:solidFill>
                  <a:schemeClr val="bg1"/>
                </a:solidFill>
                <a:latin typeface="Century Gothic" panose="020B0502020202020204" pitchFamily="34" charset="0"/>
              </a:rPr>
              <a:t>Vejamos alguns exemplos:</a:t>
            </a:r>
            <a:endParaRPr lang="en-GB" altLang="pt-PT" sz="44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F9A069A-6500-418D-8885-E314819F5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333375"/>
            <a:ext cx="6696075" cy="1150938"/>
          </a:xfrm>
        </p:spPr>
        <p:txBody>
          <a:bodyPr/>
          <a:lstStyle/>
          <a:p>
            <a:pPr eaLnBrk="1" hangingPunct="1"/>
            <a:r>
              <a:rPr lang="pt-PT" altLang="pt-PT" sz="3600">
                <a:solidFill>
                  <a:srgbClr val="003366"/>
                </a:solidFill>
                <a:latin typeface="Century Gothic" panose="020B0502020202020204" pitchFamily="34" charset="0"/>
              </a:rPr>
              <a:t>Translação</a:t>
            </a:r>
            <a:br>
              <a:rPr lang="pt-PT" altLang="pt-PT" sz="36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Padrão organizado segundo a repetição do módulo</a:t>
            </a: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PT" altLang="pt-PT" sz="1800">
                <a:solidFill>
                  <a:schemeClr val="bg1"/>
                </a:solidFill>
                <a:latin typeface="Century Gothic" panose="020B0502020202020204" pitchFamily="34" charset="0"/>
              </a:rPr>
              <a:t>paralelamente a si próprio.</a:t>
            </a:r>
            <a:endParaRPr lang="en-GB" altLang="pt-PT" sz="18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849" name="Picture 9" descr="padrao2">
            <a:extLst>
              <a:ext uri="{FF2B5EF4-FFF2-40B4-BE49-F238E27FC236}">
                <a16:creationId xmlns:a16="http://schemas.microsoft.com/office/drawing/2014/main" id="{6104B8D7-41AD-4C3C-99C6-5E522A08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padrao2">
            <a:extLst>
              <a:ext uri="{FF2B5EF4-FFF2-40B4-BE49-F238E27FC236}">
                <a16:creationId xmlns:a16="http://schemas.microsoft.com/office/drawing/2014/main" id="{D1ED7EA7-C143-4AD3-B908-64EB257D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padrao2">
            <a:extLst>
              <a:ext uri="{FF2B5EF4-FFF2-40B4-BE49-F238E27FC236}">
                <a16:creationId xmlns:a16="http://schemas.microsoft.com/office/drawing/2014/main" id="{BA6B2272-0FC2-43C3-9FBA-F2B5A48F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2" descr="padrao2">
            <a:extLst>
              <a:ext uri="{FF2B5EF4-FFF2-40B4-BE49-F238E27FC236}">
                <a16:creationId xmlns:a16="http://schemas.microsoft.com/office/drawing/2014/main" id="{4A70C840-F0CC-4C5A-9E6F-04258695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43200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13" descr="padrao2">
            <a:extLst>
              <a:ext uri="{FF2B5EF4-FFF2-40B4-BE49-F238E27FC236}">
                <a16:creationId xmlns:a16="http://schemas.microsoft.com/office/drawing/2014/main" id="{64220F94-5B11-4493-B9E4-5EC32198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4" descr="padrao2">
            <a:extLst>
              <a:ext uri="{FF2B5EF4-FFF2-40B4-BE49-F238E27FC236}">
                <a16:creationId xmlns:a16="http://schemas.microsoft.com/office/drawing/2014/main" id="{47492D2C-C244-4A1C-A9BD-6033FD21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18" descr="padrao2">
            <a:extLst>
              <a:ext uri="{FF2B5EF4-FFF2-40B4-BE49-F238E27FC236}">
                <a16:creationId xmlns:a16="http://schemas.microsoft.com/office/drawing/2014/main" id="{DC9DA1BC-CA1C-4903-B140-CAFF6A9F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43021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19" descr="padrao2">
            <a:extLst>
              <a:ext uri="{FF2B5EF4-FFF2-40B4-BE49-F238E27FC236}">
                <a16:creationId xmlns:a16="http://schemas.microsoft.com/office/drawing/2014/main" id="{E56AD794-E5DA-4C84-91DE-67BC3703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6213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0.13247 0.37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delo de apresentação predefinido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384</Words>
  <Application>Microsoft Office PowerPoint</Application>
  <PresentationFormat>Apresentação no Ecrã (4:3)</PresentationFormat>
  <Paragraphs>76</Paragraphs>
  <Slides>23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23</vt:i4>
      </vt:variant>
    </vt:vector>
  </HeadingPairs>
  <TitlesOfParts>
    <vt:vector size="31" baseType="lpstr">
      <vt:lpstr>Times New Roman</vt:lpstr>
      <vt:lpstr>Arial</vt:lpstr>
      <vt:lpstr>Arial Narrow</vt:lpstr>
      <vt:lpstr>Wingdings</vt:lpstr>
      <vt:lpstr>Garamond</vt:lpstr>
      <vt:lpstr>Century Gothic</vt:lpstr>
      <vt:lpstr>Generic</vt:lpstr>
      <vt:lpstr>Modelo de apresentação predefinido</vt:lpstr>
      <vt:lpstr>Apresentação do PowerPoint</vt:lpstr>
      <vt:lpstr>Apresentação do PowerPoint</vt:lpstr>
      <vt:lpstr>Apresentação do PowerPoint</vt:lpstr>
      <vt:lpstr>Apresentação do PowerPoint</vt:lpstr>
      <vt:lpstr>O que é o módulo?</vt:lpstr>
      <vt:lpstr>Apresentação do PowerPoint</vt:lpstr>
      <vt:lpstr>Cinco formas básicas de obter  um padrão:</vt:lpstr>
      <vt:lpstr>Apresentação do PowerPoint</vt:lpstr>
      <vt:lpstr>Translação  Padrão organizado segundo a repetição do módulo  paralelamente a si próprio.</vt:lpstr>
      <vt:lpstr>Alternância   Padrão organizado alternando módulos ou a cor do  mesmo módulo.  Neste 1.º caso, vamos mudar as cores do mesmo módulo.</vt:lpstr>
      <vt:lpstr>Alternância     Neste 2.º caso, vamos alternar dois módulos diferentes.</vt:lpstr>
      <vt:lpstr>Rotação  Padrão organizado repetindo o(s) módulo(s) através de  um movimento giratório em torno de um eixo.  Imaginemos que o eixo se encontra no vértice mais   perto da estrela.</vt:lpstr>
      <vt:lpstr>Apresentação do PowerPoint</vt:lpstr>
      <vt:lpstr> Simetria (horizontal) </vt:lpstr>
      <vt:lpstr>Apresentação do PowerPoint</vt:lpstr>
      <vt:lpstr> Simetria (vertical)</vt:lpstr>
      <vt:lpstr> Simetria (vertical)</vt:lpstr>
      <vt:lpstr> Assimetria</vt:lpstr>
      <vt:lpstr>Organização do trabalho</vt:lpstr>
      <vt:lpstr>Apresentação do PowerPoint</vt:lpstr>
      <vt:lpstr>Apresentação do PowerPoint</vt:lpstr>
      <vt:lpstr>Apresentação do PowerPoint</vt:lpstr>
      <vt:lpstr>Adaptado de uma   apresentação do   Prof. Dr. Mota Pinto  por Luis Ruivo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Valadão</dc:creator>
  <cp:lastModifiedBy>Paulo Valadão</cp:lastModifiedBy>
  <cp:revision>82</cp:revision>
  <cp:lastPrinted>1601-01-01T00:00:00Z</cp:lastPrinted>
  <dcterms:created xsi:type="dcterms:W3CDTF">1601-01-01T00:00:00Z</dcterms:created>
  <dcterms:modified xsi:type="dcterms:W3CDTF">2018-07-03T20:56:21Z</dcterms:modified>
</cp:coreProperties>
</file>