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Baloo Chettan 2" panose="020B0604020202020204" charset="0"/>
      <p:regular r:id="rId13"/>
      <p:bold r:id="rId14"/>
    </p:embeddedFont>
    <p:embeddedFont>
      <p:font typeface="Baloo Chettan 2 Medium" panose="020B0604020202020204" charset="0"/>
      <p:regular r:id="rId15"/>
      <p:bold r:id="rId16"/>
    </p:embeddedFont>
    <p:embeddedFont>
      <p:font typeface="Baloo Chettan 2 SemiBold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35">
          <p15:clr>
            <a:srgbClr val="A4A3A4"/>
          </p15:clr>
        </p15:guide>
        <p15:guide id="3" pos="247">
          <p15:clr>
            <a:srgbClr val="9AA0A6"/>
          </p15:clr>
        </p15:guide>
        <p15:guide id="4" orient="horz" pos="1531">
          <p15:clr>
            <a:srgbClr val="9AA0A6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7ovhUeEWTQJ3pJ0dEyucEkYeo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35"/>
        <p:guide pos="247"/>
        <p:guide orient="horz" pos="15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9029dc0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89029dc0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9029dc0c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89029dc0c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PT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Deixei o texto na imagem por causa dos créditos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PT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World Oceans Day, people around our blue planet celebrate and honor our ocean, which connects us all.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PT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United Nations celebrates World Oceans Day every year on 8 June since 1992, following the United Nations Conference on Environment and Development, held in Rio de Janeiro.</a:t>
            </a:r>
            <a:br>
              <a:rPr lang="pt-PT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pt-PT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9029dc0c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89029dc0c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PT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www.theriverstrust.org – imagens – ver slide seguinte em inglês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CEE9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g89029dc0ce_0_0"/>
          <p:cNvPicPr preferRelativeResize="0"/>
          <p:nvPr/>
        </p:nvPicPr>
        <p:blipFill rotWithShape="1">
          <a:blip r:embed="rId3">
            <a:alphaModFix amt="81000"/>
          </a:blip>
          <a:srcRect/>
          <a:stretch/>
        </p:blipFill>
        <p:spPr>
          <a:xfrm>
            <a:off x="8081925" y="4680791"/>
            <a:ext cx="347466" cy="288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g89029dc0ce_0_0"/>
          <p:cNvPicPr preferRelativeResize="0"/>
          <p:nvPr/>
        </p:nvPicPr>
        <p:blipFill rotWithShape="1">
          <a:blip r:embed="rId4">
            <a:alphaModFix amt="81000"/>
          </a:blip>
          <a:srcRect/>
          <a:stretch/>
        </p:blipFill>
        <p:spPr>
          <a:xfrm>
            <a:off x="7654559" y="4671355"/>
            <a:ext cx="311560" cy="307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g89029dc0ce_0_0"/>
          <p:cNvPicPr preferRelativeResize="0"/>
          <p:nvPr/>
        </p:nvPicPr>
        <p:blipFill rotWithShape="1">
          <a:blip r:embed="rId5">
            <a:alphaModFix amt="81000"/>
          </a:blip>
          <a:srcRect/>
          <a:stretch/>
        </p:blipFill>
        <p:spPr>
          <a:xfrm>
            <a:off x="8481432" y="4652850"/>
            <a:ext cx="415369" cy="344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g89029dc0ce_0_0"/>
          <p:cNvPicPr preferRelativeResize="0"/>
          <p:nvPr/>
        </p:nvPicPr>
        <p:blipFill rotWithShape="1">
          <a:blip r:embed="rId6">
            <a:alphaModFix/>
          </a:blip>
          <a:srcRect b="60278"/>
          <a:stretch/>
        </p:blipFill>
        <p:spPr>
          <a:xfrm>
            <a:off x="493150" y="497038"/>
            <a:ext cx="8311775" cy="3968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g89029dc0ce_0_0"/>
          <p:cNvSpPr txBox="1"/>
          <p:nvPr/>
        </p:nvSpPr>
        <p:spPr>
          <a:xfrm>
            <a:off x="2362200" y="4021757"/>
            <a:ext cx="48681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O Oceano e a Sobrepesca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9"/>
          <p:cNvPicPr preferRelativeResize="0"/>
          <p:nvPr/>
        </p:nvPicPr>
        <p:blipFill rotWithShape="1">
          <a:blip r:embed="rId3">
            <a:alphaModFix/>
          </a:blip>
          <a:srcRect b="60278"/>
          <a:stretch/>
        </p:blipFill>
        <p:spPr>
          <a:xfrm>
            <a:off x="2179628" y="2066125"/>
            <a:ext cx="4784749" cy="228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9"/>
          <p:cNvSpPr txBox="1"/>
          <p:nvPr/>
        </p:nvSpPr>
        <p:spPr>
          <a:xfrm>
            <a:off x="725625" y="363325"/>
            <a:ext cx="7594200" cy="16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PT" sz="3000" b="0" i="0" u="none" strike="noStrike" cap="none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Esperamos que se tenham divertido e aprendido coisas novas! Novas atividades em breve! Estejam atentos!</a:t>
            </a:r>
            <a:endParaRPr sz="3000" b="0" i="0" u="none" strike="noStrike" cap="none">
              <a:solidFill>
                <a:srgbClr val="438CC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166" name="Google Shape;166;p9"/>
          <p:cNvSpPr/>
          <p:nvPr/>
        </p:nvSpPr>
        <p:spPr>
          <a:xfrm>
            <a:off x="1830750" y="3769750"/>
            <a:ext cx="5482500" cy="671700"/>
          </a:xfrm>
          <a:prstGeom prst="rect">
            <a:avLst/>
          </a:prstGeom>
          <a:solidFill>
            <a:srgbClr val="CEE9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2528800" y="3893975"/>
            <a:ext cx="3987900" cy="1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PT" sz="1400" b="0" i="0" u="none" strike="noStrike" cap="none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Não se esqueçam de ir partilhando connosco o que vão fazendo, usando o hashtag </a:t>
            </a:r>
            <a:r>
              <a:rPr lang="pt-PT" sz="2400" b="1" i="0" u="none" strike="noStrike" cap="none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#EuMergulhoEmCasa </a:t>
            </a:r>
            <a:endParaRPr sz="2400" b="1" i="0" u="none" strike="noStrike" cap="none">
              <a:solidFill>
                <a:srgbClr val="438CC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029dc0ce_0_8"/>
          <p:cNvSpPr/>
          <p:nvPr/>
        </p:nvSpPr>
        <p:spPr>
          <a:xfrm>
            <a:off x="4406900" y="0"/>
            <a:ext cx="4737000" cy="5141100"/>
          </a:xfrm>
          <a:prstGeom prst="rect">
            <a:avLst/>
          </a:prstGeom>
          <a:solidFill>
            <a:srgbClr val="CEE9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89029dc0ce_0_8"/>
          <p:cNvSpPr txBox="1">
            <a:spLocks noGrp="1"/>
          </p:cNvSpPr>
          <p:nvPr>
            <p:ph type="subTitle" idx="1"/>
          </p:nvPr>
        </p:nvSpPr>
        <p:spPr>
          <a:xfrm>
            <a:off x="296600" y="1749075"/>
            <a:ext cx="5022300" cy="28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PT" sz="1800" b="1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Ainda a propósito do Dia Mundial do Oceano, voltamos a honrar e celebrar o meio marinho.</a:t>
            </a:r>
            <a:endParaRPr sz="1800" b="1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00" b="1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PT" sz="180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Vamos dar-te mais algumas dicas </a:t>
            </a:r>
            <a:br>
              <a:rPr lang="pt-PT" sz="180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</a:br>
            <a:r>
              <a:rPr lang="pt-PT" sz="180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sobre como podes ajudar! </a:t>
            </a:r>
            <a:endParaRPr sz="180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0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PT" sz="1800" b="1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Já aqui falámos nas alterações climáticas </a:t>
            </a:r>
            <a:br>
              <a:rPr lang="pt-PT" sz="1800" b="1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</a:br>
            <a:r>
              <a:rPr lang="pt-PT" sz="1800" b="1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e hoje vamos falar na sobrepesca!</a:t>
            </a:r>
            <a:endParaRPr sz="1800" b="1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00" b="1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65" name="Google Shape;65;g89029dc0ce_0_8"/>
          <p:cNvSpPr txBox="1">
            <a:spLocks noGrp="1"/>
          </p:cNvSpPr>
          <p:nvPr>
            <p:ph type="title"/>
          </p:nvPr>
        </p:nvSpPr>
        <p:spPr>
          <a:xfrm>
            <a:off x="0" y="266775"/>
            <a:ext cx="56874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PT" b="1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O Oceano e a Sobrepesca</a:t>
            </a:r>
            <a:endParaRPr sz="3600" b="1"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66" name="Google Shape;66;g89029dc0ce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567" y="0"/>
            <a:ext cx="345143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9029dc0ce_0_60"/>
          <p:cNvSpPr/>
          <p:nvPr/>
        </p:nvSpPr>
        <p:spPr>
          <a:xfrm>
            <a:off x="4406900" y="2355"/>
            <a:ext cx="4737000" cy="5141100"/>
          </a:xfrm>
          <a:prstGeom prst="rect">
            <a:avLst/>
          </a:prstGeom>
          <a:solidFill>
            <a:srgbClr val="CEE9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2" name="Google Shape;72;g89029dc0ce_0_60"/>
          <p:cNvSpPr txBox="1">
            <a:spLocks noGrp="1"/>
          </p:cNvSpPr>
          <p:nvPr>
            <p:ph type="subTitle" idx="1"/>
          </p:nvPr>
        </p:nvSpPr>
        <p:spPr>
          <a:xfrm>
            <a:off x="2138400" y="74125"/>
            <a:ext cx="48672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pt-PT" sz="2600" b="1">
                <a:solidFill>
                  <a:srgbClr val="438CCB"/>
                </a:solidFill>
                <a:latin typeface="Baloo Chettan 2 SemiBold"/>
                <a:ea typeface="Baloo Chettan 2 SemiBold"/>
                <a:cs typeface="Baloo Chettan 2 SemiBold"/>
                <a:sym typeface="Baloo Chettan 2 SemiBold"/>
              </a:rPr>
              <a:t>O oceano é importante porque:</a:t>
            </a:r>
            <a:endParaRPr sz="2200">
              <a:solidFill>
                <a:srgbClr val="438CCB"/>
              </a:solidFill>
              <a:latin typeface="Baloo Chettan 2 SemiBold"/>
              <a:ea typeface="Baloo Chettan 2 SemiBold"/>
              <a:cs typeface="Baloo Chettan 2 SemiBold"/>
              <a:sym typeface="Baloo Chettan 2 SemiBold"/>
            </a:endParaRPr>
          </a:p>
        </p:txBody>
      </p:sp>
      <p:sp>
        <p:nvSpPr>
          <p:cNvPr id="73" name="Google Shape;73;g89029dc0ce_0_60"/>
          <p:cNvSpPr/>
          <p:nvPr/>
        </p:nvSpPr>
        <p:spPr>
          <a:xfrm>
            <a:off x="4454820" y="2417862"/>
            <a:ext cx="123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74" name="Google Shape;74;g89029dc0ce_0_60"/>
          <p:cNvPicPr preferRelativeResize="0"/>
          <p:nvPr/>
        </p:nvPicPr>
        <p:blipFill rotWithShape="1">
          <a:blip r:embed="rId3">
            <a:alphaModFix/>
          </a:blip>
          <a:srcRect t="14295" r="73556" b="52991"/>
          <a:stretch/>
        </p:blipFill>
        <p:spPr>
          <a:xfrm>
            <a:off x="1001668" y="830544"/>
            <a:ext cx="1360026" cy="112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g89029dc0ce_0_60"/>
          <p:cNvPicPr preferRelativeResize="0"/>
          <p:nvPr/>
        </p:nvPicPr>
        <p:blipFill rotWithShape="1">
          <a:blip r:embed="rId4">
            <a:alphaModFix/>
          </a:blip>
          <a:srcRect l="37555" t="17333" r="38601" b="52991"/>
          <a:stretch/>
        </p:blipFill>
        <p:spPr>
          <a:xfrm>
            <a:off x="6419675" y="989466"/>
            <a:ext cx="1192824" cy="989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g89029dc0ce_0_60"/>
          <p:cNvPicPr preferRelativeResize="0"/>
          <p:nvPr/>
        </p:nvPicPr>
        <p:blipFill rotWithShape="1">
          <a:blip r:embed="rId5">
            <a:alphaModFix/>
          </a:blip>
          <a:srcRect l="73058" t="17333" b="52991"/>
          <a:stretch/>
        </p:blipFill>
        <p:spPr>
          <a:xfrm>
            <a:off x="3815784" y="950425"/>
            <a:ext cx="1360026" cy="998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89029dc0ce_0_60"/>
          <p:cNvPicPr preferRelativeResize="0"/>
          <p:nvPr/>
        </p:nvPicPr>
        <p:blipFill rotWithShape="1">
          <a:blip r:embed="rId6">
            <a:alphaModFix/>
          </a:blip>
          <a:srcRect l="2740" t="49436" r="73406" b="20888"/>
          <a:stretch/>
        </p:blipFill>
        <p:spPr>
          <a:xfrm>
            <a:off x="3878074" y="3100370"/>
            <a:ext cx="1232751" cy="1022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89029dc0ce_0_60"/>
          <p:cNvPicPr preferRelativeResize="0"/>
          <p:nvPr/>
        </p:nvPicPr>
        <p:blipFill rotWithShape="1">
          <a:blip r:embed="rId7">
            <a:alphaModFix/>
          </a:blip>
          <a:srcRect l="37555" t="50000" r="38601" b="20324"/>
          <a:stretch/>
        </p:blipFill>
        <p:spPr>
          <a:xfrm>
            <a:off x="6461549" y="3112424"/>
            <a:ext cx="1192848" cy="9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g89029dc0ce_0_60"/>
          <p:cNvPicPr preferRelativeResize="0"/>
          <p:nvPr/>
        </p:nvPicPr>
        <p:blipFill rotWithShape="1">
          <a:blip r:embed="rId8">
            <a:alphaModFix/>
          </a:blip>
          <a:srcRect l="73201" t="50000" b="20669"/>
          <a:stretch/>
        </p:blipFill>
        <p:spPr>
          <a:xfrm>
            <a:off x="1122299" y="3120527"/>
            <a:ext cx="1360026" cy="99234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g89029dc0ce_0_60"/>
          <p:cNvSpPr txBox="1"/>
          <p:nvPr/>
        </p:nvSpPr>
        <p:spPr>
          <a:xfrm>
            <a:off x="416725" y="1750788"/>
            <a:ext cx="28347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600">
                <a:solidFill>
                  <a:srgbClr val="59BFC7"/>
                </a:solidFill>
                <a:latin typeface="Baloo Chettan 2 SemiBold"/>
                <a:ea typeface="Baloo Chettan 2 SemiBold"/>
                <a:cs typeface="Baloo Chettan 2 SemiBold"/>
                <a:sym typeface="Baloo Chettan 2 SemiBold"/>
              </a:rPr>
              <a:t>É fonte de alimento </a:t>
            </a:r>
            <a:endParaRPr sz="2100">
              <a:solidFill>
                <a:srgbClr val="59BFC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89029dc0ce_0_60"/>
          <p:cNvSpPr txBox="1"/>
          <p:nvPr/>
        </p:nvSpPr>
        <p:spPr>
          <a:xfrm>
            <a:off x="3342738" y="1717150"/>
            <a:ext cx="2306100" cy="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600">
                <a:solidFill>
                  <a:srgbClr val="59BFC7"/>
                </a:solidFill>
                <a:latin typeface="Baloo Chettan 2 SemiBold"/>
                <a:ea typeface="Baloo Chettan 2 SemiBold"/>
                <a:cs typeface="Baloo Chettan 2 SemiBold"/>
                <a:sym typeface="Baloo Chettan 2 SemiBold"/>
              </a:rPr>
              <a:t>Produz oxigénio, </a:t>
            </a:r>
            <a:br>
              <a:rPr lang="pt-PT" sz="1600">
                <a:solidFill>
                  <a:srgbClr val="59BFC7"/>
                </a:solidFill>
                <a:latin typeface="Baloo Chettan 2 SemiBold"/>
                <a:ea typeface="Baloo Chettan 2 SemiBold"/>
                <a:cs typeface="Baloo Chettan 2 SemiBold"/>
                <a:sym typeface="Baloo Chettan 2 SemiBold"/>
              </a:rPr>
            </a:br>
            <a:r>
              <a:rPr lang="pt-PT" sz="1600">
                <a:solidFill>
                  <a:srgbClr val="59BFC7"/>
                </a:solidFill>
                <a:latin typeface="Baloo Chettan 2 SemiBold"/>
                <a:ea typeface="Baloo Chettan 2 SemiBold"/>
                <a:cs typeface="Baloo Chettan 2 SemiBold"/>
                <a:sym typeface="Baloo Chettan 2 SemiBold"/>
              </a:rPr>
              <a:t>que respiramos </a:t>
            </a:r>
            <a:endParaRPr sz="2100">
              <a:solidFill>
                <a:srgbClr val="59BFC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89029dc0ce_0_60"/>
          <p:cNvSpPr txBox="1"/>
          <p:nvPr/>
        </p:nvSpPr>
        <p:spPr>
          <a:xfrm>
            <a:off x="6112875" y="1649188"/>
            <a:ext cx="19746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600">
                <a:solidFill>
                  <a:srgbClr val="59BFC7"/>
                </a:solidFill>
                <a:latin typeface="Baloo Chettan 2 SemiBold"/>
                <a:ea typeface="Baloo Chettan 2 SemiBold"/>
                <a:cs typeface="Baloo Chettan 2 SemiBold"/>
                <a:sym typeface="Baloo Chettan 2 SemiBold"/>
              </a:rPr>
              <a:t>É fonte de compostos usados na medicina  </a:t>
            </a:r>
            <a:endParaRPr sz="2100">
              <a:solidFill>
                <a:srgbClr val="59BFC7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89029dc0ce_0_60"/>
          <p:cNvSpPr txBox="1"/>
          <p:nvPr/>
        </p:nvSpPr>
        <p:spPr>
          <a:xfrm>
            <a:off x="363425" y="3919650"/>
            <a:ext cx="2734200" cy="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600">
                <a:solidFill>
                  <a:srgbClr val="59BFC7"/>
                </a:solidFill>
                <a:latin typeface="Baloo Chettan 2 SemiBold"/>
                <a:ea typeface="Baloo Chettan 2 SemiBold"/>
                <a:cs typeface="Baloo Chettan 2 SemiBold"/>
                <a:sym typeface="Baloo Chettan 2 SemiBold"/>
              </a:rPr>
              <a:t>Suporta uma </a:t>
            </a:r>
            <a:br>
              <a:rPr lang="pt-PT" sz="1600">
                <a:solidFill>
                  <a:srgbClr val="59BFC7"/>
                </a:solidFill>
                <a:latin typeface="Baloo Chettan 2 SemiBold"/>
                <a:ea typeface="Baloo Chettan 2 SemiBold"/>
                <a:cs typeface="Baloo Chettan 2 SemiBold"/>
                <a:sym typeface="Baloo Chettan 2 SemiBold"/>
              </a:rPr>
            </a:br>
            <a:r>
              <a:rPr lang="pt-PT" sz="1600">
                <a:solidFill>
                  <a:srgbClr val="59BFC7"/>
                </a:solidFill>
                <a:latin typeface="Baloo Chettan 2 SemiBold"/>
                <a:ea typeface="Baloo Chettan 2 SemiBold"/>
                <a:cs typeface="Baloo Chettan 2 SemiBold"/>
                <a:sym typeface="Baloo Chettan 2 SemiBold"/>
              </a:rPr>
              <a:t>biodiversidade incrível </a:t>
            </a:r>
            <a:endParaRPr sz="2100">
              <a:solidFill>
                <a:srgbClr val="59BFC7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89029dc0ce_0_60"/>
          <p:cNvSpPr txBox="1"/>
          <p:nvPr/>
        </p:nvSpPr>
        <p:spPr>
          <a:xfrm>
            <a:off x="3244400" y="3901350"/>
            <a:ext cx="2429100" cy="8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600">
                <a:solidFill>
                  <a:srgbClr val="59BFC7"/>
                </a:solidFill>
                <a:latin typeface="Baloo Chettan 2 SemiBold"/>
                <a:ea typeface="Baloo Chettan 2 SemiBold"/>
                <a:cs typeface="Baloo Chettan 2 SemiBold"/>
                <a:sym typeface="Baloo Chettan 2 SemiBold"/>
              </a:rPr>
              <a:t>Regula o clima do </a:t>
            </a:r>
            <a:br>
              <a:rPr lang="pt-PT" sz="1600">
                <a:solidFill>
                  <a:srgbClr val="59BFC7"/>
                </a:solidFill>
                <a:latin typeface="Baloo Chettan 2 SemiBold"/>
                <a:ea typeface="Baloo Chettan 2 SemiBold"/>
                <a:cs typeface="Baloo Chettan 2 SemiBold"/>
                <a:sym typeface="Baloo Chettan 2 SemiBold"/>
              </a:rPr>
            </a:br>
            <a:r>
              <a:rPr lang="pt-PT" sz="1600">
                <a:solidFill>
                  <a:srgbClr val="59BFC7"/>
                </a:solidFill>
                <a:latin typeface="Baloo Chettan 2 SemiBold"/>
                <a:ea typeface="Baloo Chettan 2 SemiBold"/>
                <a:cs typeface="Baloo Chettan 2 SemiBold"/>
                <a:sym typeface="Baloo Chettan 2 SemiBold"/>
              </a:rPr>
              <a:t>nosso planeta </a:t>
            </a:r>
            <a:endParaRPr sz="2100">
              <a:solidFill>
                <a:srgbClr val="59BFC7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89029dc0ce_0_60"/>
          <p:cNvSpPr txBox="1"/>
          <p:nvPr/>
        </p:nvSpPr>
        <p:spPr>
          <a:xfrm>
            <a:off x="5939775" y="4285050"/>
            <a:ext cx="26304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89029dc0ce_0_60"/>
          <p:cNvSpPr txBox="1"/>
          <p:nvPr/>
        </p:nvSpPr>
        <p:spPr>
          <a:xfrm>
            <a:off x="5744075" y="4025925"/>
            <a:ext cx="2640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59BFC7"/>
                </a:solidFill>
                <a:latin typeface="Baloo Chettan 2 SemiBold"/>
                <a:ea typeface="Baloo Chettan 2 SemiBold"/>
                <a:cs typeface="Baloo Chettan 2 SemiBold"/>
                <a:sym typeface="Baloo Chettan 2 SemiBold"/>
              </a:rPr>
              <a:t>Purifica a água </a:t>
            </a:r>
            <a:br>
              <a:rPr lang="pt-PT" sz="1600">
                <a:solidFill>
                  <a:srgbClr val="59BFC7"/>
                </a:solidFill>
                <a:latin typeface="Baloo Chettan 2 SemiBold"/>
                <a:ea typeface="Baloo Chettan 2 SemiBold"/>
                <a:cs typeface="Baloo Chettan 2 SemiBold"/>
                <a:sym typeface="Baloo Chettan 2 SemiBold"/>
              </a:rPr>
            </a:br>
            <a:r>
              <a:rPr lang="pt-PT" sz="1600">
                <a:solidFill>
                  <a:srgbClr val="59BFC7"/>
                </a:solidFill>
                <a:latin typeface="Baloo Chettan 2 SemiBold"/>
                <a:ea typeface="Baloo Chettan 2 SemiBold"/>
                <a:cs typeface="Baloo Chettan 2 SemiBold"/>
                <a:sym typeface="Baloo Chettan 2 SemiBold"/>
              </a:rPr>
              <a:t>que bebemos</a:t>
            </a:r>
            <a:endParaRPr sz="1600">
              <a:solidFill>
                <a:srgbClr val="59BFC7"/>
              </a:solidFill>
              <a:latin typeface="Baloo Chettan 2 SemiBold"/>
              <a:ea typeface="Baloo Chettan 2 SemiBold"/>
              <a:cs typeface="Baloo Chettan 2 SemiBold"/>
              <a:sym typeface="Baloo Chettan 2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/>
          <p:nvPr/>
        </p:nvSpPr>
        <p:spPr>
          <a:xfrm>
            <a:off x="4406900" y="2355"/>
            <a:ext cx="4737100" cy="5141145"/>
          </a:xfrm>
          <a:prstGeom prst="rect">
            <a:avLst/>
          </a:prstGeom>
          <a:solidFill>
            <a:srgbClr val="CEE9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2" name="Google Shape;92;p3"/>
          <p:cNvSpPr/>
          <p:nvPr/>
        </p:nvSpPr>
        <p:spPr>
          <a:xfrm>
            <a:off x="4454820" y="2417862"/>
            <a:ext cx="12327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3" name="Google Shape;93;p3"/>
          <p:cNvSpPr txBox="1">
            <a:spLocks noGrp="1"/>
          </p:cNvSpPr>
          <p:nvPr>
            <p:ph type="subTitle" idx="1"/>
          </p:nvPr>
        </p:nvSpPr>
        <p:spPr>
          <a:xfrm>
            <a:off x="0" y="724700"/>
            <a:ext cx="40992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PT" sz="2400" dirty="0">
                <a:solidFill>
                  <a:srgbClr val="438CC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Gostas de comer peixe? </a:t>
            </a:r>
            <a:br>
              <a:rPr lang="pt-PT" sz="2400" dirty="0">
                <a:solidFill>
                  <a:srgbClr val="438CC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</a:br>
            <a:r>
              <a:rPr lang="pt-PT" sz="2400" dirty="0">
                <a:solidFill>
                  <a:srgbClr val="438CC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E sabes de onde vem o </a:t>
            </a:r>
            <a:br>
              <a:rPr lang="pt-PT" sz="2400" dirty="0">
                <a:solidFill>
                  <a:srgbClr val="438CC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</a:br>
            <a:r>
              <a:rPr lang="pt-PT" sz="2400" dirty="0">
                <a:solidFill>
                  <a:srgbClr val="438CC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peixe que comes?</a:t>
            </a:r>
            <a:r>
              <a:rPr lang="pt-PT" dirty="0"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 </a:t>
            </a:r>
            <a:endParaRPr dirty="0">
              <a:latin typeface="Baloo Chettan 2 Medium"/>
              <a:ea typeface="Baloo Chettan 2 Medium"/>
              <a:cs typeface="Baloo Chettan 2 Medium"/>
              <a:sym typeface="Baloo Chettan 2 Medium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PT" sz="1800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Antigamente, o oceano tinha </a:t>
            </a:r>
            <a:br>
              <a:rPr lang="pt-PT" sz="1800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</a:br>
            <a:r>
              <a:rPr lang="pt-PT" sz="1800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muito mais peixes (e peixes maiores também!) do que nos dias que correm. 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00" dirty="0">
              <a:solidFill>
                <a:srgbClr val="438CC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PT" sz="1800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 </a:t>
            </a:r>
            <a:r>
              <a:rPr lang="pt-PT" sz="1800" b="1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sobrepesca</a:t>
            </a:r>
            <a:r>
              <a:rPr lang="pt-PT" sz="1800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é um dos motivos </a:t>
            </a:r>
            <a:br>
              <a:rPr lang="pt-PT" sz="1800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</a:br>
            <a:r>
              <a:rPr lang="pt-PT" sz="1800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que levam a esta diminuição da quantidade de peixe no oceano. 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00" dirty="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94" name="Google Shape;94;p3"/>
          <p:cNvPicPr preferRelativeResize="0"/>
          <p:nvPr/>
        </p:nvPicPr>
        <p:blipFill rotWithShape="1">
          <a:blip r:embed="rId3">
            <a:alphaModFix/>
          </a:blip>
          <a:srcRect l="1236" r="2135"/>
          <a:stretch/>
        </p:blipFill>
        <p:spPr>
          <a:xfrm>
            <a:off x="4139025" y="-2350"/>
            <a:ext cx="500497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 txBox="1"/>
          <p:nvPr/>
        </p:nvSpPr>
        <p:spPr>
          <a:xfrm>
            <a:off x="1126650" y="77500"/>
            <a:ext cx="23229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0" i="0" u="none" strike="noStrike" cap="none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atividade:</a:t>
            </a:r>
            <a:r>
              <a:rPr lang="pt-PT" sz="1000" b="0" i="0" u="none" strike="noStrike" cap="none">
                <a:solidFill>
                  <a:srgbClr val="438CCB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 </a:t>
            </a:r>
            <a:r>
              <a:rPr lang="pt-PT" sz="1000" b="1" i="1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O Oceano e a Sobrepesca</a:t>
            </a:r>
            <a:endParaRPr sz="1000" b="1" i="1" u="none" strike="noStrike" cap="none">
              <a:solidFill>
                <a:srgbClr val="438CC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/>
          <p:nvPr/>
        </p:nvSpPr>
        <p:spPr>
          <a:xfrm>
            <a:off x="4406900" y="2355"/>
            <a:ext cx="4737100" cy="5141145"/>
          </a:xfrm>
          <a:prstGeom prst="rect">
            <a:avLst/>
          </a:prstGeom>
          <a:solidFill>
            <a:srgbClr val="CEE9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subTitle" idx="1"/>
          </p:nvPr>
        </p:nvSpPr>
        <p:spPr>
          <a:xfrm>
            <a:off x="308475" y="656050"/>
            <a:ext cx="7998000" cy="42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100"/>
              <a:buNone/>
            </a:pPr>
            <a:r>
              <a:rPr lang="pt-PT" sz="2000" b="1">
                <a:solidFill>
                  <a:srgbClr val="59BFC7"/>
                </a:solidFill>
                <a:latin typeface="Baloo Chettan 2 SemiBold"/>
                <a:ea typeface="Baloo Chettan 2 SemiBold"/>
                <a:cs typeface="Baloo Chettan 2 SemiBold"/>
                <a:sym typeface="Baloo Chettan 2 SemiBold"/>
              </a:rPr>
              <a:t>A sobrepesca acontece quando o peixe é capturado </a:t>
            </a:r>
            <a:br>
              <a:rPr lang="pt-PT" sz="2000" b="1">
                <a:solidFill>
                  <a:srgbClr val="59BFC7"/>
                </a:solidFill>
                <a:latin typeface="Baloo Chettan 2 SemiBold"/>
                <a:ea typeface="Baloo Chettan 2 SemiBold"/>
                <a:cs typeface="Baloo Chettan 2 SemiBold"/>
                <a:sym typeface="Baloo Chettan 2 SemiBold"/>
              </a:rPr>
            </a:br>
            <a:r>
              <a:rPr lang="pt-PT" sz="2000" b="1">
                <a:solidFill>
                  <a:srgbClr val="59BFC7"/>
                </a:solidFill>
                <a:latin typeface="Baloo Chettan 2 SemiBold"/>
                <a:ea typeface="Baloo Chettan 2 SemiBold"/>
                <a:cs typeface="Baloo Chettan 2 SemiBold"/>
                <a:sym typeface="Baloo Chettan 2 SemiBold"/>
              </a:rPr>
              <a:t>em tão grandes quantidades e de forma tão rápida, </a:t>
            </a:r>
            <a:br>
              <a:rPr lang="pt-PT" sz="2000" b="1">
                <a:solidFill>
                  <a:srgbClr val="59BFC7"/>
                </a:solidFill>
                <a:latin typeface="Baloo Chettan 2 SemiBold"/>
                <a:ea typeface="Baloo Chettan 2 SemiBold"/>
                <a:cs typeface="Baloo Chettan 2 SemiBold"/>
                <a:sym typeface="Baloo Chettan 2 SemiBold"/>
              </a:rPr>
            </a:br>
            <a:r>
              <a:rPr lang="pt-PT" sz="2000" b="1">
                <a:solidFill>
                  <a:srgbClr val="59BFC7"/>
                </a:solidFill>
                <a:latin typeface="Baloo Chettan 2 SemiBold"/>
                <a:ea typeface="Baloo Chettan 2 SemiBold"/>
                <a:cs typeface="Baloo Chettan 2 SemiBold"/>
                <a:sym typeface="Baloo Chettan 2 SemiBold"/>
              </a:rPr>
              <a:t>que as populações das espécies capturadas não </a:t>
            </a:r>
            <a:br>
              <a:rPr lang="pt-PT" sz="2000" b="1">
                <a:solidFill>
                  <a:srgbClr val="59BFC7"/>
                </a:solidFill>
                <a:latin typeface="Baloo Chettan 2 SemiBold"/>
                <a:ea typeface="Baloo Chettan 2 SemiBold"/>
                <a:cs typeface="Baloo Chettan 2 SemiBold"/>
                <a:sym typeface="Baloo Chettan 2 SemiBold"/>
              </a:rPr>
            </a:br>
            <a:r>
              <a:rPr lang="pt-PT" sz="2000" b="1">
                <a:solidFill>
                  <a:srgbClr val="59BFC7"/>
                </a:solidFill>
                <a:latin typeface="Baloo Chettan 2 SemiBold"/>
                <a:ea typeface="Baloo Chettan 2 SemiBold"/>
                <a:cs typeface="Baloo Chettan 2 SemiBold"/>
                <a:sym typeface="Baloo Chettan 2 SemiBold"/>
              </a:rPr>
              <a:t>conseguem recuperar</a:t>
            </a:r>
            <a:r>
              <a:rPr lang="pt-PT" sz="1800">
                <a:solidFill>
                  <a:srgbClr val="59BFC7"/>
                </a:solidFill>
                <a:latin typeface="Baloo Chettan 2 SemiBold"/>
                <a:ea typeface="Baloo Chettan 2 SemiBold"/>
                <a:cs typeface="Baloo Chettan 2 SemiBold"/>
                <a:sym typeface="Baloo Chettan 2 SemiBold"/>
              </a:rPr>
              <a:t>.</a:t>
            </a:r>
            <a:endParaRPr sz="1800">
              <a:solidFill>
                <a:srgbClr val="59BFC7"/>
              </a:solidFill>
              <a:latin typeface="Baloo Chettan 2 SemiBold"/>
              <a:ea typeface="Baloo Chettan 2 SemiBold"/>
              <a:cs typeface="Baloo Chettan 2 SemiBold"/>
              <a:sym typeface="Baloo Chettan 2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100"/>
              <a:buNone/>
            </a:pPr>
            <a:r>
              <a:rPr lang="pt-PT" sz="1800">
                <a:solidFill>
                  <a:srgbClr val="59BFC7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Nos Açores, as artes de pesca usadas são seletivas, as espécies </a:t>
            </a:r>
            <a:br>
              <a:rPr lang="pt-PT" sz="1800">
                <a:solidFill>
                  <a:srgbClr val="59BFC7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</a:br>
            <a:r>
              <a:rPr lang="pt-PT" sz="1800">
                <a:solidFill>
                  <a:srgbClr val="59BFC7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mais sensíveis têm </a:t>
            </a:r>
            <a:r>
              <a:rPr lang="pt-PT" sz="1800" b="1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épocas de defeso</a:t>
            </a:r>
            <a:r>
              <a:rPr lang="pt-PT" sz="1800">
                <a:solidFill>
                  <a:srgbClr val="59BFC7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 e os </a:t>
            </a:r>
            <a:r>
              <a:rPr lang="pt-PT" sz="1800" b="1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tamanhos mínimos </a:t>
            </a:r>
            <a:br>
              <a:rPr lang="pt-PT" sz="1800" b="1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</a:br>
            <a:r>
              <a:rPr lang="pt-PT" sz="1800" b="1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de captura são rigorosos.</a:t>
            </a:r>
            <a:r>
              <a:rPr lang="pt-PT" sz="1800">
                <a:solidFill>
                  <a:srgbClr val="59BFC7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 Assim, os nossos governantes e os pescadores estão a dar o seu melhor para manterem o oceano que nos rodeia sustentável!</a:t>
            </a:r>
            <a:endParaRPr sz="1800">
              <a:solidFill>
                <a:srgbClr val="59BFC7"/>
              </a:solidFill>
              <a:latin typeface="Baloo Chettan 2 Medium"/>
              <a:ea typeface="Baloo Chettan 2 Medium"/>
              <a:cs typeface="Baloo Chettan 2 Medium"/>
              <a:sym typeface="Baloo Chettan 2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100"/>
              <a:buNone/>
            </a:pPr>
            <a:r>
              <a:rPr lang="pt-PT" sz="2000" b="1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Mas não são só os governantes que podem ajudar </a:t>
            </a:r>
            <a:br>
              <a:rPr lang="pt-PT" sz="2000" b="1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</a:br>
            <a:r>
              <a:rPr lang="pt-PT" sz="2000" b="1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 evitar a sobrepesca nos Açores e no mundo!</a:t>
            </a:r>
            <a:endParaRPr sz="1600">
              <a:solidFill>
                <a:srgbClr val="59BFC7"/>
              </a:solidFill>
              <a:latin typeface="Baloo Chettan 2 SemiBold"/>
              <a:ea typeface="Baloo Chettan 2 SemiBold"/>
              <a:cs typeface="Baloo Chettan 2 SemiBold"/>
              <a:sym typeface="Baloo Chettan 2 SemiBold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4454820" y="2417862"/>
            <a:ext cx="12327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103" name="Google Shape;103;p4"/>
          <p:cNvPicPr preferRelativeResize="0"/>
          <p:nvPr/>
        </p:nvPicPr>
        <p:blipFill rotWithShape="1">
          <a:blip r:embed="rId3">
            <a:alphaModFix/>
          </a:blip>
          <a:srcRect l="9143" t="7468" r="57290" b="23826"/>
          <a:stretch/>
        </p:blipFill>
        <p:spPr>
          <a:xfrm>
            <a:off x="6775450" y="318875"/>
            <a:ext cx="2294699" cy="23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4"/>
          <p:cNvSpPr txBox="1"/>
          <p:nvPr/>
        </p:nvSpPr>
        <p:spPr>
          <a:xfrm>
            <a:off x="1126650" y="77500"/>
            <a:ext cx="23229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0" i="0" u="none" strike="noStrike" cap="none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atividade:</a:t>
            </a:r>
            <a:r>
              <a:rPr lang="pt-PT" sz="1000" b="0" i="0" u="none" strike="noStrike" cap="none">
                <a:solidFill>
                  <a:srgbClr val="438CCB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 </a:t>
            </a:r>
            <a:r>
              <a:rPr lang="pt-PT" sz="1000" b="1" i="1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O Oceano e a Sobrepesca</a:t>
            </a:r>
            <a:endParaRPr sz="1000" b="1" i="1" u="none" strike="noStrike" cap="none">
              <a:solidFill>
                <a:srgbClr val="438CC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25800" cy="25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pt-PT" sz="180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Nos Açores, a Primavera é a altura do ano em que existe maior quantidade de Plâncton - por isso a água nesta altura fica mais turva e com um tom mais esverdeado. Mas esta maior concentração de plâncton leva a que alguns dos grandes animais marinhos, que fazem as suas migrações de verão rumo a águas mais frias, façam uma paragem por cá para se alimentarem.</a:t>
            </a:r>
            <a:endParaRPr sz="180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sz="1800" b="1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110" name="Google Shape;110;p5"/>
          <p:cNvPicPr preferRelativeResize="0"/>
          <p:nvPr/>
        </p:nvPicPr>
        <p:blipFill rotWithShape="1">
          <a:blip r:embed="rId3">
            <a:alphaModFix/>
          </a:blip>
          <a:srcRect l="52037" t="7627" r="4798" b="7626"/>
          <a:stretch/>
        </p:blipFill>
        <p:spPr>
          <a:xfrm>
            <a:off x="5851375" y="1342975"/>
            <a:ext cx="3389451" cy="33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/>
          <p:nvPr/>
        </p:nvSpPr>
        <p:spPr>
          <a:xfrm>
            <a:off x="-6025" y="962975"/>
            <a:ext cx="9144000" cy="4180500"/>
          </a:xfrm>
          <a:prstGeom prst="rect">
            <a:avLst/>
          </a:prstGeom>
          <a:solidFill>
            <a:srgbClr val="59BF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5"/>
          <p:cNvPicPr preferRelativeResize="0"/>
          <p:nvPr/>
        </p:nvPicPr>
        <p:blipFill rotWithShape="1">
          <a:blip r:embed="rId4">
            <a:alphaModFix/>
          </a:blip>
          <a:srcRect l="19873" t="50737" r="16223" b="38876"/>
          <a:stretch/>
        </p:blipFill>
        <p:spPr>
          <a:xfrm>
            <a:off x="-6025" y="420050"/>
            <a:ext cx="9143999" cy="7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19500" y="-355225"/>
            <a:ext cx="5191414" cy="25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5"/>
          <p:cNvPicPr preferRelativeResize="0"/>
          <p:nvPr/>
        </p:nvPicPr>
        <p:blipFill rotWithShape="1">
          <a:blip r:embed="rId6">
            <a:alphaModFix/>
          </a:blip>
          <a:srcRect t="24294"/>
          <a:stretch/>
        </p:blipFill>
        <p:spPr>
          <a:xfrm>
            <a:off x="-151425" y="648276"/>
            <a:ext cx="9446875" cy="464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 txBox="1"/>
          <p:nvPr/>
        </p:nvSpPr>
        <p:spPr>
          <a:xfrm>
            <a:off x="391829" y="1456875"/>
            <a:ext cx="4812300" cy="1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2400" b="1" i="0" u="none" strike="noStrike" cap="none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Tu, como consumidor, também </a:t>
            </a:r>
            <a:br>
              <a:rPr lang="pt-PT" sz="2400" b="1" i="0" u="none" strike="noStrike" cap="none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</a:br>
            <a:r>
              <a:rPr lang="pt-PT" sz="2400" b="1" i="0" u="none" strike="noStrike" cap="none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tens o poder de ajudar</a:t>
            </a:r>
            <a:r>
              <a:rPr lang="pt-PT" sz="2400" b="1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! </a:t>
            </a:r>
            <a:endParaRPr sz="2400" b="1" dirty="0">
              <a:solidFill>
                <a:srgbClr val="CEE9E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M</a:t>
            </a:r>
            <a:r>
              <a:rPr lang="pt-PT" sz="1800" b="0" i="0" u="none" strike="noStrike" cap="none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as como?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1800" b="0" i="0" u="none" strike="noStrike" cap="none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- Se fores à pesca</a:t>
            </a:r>
            <a:r>
              <a:rPr lang="pt-PT" sz="1800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: informa-te</a:t>
            </a:r>
            <a:r>
              <a:rPr lang="pt-PT" sz="1800" b="0" i="0" u="none" strike="noStrike" cap="none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 </a:t>
            </a:r>
            <a:r>
              <a:rPr lang="pt-PT" sz="1800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sobre</a:t>
            </a:r>
            <a:r>
              <a:rPr lang="pt-PT" sz="1800" b="0" i="0" u="none" strike="noStrike" cap="none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 onde, quando, quanto e que espécies podes </a:t>
            </a:r>
            <a:r>
              <a:rPr lang="pt-PT" sz="1800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pescar</a:t>
            </a:r>
            <a:r>
              <a:rPr lang="pt-PT" sz="1800" b="0" i="0" u="none" strike="noStrike" cap="none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1800" b="0" i="0" u="none" strike="noStrike" cap="none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- Se fores comprar peixe</a:t>
            </a:r>
            <a:r>
              <a:rPr lang="pt-PT" sz="1800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:</a:t>
            </a:r>
            <a:r>
              <a:rPr lang="pt-PT" sz="1800" b="0" i="0" u="none" strike="noStrike" cap="none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 informa-te sobre </a:t>
            </a:r>
            <a:r>
              <a:rPr lang="pt-PT" sz="1800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as</a:t>
            </a:r>
            <a:r>
              <a:rPr lang="pt-PT" sz="1800" b="0" i="0" u="none" strike="noStrike" cap="none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 espécies, tamanhos, </a:t>
            </a:r>
            <a:r>
              <a:rPr lang="pt-PT" sz="1800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local e método de captura</a:t>
            </a:r>
            <a:r>
              <a:rPr lang="pt-PT" sz="1800" b="0" i="0" u="none" strike="noStrike" cap="none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 que deves comprar.</a:t>
            </a:r>
            <a:endParaRPr sz="1800" b="1" dirty="0">
              <a:solidFill>
                <a:srgbClr val="CEE9E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5404825" y="1741075"/>
            <a:ext cx="3528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Uma boa ajuda para </a:t>
            </a:r>
            <a:br>
              <a:rPr lang="pt-PT" sz="1800" b="1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</a:br>
            <a:r>
              <a:rPr lang="pt-PT" sz="1800" b="1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estares informado é o “Guia </a:t>
            </a:r>
            <a:br>
              <a:rPr lang="pt-PT" sz="1800" b="1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</a:br>
            <a:r>
              <a:rPr lang="pt-PT" sz="1800" b="1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do Consumidor do Pescado </a:t>
            </a:r>
            <a:br>
              <a:rPr lang="pt-PT" sz="1800" b="1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</a:br>
            <a:r>
              <a:rPr lang="pt-PT" sz="1800" b="1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dos Açores” onde encontras informação variada sobre 68 espécies de peixes dos Açores </a:t>
            </a:r>
            <a:br>
              <a:rPr lang="pt-PT" sz="1800" b="1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</a:br>
            <a:r>
              <a:rPr lang="pt-PT" sz="1800" b="1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e te ajuda a fazer a melhor escolha!</a:t>
            </a:r>
            <a:endParaRPr/>
          </a:p>
        </p:txBody>
      </p:sp>
      <p:sp>
        <p:nvSpPr>
          <p:cNvPr id="117" name="Google Shape;117;p5"/>
          <p:cNvSpPr txBox="1"/>
          <p:nvPr/>
        </p:nvSpPr>
        <p:spPr>
          <a:xfrm>
            <a:off x="1126650" y="77500"/>
            <a:ext cx="23229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0" i="0" u="none" strike="noStrike" cap="none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atividade:</a:t>
            </a:r>
            <a:r>
              <a:rPr lang="pt-PT" sz="1000" b="0" i="0" u="none" strike="noStrike" cap="none">
                <a:solidFill>
                  <a:srgbClr val="438CCB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5"/>
                  </a:ext>
                </a:extLst>
              </a:rPr>
              <a:t> </a:t>
            </a:r>
            <a:r>
              <a:rPr lang="pt-PT" sz="1000" b="1" i="1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O Oceano e a Sobrepesca</a:t>
            </a:r>
            <a:endParaRPr sz="1000" b="1" i="1" u="none" strike="noStrike" cap="none">
              <a:solidFill>
                <a:srgbClr val="438CC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6"/>
          <p:cNvPicPr preferRelativeResize="0"/>
          <p:nvPr/>
        </p:nvPicPr>
        <p:blipFill rotWithShape="1">
          <a:blip r:embed="rId3">
            <a:alphaModFix/>
          </a:blip>
          <a:srcRect l="16146" t="47339" r="16152" b="37579"/>
          <a:stretch/>
        </p:blipFill>
        <p:spPr>
          <a:xfrm>
            <a:off x="0" y="4103375"/>
            <a:ext cx="9143999" cy="104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311700" y="997400"/>
            <a:ext cx="7645200" cy="10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pt-PT" sz="2400">
                <a:solidFill>
                  <a:srgbClr val="59BFC7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Usando um sistema de cores, podes tornar-te </a:t>
            </a:r>
            <a:br>
              <a:rPr lang="pt-PT" sz="2400">
                <a:solidFill>
                  <a:srgbClr val="59BFC7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</a:br>
            <a:r>
              <a:rPr lang="pt-PT" sz="2400">
                <a:solidFill>
                  <a:srgbClr val="59BFC7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um pescador responsável e evitar a sobrepesca.</a:t>
            </a:r>
            <a:br>
              <a:rPr lang="pt-PT" sz="2400">
                <a:solidFill>
                  <a:srgbClr val="59BFC7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</a:br>
            <a:br>
              <a:rPr lang="pt-PT" sz="2400">
                <a:solidFill>
                  <a:srgbClr val="59BFC7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</a:br>
            <a:endParaRPr>
              <a:solidFill>
                <a:srgbClr val="59BFC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>
              <a:solidFill>
                <a:srgbClr val="59BF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6"/>
          <p:cNvPicPr preferRelativeResize="0"/>
          <p:nvPr/>
        </p:nvPicPr>
        <p:blipFill rotWithShape="1">
          <a:blip r:embed="rId4">
            <a:alphaModFix/>
          </a:blip>
          <a:srcRect l="52037" t="7627" r="4798" b="7626"/>
          <a:stretch/>
        </p:blipFill>
        <p:spPr>
          <a:xfrm>
            <a:off x="5546575" y="1304875"/>
            <a:ext cx="3389451" cy="33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/>
          <p:nvPr/>
        </p:nvSpPr>
        <p:spPr>
          <a:xfrm>
            <a:off x="311700" y="2143500"/>
            <a:ext cx="5425800" cy="10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Vamos então começar?</a:t>
            </a:r>
            <a:endParaRPr sz="3600" b="1" i="0" u="none" strike="noStrike" cap="none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1126650" y="77500"/>
            <a:ext cx="23229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0" i="0" u="none" strike="noStrike" cap="none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6"/>
                  </a:ext>
                </a:extLst>
              </a:rPr>
              <a:t>atividade:</a:t>
            </a:r>
            <a:r>
              <a:rPr lang="pt-PT" sz="1000" b="0" i="0" u="none" strike="noStrike" cap="none">
                <a:solidFill>
                  <a:srgbClr val="438CCB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7"/>
                  </a:ext>
                </a:extLst>
              </a:rPr>
              <a:t> </a:t>
            </a:r>
            <a:r>
              <a:rPr lang="pt-PT" sz="1000" b="1" i="1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O Oceano e a Sobrepesca</a:t>
            </a:r>
            <a:endParaRPr sz="1000" b="1" i="1" u="none" strike="noStrike" cap="none">
              <a:solidFill>
                <a:srgbClr val="438CC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25800" cy="25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pt-PT" sz="180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Nos Açores, a Primavera é a altura do ano em que existe maior quantidade de Plâncton - por isso a água nesta altura fica mais turva e com um tom mais esverdeado. Mas esta maior concentração de plâncton leva a que alguns dos grandes animais marinhos, que fazem as suas migrações de verão rumo a águas mais frias, façam uma paragem por cá para se alimentarem.</a:t>
            </a:r>
            <a:endParaRPr sz="180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sz="1800" b="1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132" name="Google Shape;132;p7"/>
          <p:cNvPicPr preferRelativeResize="0"/>
          <p:nvPr/>
        </p:nvPicPr>
        <p:blipFill rotWithShape="1">
          <a:blip r:embed="rId3">
            <a:alphaModFix/>
          </a:blip>
          <a:srcRect l="52037" t="7627" r="4798" b="7626"/>
          <a:stretch/>
        </p:blipFill>
        <p:spPr>
          <a:xfrm>
            <a:off x="5851375" y="1342975"/>
            <a:ext cx="3389451" cy="33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7"/>
          <p:cNvSpPr/>
          <p:nvPr/>
        </p:nvSpPr>
        <p:spPr>
          <a:xfrm>
            <a:off x="-6025" y="962975"/>
            <a:ext cx="9144000" cy="4180500"/>
          </a:xfrm>
          <a:prstGeom prst="rect">
            <a:avLst/>
          </a:prstGeom>
          <a:solidFill>
            <a:srgbClr val="59BF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7"/>
          <p:cNvPicPr preferRelativeResize="0"/>
          <p:nvPr/>
        </p:nvPicPr>
        <p:blipFill rotWithShape="1">
          <a:blip r:embed="rId4">
            <a:alphaModFix/>
          </a:blip>
          <a:srcRect l="19873" t="50737" r="16223" b="38876"/>
          <a:stretch/>
        </p:blipFill>
        <p:spPr>
          <a:xfrm>
            <a:off x="-6025" y="420050"/>
            <a:ext cx="9143999" cy="7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43300" y="-202825"/>
            <a:ext cx="5191414" cy="25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7"/>
          <p:cNvPicPr preferRelativeResize="0"/>
          <p:nvPr/>
        </p:nvPicPr>
        <p:blipFill rotWithShape="1">
          <a:blip r:embed="rId6">
            <a:alphaModFix/>
          </a:blip>
          <a:srcRect t="24294"/>
          <a:stretch/>
        </p:blipFill>
        <p:spPr>
          <a:xfrm>
            <a:off x="-198100" y="950450"/>
            <a:ext cx="9446875" cy="433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7"/>
          <p:cNvSpPr txBox="1"/>
          <p:nvPr/>
        </p:nvSpPr>
        <p:spPr>
          <a:xfrm>
            <a:off x="4564877" y="2045650"/>
            <a:ext cx="3977400" cy="29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Vais precisar de:</a:t>
            </a:r>
            <a:endParaRPr sz="3600" b="1" i="0" u="none" strike="noStrike" cap="none">
              <a:solidFill>
                <a:srgbClr val="CEE9E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138" name="Google Shape;138;p7"/>
          <p:cNvPicPr preferRelativeResize="0"/>
          <p:nvPr/>
        </p:nvPicPr>
        <p:blipFill rotWithShape="1">
          <a:blip r:embed="rId7">
            <a:alphaModFix/>
          </a:blip>
          <a:srcRect r="36571"/>
          <a:stretch/>
        </p:blipFill>
        <p:spPr>
          <a:xfrm>
            <a:off x="-1142650" y="418950"/>
            <a:ext cx="5610225" cy="47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7"/>
          <p:cNvSpPr txBox="1"/>
          <p:nvPr/>
        </p:nvSpPr>
        <p:spPr>
          <a:xfrm rot="179464">
            <a:off x="868009" y="1571404"/>
            <a:ext cx="2995381" cy="3118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- 1 Cana ou pau de madeira </a:t>
            </a:r>
            <a:r>
              <a:rPr lang="pt-PT" sz="180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(50 a 60cm) por pescado</a:t>
            </a:r>
            <a:endParaRPr>
              <a:latin typeface="Baloo Chettan 2 Medium"/>
              <a:ea typeface="Baloo Chettan 2 Medium"/>
              <a:cs typeface="Baloo Chettan 2 Medium"/>
              <a:sym typeface="Baloo Chettan 2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Fio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- 1 </a:t>
            </a:r>
            <a:r>
              <a:rPr lang="pt-PT" sz="1800" b="1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Íman</a:t>
            </a:r>
            <a:r>
              <a:rPr lang="pt-PT" sz="18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</a:t>
            </a:r>
            <a:r>
              <a:rPr lang="pt-PT" sz="180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por pescador</a:t>
            </a:r>
            <a:endParaRPr>
              <a:latin typeface="Baloo Chettan 2 Medium"/>
              <a:ea typeface="Baloo Chettan 2 Medium"/>
              <a:cs typeface="Baloo Chettan 2 Medium"/>
              <a:sym typeface="Baloo Chettan 2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Cartolinas: vermelha, verde e amarela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- 1 Caneta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- 1 Tesoura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- 22 clips</a:t>
            </a:r>
            <a:endParaRPr/>
          </a:p>
        </p:txBody>
      </p:sp>
      <p:sp>
        <p:nvSpPr>
          <p:cNvPr id="140" name="Google Shape;140;p7"/>
          <p:cNvSpPr txBox="1"/>
          <p:nvPr/>
        </p:nvSpPr>
        <p:spPr>
          <a:xfrm>
            <a:off x="1126650" y="77500"/>
            <a:ext cx="23229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0" i="0" u="none" strike="noStrike" cap="none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8"/>
                  </a:ext>
                </a:extLst>
              </a:rPr>
              <a:t>atividade:</a:t>
            </a:r>
            <a:r>
              <a:rPr lang="pt-PT" sz="1000" b="0" i="0" u="none" strike="noStrike" cap="none">
                <a:solidFill>
                  <a:srgbClr val="438CCB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9"/>
                  </a:ext>
                </a:extLst>
              </a:rPr>
              <a:t> </a:t>
            </a:r>
            <a:r>
              <a:rPr lang="pt-PT" sz="1000" b="1" i="1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O Oceano e a Sobrepesca</a:t>
            </a:r>
            <a:endParaRPr sz="1000" b="1" i="1" u="none" strike="noStrike" cap="none">
              <a:solidFill>
                <a:srgbClr val="438CC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25800" cy="25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pt-PT" sz="180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Nos Açores, a Primavera é a altura do ano em que existe maior quantidade de Plâncton - por isso a água nesta altura fica mais turva e com um tom mais esverdeado. Mas esta maior concentração de plâncton leva a que alguns dos grandes animais marinhos, que fazem as suas migrações de verão rumo a águas mais frias, façam uma paragem por cá para se alimentarem.</a:t>
            </a:r>
            <a:endParaRPr sz="180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sz="1800" b="1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146" name="Google Shape;146;p8"/>
          <p:cNvPicPr preferRelativeResize="0"/>
          <p:nvPr/>
        </p:nvPicPr>
        <p:blipFill rotWithShape="1">
          <a:blip r:embed="rId3">
            <a:alphaModFix/>
          </a:blip>
          <a:srcRect l="52037" t="7627" r="4798" b="7626"/>
          <a:stretch/>
        </p:blipFill>
        <p:spPr>
          <a:xfrm>
            <a:off x="5851375" y="1342975"/>
            <a:ext cx="3389451" cy="33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8"/>
          <p:cNvSpPr/>
          <p:nvPr/>
        </p:nvSpPr>
        <p:spPr>
          <a:xfrm>
            <a:off x="-6025" y="962975"/>
            <a:ext cx="9144000" cy="4180500"/>
          </a:xfrm>
          <a:prstGeom prst="rect">
            <a:avLst/>
          </a:prstGeom>
          <a:solidFill>
            <a:srgbClr val="59BF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8"/>
          <p:cNvPicPr preferRelativeResize="0"/>
          <p:nvPr/>
        </p:nvPicPr>
        <p:blipFill rotWithShape="1">
          <a:blip r:embed="rId4">
            <a:alphaModFix/>
          </a:blip>
          <a:srcRect l="19873" t="50737" r="16223" b="38876"/>
          <a:stretch/>
        </p:blipFill>
        <p:spPr>
          <a:xfrm>
            <a:off x="-6025" y="420050"/>
            <a:ext cx="9143999" cy="7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43300" y="-202825"/>
            <a:ext cx="5191414" cy="25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8"/>
          <p:cNvPicPr preferRelativeResize="0"/>
          <p:nvPr/>
        </p:nvPicPr>
        <p:blipFill rotWithShape="1">
          <a:blip r:embed="rId6">
            <a:alphaModFix/>
          </a:blip>
          <a:srcRect t="24294"/>
          <a:stretch/>
        </p:blipFill>
        <p:spPr>
          <a:xfrm>
            <a:off x="-179552" y="719525"/>
            <a:ext cx="9446875" cy="45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8"/>
          <p:cNvSpPr txBox="1"/>
          <p:nvPr/>
        </p:nvSpPr>
        <p:spPr>
          <a:xfrm>
            <a:off x="802654" y="1443431"/>
            <a:ext cx="3158100" cy="1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Constrói</a:t>
            </a:r>
            <a:r>
              <a:rPr lang="pt-PT" sz="1800" b="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 uma cana de pesca p</a:t>
            </a:r>
            <a:r>
              <a:rPr lang="pt-PT" sz="180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or</a:t>
            </a:r>
            <a:r>
              <a:rPr lang="pt-PT" sz="1800" b="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 pescador, amarrando </a:t>
            </a:r>
            <a:br>
              <a:rPr lang="pt-PT" sz="1800" b="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</a:br>
            <a:r>
              <a:rPr lang="pt-PT" sz="1800" b="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o fio na ponta da cana e o </a:t>
            </a:r>
            <a:r>
              <a:rPr lang="pt-PT" sz="180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íman</a:t>
            </a:r>
            <a:r>
              <a:rPr lang="pt-PT" sz="1800" b="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 na ponta do fio</a:t>
            </a:r>
            <a:r>
              <a:rPr lang="pt-PT" sz="180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 em substituição d</a:t>
            </a:r>
            <a:r>
              <a:rPr lang="pt-PT" sz="1800" b="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o anzol.</a:t>
            </a:r>
            <a:endParaRPr sz="1800" b="0" i="0" u="none" strike="noStrike" cap="none">
              <a:solidFill>
                <a:srgbClr val="CEE9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8"/>
          <p:cNvSpPr txBox="1"/>
          <p:nvPr/>
        </p:nvSpPr>
        <p:spPr>
          <a:xfrm>
            <a:off x="802635" y="3214574"/>
            <a:ext cx="2725800" cy="10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b="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Desenha </a:t>
            </a:r>
            <a:r>
              <a:rPr lang="pt-PT" sz="18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12 peixes na cartolina amarela, 9 na verde e </a:t>
            </a:r>
            <a:r>
              <a:rPr lang="pt-PT" sz="1800" b="1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1</a:t>
            </a:r>
            <a:r>
              <a:rPr lang="pt-PT" sz="18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na vermelha.</a:t>
            </a:r>
            <a:endParaRPr sz="1800" b="1" i="0" u="none" strike="noStrike" cap="none">
              <a:solidFill>
                <a:srgbClr val="CEE9E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CEE9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4912571" y="1744135"/>
            <a:ext cx="3570000" cy="8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b="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Corta os peixes das diferentes cores e c</a:t>
            </a:r>
            <a:r>
              <a:rPr lang="pt-PT" sz="1800" b="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0"/>
                  </a:ext>
                </a:extLst>
              </a:rPr>
              <a:t>o</a:t>
            </a:r>
            <a:r>
              <a:rPr lang="pt-PT" sz="180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1"/>
                  </a:ext>
                </a:extLst>
              </a:rPr>
              <a:t>la um </a:t>
            </a:r>
            <a:r>
              <a:rPr lang="pt-PT" sz="180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clipe</a:t>
            </a:r>
            <a:r>
              <a:rPr lang="pt-PT" sz="1800" b="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 na boca </a:t>
            </a:r>
            <a:br>
              <a:rPr lang="pt-PT" sz="1800" b="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</a:br>
            <a:r>
              <a:rPr lang="pt-PT" sz="1800" b="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de cada um deles.</a:t>
            </a:r>
            <a:endParaRPr sz="1800" b="0" i="0" u="none" strike="noStrike" cap="none" dirty="0">
              <a:solidFill>
                <a:srgbClr val="CEE9EB"/>
              </a:solidFill>
              <a:latin typeface="Baloo Chettan 2 Medium"/>
              <a:ea typeface="Baloo Chettan 2 Medium"/>
              <a:cs typeface="Baloo Chettan 2 Medium"/>
              <a:sym typeface="Baloo Chettan 2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CEE9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8"/>
          <p:cNvSpPr txBox="1"/>
          <p:nvPr/>
        </p:nvSpPr>
        <p:spPr>
          <a:xfrm>
            <a:off x="309516" y="1374075"/>
            <a:ext cx="5430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1)</a:t>
            </a:r>
            <a:endParaRPr sz="1400" b="1" i="0" u="none" strike="noStrike" cap="none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155" name="Google Shape;155;p8"/>
          <p:cNvSpPr txBox="1"/>
          <p:nvPr/>
        </p:nvSpPr>
        <p:spPr>
          <a:xfrm>
            <a:off x="311710" y="3130934"/>
            <a:ext cx="8445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2)</a:t>
            </a:r>
            <a:endParaRPr sz="1400" b="1" i="0" u="none" strike="noStrike" cap="none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156" name="Google Shape;156;p8"/>
          <p:cNvSpPr txBox="1"/>
          <p:nvPr/>
        </p:nvSpPr>
        <p:spPr>
          <a:xfrm>
            <a:off x="4395142" y="1683204"/>
            <a:ext cx="10386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3)</a:t>
            </a:r>
            <a:endParaRPr sz="1400" b="1" i="0" u="none" strike="noStrike" cap="none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157" name="Google Shape;157;p8"/>
          <p:cNvSpPr txBox="1"/>
          <p:nvPr/>
        </p:nvSpPr>
        <p:spPr>
          <a:xfrm>
            <a:off x="4417686" y="3100913"/>
            <a:ext cx="1038724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4)</a:t>
            </a:r>
            <a:endParaRPr sz="1400" b="1" i="0" u="none" strike="noStrike" cap="none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158" name="Google Shape;158;p8"/>
          <p:cNvSpPr txBox="1"/>
          <p:nvPr/>
        </p:nvSpPr>
        <p:spPr>
          <a:xfrm>
            <a:off x="4944864" y="3201144"/>
            <a:ext cx="3570000" cy="8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b="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Vai à pesca com os outros pescadores e tentem pescar </a:t>
            </a:r>
            <a:br>
              <a:rPr lang="pt-PT" sz="1800" b="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</a:br>
            <a:r>
              <a:rPr lang="pt-PT" sz="1800" b="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só os peixes verdes.</a:t>
            </a:r>
            <a:endParaRPr sz="1800" b="0" i="0" u="none" strike="noStrike" cap="none">
              <a:solidFill>
                <a:srgbClr val="CEE9EB"/>
              </a:solidFill>
              <a:latin typeface="Baloo Chettan 2 Medium"/>
              <a:ea typeface="Baloo Chettan 2 Medium"/>
              <a:cs typeface="Baloo Chettan 2 Medium"/>
              <a:sym typeface="Baloo Chettan 2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CEE9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8"/>
          <p:cNvSpPr txBox="1"/>
          <p:nvPr/>
        </p:nvSpPr>
        <p:spPr>
          <a:xfrm>
            <a:off x="1126650" y="77500"/>
            <a:ext cx="23229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0" i="0" u="none" strike="noStrike" cap="none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2"/>
                  </a:ext>
                </a:extLst>
              </a:rPr>
              <a:t>atividade:</a:t>
            </a:r>
            <a:r>
              <a:rPr lang="pt-PT" sz="1000" b="0" i="0" u="none" strike="noStrike" cap="none">
                <a:solidFill>
                  <a:srgbClr val="438CCB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3"/>
                  </a:ext>
                </a:extLst>
              </a:rPr>
              <a:t> </a:t>
            </a:r>
            <a:r>
              <a:rPr lang="pt-PT" sz="1000" b="1" i="1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O Oceano e a Sobrepesca</a:t>
            </a:r>
            <a:endParaRPr sz="1000" b="1" i="1" u="none" strike="noStrike" cap="none">
              <a:solidFill>
                <a:srgbClr val="438CC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876</Words>
  <Application>Microsoft Office PowerPoint</Application>
  <PresentationFormat>Apresentação no Ecrã (16:9)</PresentationFormat>
  <Paragraphs>68</Paragraphs>
  <Slides>10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Baloo Chettan 2</vt:lpstr>
      <vt:lpstr>Baloo Chettan 2 SemiBold</vt:lpstr>
      <vt:lpstr>Arial</vt:lpstr>
      <vt:lpstr>Baloo Chettan 2 Medium</vt:lpstr>
      <vt:lpstr>Simple Light</vt:lpstr>
      <vt:lpstr>Apresentação do PowerPoint</vt:lpstr>
      <vt:lpstr>O Oceano e a Sobrepesca</vt:lpstr>
      <vt:lpstr>Apresentação do PowerPoint</vt:lpstr>
      <vt:lpstr>Apresentação do PowerPoint</vt:lpstr>
      <vt:lpstr>Apresentação do PowerPoint</vt:lpstr>
      <vt:lpstr>Apresentação do PowerPoint</vt:lpstr>
      <vt:lpstr>Usando um sistema de cores, podes tornar-te  um pescador responsável e evitar a sobrepesca.   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Alba Iglesias</dc:creator>
  <cp:lastModifiedBy>Alba Iglesias</cp:lastModifiedBy>
  <cp:revision>1</cp:revision>
  <dcterms:modified xsi:type="dcterms:W3CDTF">2021-01-27T13:12:36Z</dcterms:modified>
</cp:coreProperties>
</file>