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D34B9-5107-4BD2-BEB6-B1E2686AD5C3}" type="datetimeFigureOut">
              <a:rPr lang="pt-PT" smtClean="0"/>
              <a:pPr/>
              <a:t>29/05/2017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D45B-D7B0-419C-B13A-BB552AC2F22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0" y="1071546"/>
            <a:ext cx="9143850" cy="4071966"/>
          </a:xfrm>
          <a:prstGeom prst="rect">
            <a:avLst/>
          </a:prstGeom>
          <a:noFill/>
          <a:ln w="76200">
            <a:noFill/>
          </a:ln>
        </p:spPr>
        <p:txBody>
          <a:bodyPr wrap="square" lIns="91440" tIns="45720" rIns="91440" bIns="45720">
            <a:prstTxWarp prst="textFadeUp">
              <a:avLst/>
            </a:prstTxWarp>
            <a:spAutoFit/>
          </a:bodyPr>
          <a:lstStyle/>
          <a:p>
            <a:pPr algn="ctr"/>
            <a:r>
              <a:rPr lang="pt-PT" sz="88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School</a:t>
            </a:r>
            <a:endParaRPr lang="pt-PT" sz="8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itchFamily="82" charset="0"/>
            </a:endParaRPr>
          </a:p>
          <a:p>
            <a:pPr algn="ctr"/>
            <a:r>
              <a:rPr lang="pt-PT" sz="8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 </a:t>
            </a:r>
            <a:r>
              <a:rPr lang="pt-PT" sz="88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Objects</a:t>
            </a:r>
            <a:endParaRPr lang="pt-PT" sz="8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357158" y="285728"/>
            <a:ext cx="8501122" cy="830997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48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Copy</a:t>
            </a:r>
            <a:r>
              <a:rPr lang="pt-PT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to </a:t>
            </a:r>
            <a:r>
              <a:rPr lang="pt-PT" sz="48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your</a:t>
            </a:r>
            <a:r>
              <a:rPr lang="pt-PT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notebooks:</a:t>
            </a:r>
          </a:p>
        </p:txBody>
      </p:sp>
      <p:sp>
        <p:nvSpPr>
          <p:cNvPr id="4" name="Rectângulo 3"/>
          <p:cNvSpPr/>
          <p:nvPr/>
        </p:nvSpPr>
        <p:spPr>
          <a:xfrm>
            <a:off x="214282" y="1643050"/>
            <a:ext cx="7295652" cy="3416320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1.What are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these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  <a:p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These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are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colour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pencils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2.What are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those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  <a:p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Those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are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colour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pencils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pt-PT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2" descr="D:\formação\school objects\1610200705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487" y="2928934"/>
            <a:ext cx="1714513" cy="128588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00"/>
                            </p:stCondLst>
                            <p:childTnLst>
                              <p:par>
                                <p:cTn id="1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00"/>
                            </p:stCondLst>
                            <p:childTnLst>
                              <p:par>
                                <p:cTn id="21" presetID="3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E:\formação\school objects\chal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-1500222"/>
            <a:ext cx="571495" cy="571495"/>
          </a:xfrm>
          <a:prstGeom prst="rect">
            <a:avLst/>
          </a:prstGeom>
          <a:noFill/>
        </p:spPr>
      </p:pic>
      <p:pic>
        <p:nvPicPr>
          <p:cNvPr id="1032" name="Picture 8" descr="E:\formação\school objects\colour pencil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36" y="3714752"/>
            <a:ext cx="819143" cy="819143"/>
          </a:xfrm>
          <a:prstGeom prst="rect">
            <a:avLst/>
          </a:prstGeom>
          <a:noFill/>
        </p:spPr>
      </p:pic>
      <p:pic>
        <p:nvPicPr>
          <p:cNvPr id="1033" name="Picture 9" descr="E:\formação\school objects\comput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-1571660"/>
            <a:ext cx="944563" cy="944563"/>
          </a:xfrm>
          <a:prstGeom prst="rect">
            <a:avLst/>
          </a:prstGeom>
          <a:noFill/>
        </p:spPr>
      </p:pic>
      <p:pic>
        <p:nvPicPr>
          <p:cNvPr id="1034" name="Picture 10" descr="E:\formação\school objects\glu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7643842"/>
            <a:ext cx="384155" cy="768310"/>
          </a:xfrm>
          <a:prstGeom prst="rect">
            <a:avLst/>
          </a:prstGeom>
          <a:noFill/>
        </p:spPr>
      </p:pic>
      <p:pic>
        <p:nvPicPr>
          <p:cNvPr id="1035" name="Picture 11" descr="E:\formação\school objects\notebook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735013" y="4857760"/>
            <a:ext cx="735013" cy="735013"/>
          </a:xfrm>
          <a:prstGeom prst="rect">
            <a:avLst/>
          </a:prstGeom>
          <a:noFill/>
        </p:spPr>
      </p:pic>
      <p:pic>
        <p:nvPicPr>
          <p:cNvPr id="1036" name="Picture 12" descr="E:\formação\school objects\pe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166820" y="6080120"/>
            <a:ext cx="1166820" cy="777880"/>
          </a:xfrm>
          <a:prstGeom prst="rect">
            <a:avLst/>
          </a:prstGeom>
          <a:noFill/>
        </p:spPr>
      </p:pic>
      <p:pic>
        <p:nvPicPr>
          <p:cNvPr id="1037" name="Picture 13" descr="E:\formação\school objects\pencil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29190" y="7643842"/>
            <a:ext cx="1168378" cy="778919"/>
          </a:xfrm>
          <a:prstGeom prst="rect">
            <a:avLst/>
          </a:prstGeom>
          <a:noFill/>
        </p:spPr>
      </p:pic>
      <p:pic>
        <p:nvPicPr>
          <p:cNvPr id="1038" name="Picture 14" descr="E:\formação\school objects\pencil cas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57488" y="7572404"/>
            <a:ext cx="1094588" cy="625479"/>
          </a:xfrm>
          <a:prstGeom prst="rect">
            <a:avLst/>
          </a:prstGeom>
          <a:noFill/>
        </p:spPr>
      </p:pic>
      <p:pic>
        <p:nvPicPr>
          <p:cNvPr id="1039" name="Picture 15" descr="E:\formação\school objects\pencil sharpene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501222" y="642918"/>
            <a:ext cx="701657" cy="701657"/>
          </a:xfrm>
          <a:prstGeom prst="rect">
            <a:avLst/>
          </a:prstGeom>
          <a:noFill/>
        </p:spPr>
      </p:pic>
      <p:pic>
        <p:nvPicPr>
          <p:cNvPr id="1040" name="Picture 16" descr="E:\formação\school objects\rubbe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858412" y="5929330"/>
            <a:ext cx="641350" cy="641350"/>
          </a:xfrm>
          <a:prstGeom prst="rect">
            <a:avLst/>
          </a:prstGeom>
          <a:noFill/>
        </p:spPr>
      </p:pic>
      <p:pic>
        <p:nvPicPr>
          <p:cNvPr id="1041" name="Picture 17" descr="E:\formação\school objects\rul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00892" y="7786718"/>
            <a:ext cx="806985" cy="484191"/>
          </a:xfrm>
          <a:prstGeom prst="rect">
            <a:avLst/>
          </a:prstGeom>
          <a:noFill/>
        </p:spPr>
      </p:pic>
      <p:pic>
        <p:nvPicPr>
          <p:cNvPr id="1042" name="Picture 18" descr="E:\formação\school objects\scissors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1357354" y="2500306"/>
            <a:ext cx="849318" cy="849318"/>
          </a:xfrm>
          <a:prstGeom prst="rect">
            <a:avLst/>
          </a:prstGeom>
          <a:noFill/>
        </p:spPr>
      </p:pic>
      <p:pic>
        <p:nvPicPr>
          <p:cNvPr id="1043" name="Picture 19" descr="E:\formação\school objects\wastepaper basket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71472" y="-1214470"/>
            <a:ext cx="973116" cy="97311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05556E-6 -3.58382E-6 C -0.00451 0.00902 -0.00816 0.0185 -0.01267 0.02752 C -0.01441 0.03954 -0.01858 0.04902 -0.02379 0.0592 C -0.02604 0.06844 -0.02778 0.07769 -0.03004 0.08671 C -0.03142 0.10197 -0.03177 0.10798 -0.03646 0.1207 C -0.03524 0.17157 -0.03785 0.20255 -0.02222 0.24532 C -0.02066 0.25596 -0.01771 0.26105 -0.01424 0.27076 C -0.0125 0.28209 -0.01267 0.29388 -0.00625 0.30243 C -0.0026 0.317 -0.0059 0.32879 0.00642 0.33411 C 0.01875 0.34521 0.03681 0.34474 0.05087 0.35099 C 0.06788 0.35862 0.04184 0.34636 0.06042 0.35723 C 0.07483 0.36555 0.09236 0.3711 0.10799 0.37434 C 0.11406 0.37711 0.11458 0.38197 0.12066 0.38474 C 0.12413 0.4037 0.1283 0.43029 0.11111 0.43769 C 0.1059 0.44463 0.10486 0.44717 0.10486 0.45665 " pathEditMode="relative" ptsTypes="ffffffffffffffA">
                                      <p:cBhvr>
                                        <p:cTn id="6" dur="3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7.86127E-6 L 0.88994 -7.86127E-6 " pathEditMode="relative" ptsTypes="AA">
                                      <p:cBhvr>
                                        <p:cTn id="9" dur="3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0.0007 L -0.07934 -0.2300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-1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01156E-6 C 0.01128 -0.00508 -0.004 0.00116 0.01423 -0.00415 C 0.01597 -0.00462 0.01753 -0.00577 0.01909 -0.00648 C 0.02083 -0.00785 0.02204 -0.00993 0.02378 -0.01063 C 0.02795 -0.01201 0.03229 -0.01201 0.03645 -0.01271 C 0.05225 -0.01964 0.02968 -0.00947 0.046 -0.01895 C 0.06215 -0.02866 0.08003 -0.03722 0.09687 -0.04462 C 0.10833 -0.05479 0.10295 -0.05063 0.11267 -0.0571 C 0.11701 -0.07444 0.11093 -0.0534 0.11753 -0.06774 C 0.1184 -0.06959 0.1184 -0.0719 0.11909 -0.07398 C 0.11979 -0.07629 0.12118 -0.07837 0.12222 -0.08045 C 0.12274 -0.08323 0.12309 -0.086 0.12378 -0.08878 C 0.12465 -0.09248 0.12691 -0.09571 0.12691 -0.09941 C 0.12829 -0.19097 0.12743 -0.28253 0.12864 -0.3741 C 0.12882 -0.38751 0.13576 -0.41271 0.13975 -0.42496 C 0.14218 -0.43236 0.15086 -0.44392 0.15086 -0.44392 C 0.15572 -0.46427 0.14774 -0.43444 0.15711 -0.45664 C 0.15816 -0.45918 0.15781 -0.46242 0.15868 -0.46519 C 0.16111 -0.47259 0.16475 -0.47976 0.16979 -0.48415 C 0.17517 -0.49433 0.18194 -0.49964 0.18888 -0.50727 C 0.19045 -0.50889 0.19357 -0.51444 0.19531 -0.51583 C 0.1967 -0.51699 0.19861 -0.51675 0.2 -0.51791 C 0.20729 -0.52346 0.21319 -0.52993 0.22066 -0.53479 C 0.2276 -0.54473 0.21892 -0.53386 0.2302 -0.54126 C 0.23368 -0.54357 0.23663 -0.54681 0.23975 -0.54959 C 0.24375 -0.55329 0.25069 -0.55398 0.25555 -0.55606 C 0.26302 -0.55537 0.27048 -0.55514 0.27777 -0.55398 C 0.28316 -0.55305 0.29357 -0.54959 0.29357 -0.54959 C 0.29513 -0.5482 0.2967 -0.54658 0.29843 -0.54542 C 0.3 -0.5445 0.30173 -0.5445 0.30312 -0.54334 C 0.31371 -0.53502 0.29913 -0.54334 0.30954 -0.53479 C 0.31632 -0.52924 0.325 -0.5267 0.33177 -0.51999 C 0.33854 -0.51305 0.3434 -0.50519 0.35086 -0.49895 C 0.35503 -0.49132 0.35937 -0.48438 0.36197 -0.4756 C 0.36319 -0.47144 0.3651 -0.46288 0.3651 -0.46288 C 0.36927 -0.42288 0.36961 -0.38288 0.37135 -0.34242 C 0.37031 -0.29248 0.36805 -0.2682 0.36666 -0.22404 C 0.36614 -0.20762 0.37343 -0.16762 0.36024 -0.15005 C 0.35885 -0.12693 0.35677 -0.1082 0.34444 -0.09086 C 0.33941 -0.06473 0.34566 -0.05317 0.33177 -0.03398 C 0.32916 -0.02334 0.33281 -0.00648 0.34288 -0.00648 " pathEditMode="relative" ptsTypes="ffffffffffffffffffffffffffffffffffffffffA">
                                      <p:cBhvr>
                                        <p:cTn id="15" dur="3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693 L -0.3316 0.16093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18 0.00855 L -0.2151 0.61688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0" y="3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19653E-6 L 0.07084 0.52439 " pathEditMode="relative" ptsTypes="AA">
                                      <p:cBhvr>
                                        <p:cTn id="24" dur="3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0.02959 L -0.76284 0.04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8.84393E-6 C -0.00347 -0.12764 -0.00451 -0.10659 -0.00156 -0.23885 C -0.00104 -0.26243 -0.00069 -0.27723 0.01754 -0.28116 C 0.03959 -0.29087 0.05035 -0.2881 0.07778 -0.28948 C 0.10348 -0.29781 0.07483 -0.28925 0.14132 -0.29388 C 0.14723 -0.29434 0.15296 -0.29712 0.15886 -0.29804 C 0.1665 -0.30498 0.17066 -0.30475 0.18108 -0.30636 C 0.19323 -0.31076 0.1948 -0.31307 0.20955 -0.31492 C 0.2224 -0.32047 0.23577 -0.32209 0.24914 -0.32555 C 0.29584 -0.32417 0.33959 -0.32093 0.3856 -0.31492 C 0.3981 -0.3096 0.40799 -0.29804 0.42066 -0.29388 C 0.42622 -0.28902 0.43021 -0.2874 0.43646 -0.28532 C 0.4474 -0.27538 0.44219 -0.27839 0.4507 -0.27469 C 0.45764 -0.26868 0.4658 -0.26683 0.47292 -0.26197 C 0.48334 -0.25503 0.47136 -0.25989 0.48421 -0.25573 C 0.49358 -0.24324 0.51268 -0.22914 0.52535 -0.22197 C 0.53056 -0.2192 0.53195 -0.22105 0.53646 -0.21758 C 0.55209 -0.20602 0.54028 -0.2118 0.5507 -0.20717 C 0.5566 -0.19885 0.56615 -0.197 0.5731 -0.19029 C 0.57935 -0.18428 0.58299 -0.17226 0.59028 -0.16902 C 0.5981 -0.16579 0.59358 -0.16787 0.60313 -0.16278 C 0.60851 -0.15561 0.61164 -0.14567 0.6158 -0.13735 C 0.61962 -0.12995 0.62535 -0.12255 0.63004 -0.11631 C 0.63108 -0.11353 0.63143 -0.11006 0.63316 -0.10775 C 0.63438 -0.10613 0.63681 -0.10729 0.63803 -0.10567 C 0.6408 -0.1022 0.64237 -0.09712 0.64428 -0.09295 C 0.64532 -0.09087 0.64775 -0.08671 0.64775 -0.08671 C 0.6481 -0.08463 0.64844 -0.08232 0.64931 -0.08024 C 0.65001 -0.07792 0.65174 -0.07631 0.65226 -0.07399 C 0.65504 -0.06521 0.6533 -0.05758 0.65886 -0.05064 C 0.66164 -0.03607 0.66355 -0.03168 0.66494 -0.0148 C 0.66372 0.01549 0.67066 0.04901 0.66042 0.07606 C 0.65955 0.07791 0.65782 0.07884 0.65695 0.08046 C 0.65573 0.083 0.65487 0.08601 0.65382 0.08878 C 0.65139 0.09618 0.65035 0.10219 0.64584 0.10797 C 0.64393 0.1156 0.6349 0.12693 0.6349 0.12693 C 0.6323 0.1371 0.62778 0.14335 0.62066 0.14797 C 0.61615 0.15398 0.61164 0.15421 0.60626 0.15861 C 0.59497 0.16786 0.60452 0.16254 0.59532 0.16716 C 0.58924 0.17895 0.59566 0.16855 0.58577 0.17757 C 0.5816 0.18127 0.57935 0.18797 0.57605 0.19236 C 0.57362 0.1956 0.57049 0.19768 0.56806 0.20092 C 0.56181 0.2178 0.56928 0.20184 0.55886 0.21364 C 0.55747 0.21525 0.55678 0.21803 0.55539 0.21988 C 0.554 0.22173 0.55226 0.22265 0.5507 0.22404 C 0.54723 0.23144 0.54671 0.23606 0.54115 0.24115 C 0.53924 0.24647 0.53872 0.25271 0.53646 0.25803 C 0.5349 0.26265 0.52848 0.26982 0.52535 0.27283 C 0.52084 0.28184 0.51841 0.27999 0.51112 0.28323 C 0.50782 0.28994 0.504 0.29271 0.49844 0.29595 C 0.49532 0.2978 0.48872 0.30034 0.48872 0.30034 C 0.48837 0.30242 0.48751 0.3045 0.48716 0.30658 C 0.48664 0.31075 0.48577 0.3193 0.48577 0.3193 " pathEditMode="relative" ptsTypes="ffffffffffffffffffffffffffffffffffffffffffffffffffffA">
                                      <p:cBhvr>
                                        <p:cTn id="30" dur="3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-0.01942 L 0.15677 -0.23977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46821E-6 L 0.25191 -0.24116 " pathEditMode="relative" ptsTypes="AA">
                                      <p:cBhvr>
                                        <p:cTn id="36" dur="3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5.54913E-6 C 0.00209 -0.0222 0.00643 -0.04417 0.01112 -0.06567 C 0.01216 -0.08186 0.01129 -0.0881 0.0158 -0.10151 C 0.01876 -0.11006 0.02535 -0.12694 0.02535 -0.12694 C 0.02657 -0.14428 0.02761 -0.15238 0.03334 -0.16694 C 0.0356 -0.17966 0.03959 -0.19076 0.04289 -0.20301 C 0.04532 -0.22567 0.04271 -0.21342 0.05226 -0.23885 L 0.05226 -0.23885 C 0.05452 -0.24995 0.05712 -0.26105 0.06181 -0.27053 C 0.0632 -0.28347 0.06598 -0.29411 0.06824 -0.3066 C 0.0691 -0.31099 0.07032 -0.31515 0.07136 -0.31931 C 0.07188 -0.32139 0.07292 -0.32556 0.07292 -0.32556 C 0.07396 -0.33619 0.07379 -0.34706 0.07622 -0.35723 C 0.07726 -0.36139 0.07935 -0.36995 0.07935 -0.36995 C 0.08126 -0.39099 0.08334 -0.40949 0.08403 -0.43122 C 0.08629 -0.50266 0.08108 -0.47538 0.08733 -0.50521 C 0.08699 -0.51677 0.0974 -0.66082 0.06824 -0.69966 C 0.06442 -0.71584 0.0566 -0.72579 0.04758 -0.73781 C 0.04515 -0.74105 0.04358 -0.74521 0.04115 -0.74845 C 0.03733 -0.76371 0.04324 -0.7459 0.03334 -0.75677 C 0.03195 -0.75816 0.03299 -0.76162 0.03178 -0.76324 C 0.03056 -0.76486 0.02848 -0.76463 0.02692 -0.76532 C 0.01511 -0.78105 0.00105 -0.78613 -0.0144 -0.79284 C -0.0236 -0.80509 -0.01371 -0.79446 -0.02864 -0.80116 C -0.03038 -0.80209 -0.03159 -0.8044 -0.03333 -0.80556 C -0.03854 -0.80879 -0.04392 -0.81157 -0.0493 -0.81388 C -0.07135 -0.82336 -0.04652 -0.81249 -0.06822 -0.82243 C -0.06979 -0.82313 -0.07308 -0.82451 -0.07308 -0.82451 C -0.10607 -0.82359 -0.14722 -0.82845 -0.18107 -0.81388 C -0.18906 -0.80602 -0.19513 -0.79584 -0.20329 -0.78845 C -0.20676 -0.77434 -0.2019 -0.7896 -0.20954 -0.77804 C -0.21215 -0.77411 -0.21597 -0.76532 -0.21597 -0.76532 C -0.21822 -0.75584 -0.22204 -0.7466 -0.22551 -0.73781 C -0.23107 -0.70729 -0.22708 -0.71053 -0.2302 -0.65966 C -0.23072 -0.64995 -0.23541 -0.64093 -0.23819 -0.63214 C -0.24235 -0.61966 -0.24513 -0.60486 -0.24774 -0.59191 C -0.24878 -0.58636 -0.25208 -0.5822 -0.25399 -0.57712 C -0.25295 -0.55238 -0.25381 -0.52301 -0.24774 -0.49897 C -0.24722 -0.48902 -0.24687 -0.47931 -0.246 -0.46937 C -0.24496 -0.45688 -0.24131 -0.44625 -0.24131 -0.4333 " pathEditMode="relative" ptsTypes="ffffffFffffffffffffffffffffffffffffffffA">
                                      <p:cBhvr>
                                        <p:cTn id="39" dur="3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0"/>
                            </p:stCondLst>
                            <p:childTnLst>
                              <p:par>
                                <p:cTn id="4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27168E-6 L 0.68316 0.67907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00" y="3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E:\formação\school objects\chal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643050"/>
            <a:ext cx="571495" cy="571495"/>
          </a:xfrm>
          <a:prstGeom prst="rect">
            <a:avLst/>
          </a:prstGeom>
          <a:noFill/>
        </p:spPr>
      </p:pic>
      <p:pic>
        <p:nvPicPr>
          <p:cNvPr id="1032" name="Picture 8" descr="E:\formação\school objects\colour pencil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4714884"/>
            <a:ext cx="819143" cy="819143"/>
          </a:xfrm>
          <a:prstGeom prst="rect">
            <a:avLst/>
          </a:prstGeom>
          <a:noFill/>
        </p:spPr>
      </p:pic>
      <p:pic>
        <p:nvPicPr>
          <p:cNvPr id="1033" name="Picture 9" descr="E:\formação\school objects\comput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2071678"/>
            <a:ext cx="944563" cy="944563"/>
          </a:xfrm>
          <a:prstGeom prst="rect">
            <a:avLst/>
          </a:prstGeom>
          <a:noFill/>
        </p:spPr>
      </p:pic>
      <p:pic>
        <p:nvPicPr>
          <p:cNvPr id="1034" name="Picture 10" descr="E:\formação\school objects\glu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43042" y="5929330"/>
            <a:ext cx="384155" cy="768310"/>
          </a:xfrm>
          <a:prstGeom prst="rect">
            <a:avLst/>
          </a:prstGeom>
          <a:noFill/>
        </p:spPr>
      </p:pic>
      <p:pic>
        <p:nvPicPr>
          <p:cNvPr id="1035" name="Picture 11" descr="E:\formação\school objects\notebook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71670" y="4786322"/>
            <a:ext cx="735013" cy="735013"/>
          </a:xfrm>
          <a:prstGeom prst="rect">
            <a:avLst/>
          </a:prstGeom>
          <a:noFill/>
        </p:spPr>
      </p:pic>
      <p:pic>
        <p:nvPicPr>
          <p:cNvPr id="1036" name="Picture 12" descr="E:\formação\school objects\pe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6080120"/>
            <a:ext cx="1166820" cy="777880"/>
          </a:xfrm>
          <a:prstGeom prst="rect">
            <a:avLst/>
          </a:prstGeom>
          <a:noFill/>
        </p:spPr>
      </p:pic>
      <p:pic>
        <p:nvPicPr>
          <p:cNvPr id="1037" name="Picture 13" descr="E:\formação\school objects\pencil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14810" y="6079081"/>
            <a:ext cx="1168378" cy="778919"/>
          </a:xfrm>
          <a:prstGeom prst="rect">
            <a:avLst/>
          </a:prstGeom>
          <a:noFill/>
        </p:spPr>
      </p:pic>
      <p:pic>
        <p:nvPicPr>
          <p:cNvPr id="1038" name="Picture 14" descr="E:\formação\school objects\pencil cas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57818" y="6072206"/>
            <a:ext cx="1094588" cy="625479"/>
          </a:xfrm>
          <a:prstGeom prst="rect">
            <a:avLst/>
          </a:prstGeom>
          <a:noFill/>
        </p:spPr>
      </p:pic>
      <p:pic>
        <p:nvPicPr>
          <p:cNvPr id="1039" name="Picture 15" descr="E:\formação\school objects\pencil sharpener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143900" y="4786322"/>
            <a:ext cx="701657" cy="701657"/>
          </a:xfrm>
          <a:prstGeom prst="rect">
            <a:avLst/>
          </a:prstGeom>
          <a:noFill/>
        </p:spPr>
      </p:pic>
      <p:pic>
        <p:nvPicPr>
          <p:cNvPr id="1040" name="Picture 16" descr="E:\formação\school objects\rubber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57422" y="6216650"/>
            <a:ext cx="641350" cy="641350"/>
          </a:xfrm>
          <a:prstGeom prst="rect">
            <a:avLst/>
          </a:prstGeom>
          <a:noFill/>
        </p:spPr>
      </p:pic>
      <p:pic>
        <p:nvPicPr>
          <p:cNvPr id="1041" name="Picture 17" descr="E:\formação\school objects\rul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29190" y="4929198"/>
            <a:ext cx="806985" cy="484191"/>
          </a:xfrm>
          <a:prstGeom prst="rect">
            <a:avLst/>
          </a:prstGeom>
          <a:noFill/>
        </p:spPr>
      </p:pic>
      <p:pic>
        <p:nvPicPr>
          <p:cNvPr id="1042" name="Picture 18" descr="E:\formação\school objects\scissors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928926" y="4643446"/>
            <a:ext cx="849318" cy="849318"/>
          </a:xfrm>
          <a:prstGeom prst="rect">
            <a:avLst/>
          </a:prstGeom>
          <a:noFill/>
        </p:spPr>
      </p:pic>
      <p:pic>
        <p:nvPicPr>
          <p:cNvPr id="1043" name="Picture 19" descr="E:\formação\school objects\wastepaper basket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72198" y="2786058"/>
            <a:ext cx="973116" cy="973116"/>
          </a:xfrm>
          <a:prstGeom prst="rect">
            <a:avLst/>
          </a:prstGeom>
          <a:noFill/>
        </p:spPr>
      </p:pic>
      <p:sp>
        <p:nvSpPr>
          <p:cNvPr id="18" name="Rectângulo 17"/>
          <p:cNvSpPr/>
          <p:nvPr/>
        </p:nvSpPr>
        <p:spPr>
          <a:xfrm>
            <a:off x="214282" y="0"/>
            <a:ext cx="892971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pt-PT" sz="8000" b="1" cap="all" spc="0" dirty="0" err="1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itchFamily="34" charset="0"/>
              </a:rPr>
              <a:t>How</a:t>
            </a:r>
            <a:r>
              <a:rPr lang="pt-PT" sz="8000" b="1" cap="all" spc="0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itchFamily="34" charset="0"/>
              </a:rPr>
              <a:t> to </a:t>
            </a:r>
            <a:r>
              <a:rPr lang="pt-PT" sz="8000" b="1" cap="all" spc="0" dirty="0" err="1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itchFamily="34" charset="0"/>
              </a:rPr>
              <a:t>write</a:t>
            </a:r>
            <a:endParaRPr lang="pt-PT" sz="8000" b="1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1785918" y="2571744"/>
            <a:ext cx="3580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3.Computer</a:t>
            </a:r>
          </a:p>
        </p:txBody>
      </p:sp>
      <p:sp>
        <p:nvSpPr>
          <p:cNvPr id="21" name="Rectângulo 20"/>
          <p:cNvSpPr/>
          <p:nvPr/>
        </p:nvSpPr>
        <p:spPr>
          <a:xfrm>
            <a:off x="4714876" y="1928802"/>
            <a:ext cx="2290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1.Chalk</a:t>
            </a:r>
          </a:p>
        </p:txBody>
      </p:sp>
      <p:sp>
        <p:nvSpPr>
          <p:cNvPr id="22" name="Rectângulo 21"/>
          <p:cNvSpPr/>
          <p:nvPr/>
        </p:nvSpPr>
        <p:spPr>
          <a:xfrm>
            <a:off x="6357950" y="4929198"/>
            <a:ext cx="19288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2.Colour </a:t>
            </a:r>
            <a:r>
              <a:rPr lang="pt-PT" sz="2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pencils</a:t>
            </a:r>
            <a:endParaRPr lang="pt-PT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3" name="Rectângulo 22"/>
          <p:cNvSpPr/>
          <p:nvPr/>
        </p:nvSpPr>
        <p:spPr>
          <a:xfrm>
            <a:off x="0" y="5929330"/>
            <a:ext cx="20002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4.Glue</a:t>
            </a:r>
            <a:endParaRPr lang="pt-PT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ângulo 23"/>
          <p:cNvSpPr/>
          <p:nvPr/>
        </p:nvSpPr>
        <p:spPr>
          <a:xfrm>
            <a:off x="5429256" y="5903893"/>
            <a:ext cx="150019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5.Pencil </a:t>
            </a:r>
          </a:p>
          <a:p>
            <a:pPr algn="ctr"/>
            <a:r>
              <a:rPr lang="pt-PT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case</a:t>
            </a:r>
          </a:p>
        </p:txBody>
      </p:sp>
      <p:sp>
        <p:nvSpPr>
          <p:cNvPr id="25" name="Rectângulo 24"/>
          <p:cNvSpPr/>
          <p:nvPr/>
        </p:nvSpPr>
        <p:spPr>
          <a:xfrm>
            <a:off x="7346648" y="5786454"/>
            <a:ext cx="1797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6.Pen</a:t>
            </a:r>
          </a:p>
        </p:txBody>
      </p:sp>
      <p:sp>
        <p:nvSpPr>
          <p:cNvPr id="26" name="Rectângulo 25"/>
          <p:cNvSpPr/>
          <p:nvPr/>
        </p:nvSpPr>
        <p:spPr>
          <a:xfrm>
            <a:off x="0" y="4714884"/>
            <a:ext cx="29477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7.Notebook</a:t>
            </a:r>
          </a:p>
        </p:txBody>
      </p:sp>
      <p:sp>
        <p:nvSpPr>
          <p:cNvPr id="27" name="Rectângulo 26"/>
          <p:cNvSpPr/>
          <p:nvPr/>
        </p:nvSpPr>
        <p:spPr>
          <a:xfrm>
            <a:off x="6961351" y="3786190"/>
            <a:ext cx="218264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8.Pencil</a:t>
            </a:r>
          </a:p>
          <a:p>
            <a:pPr algn="ctr"/>
            <a:r>
              <a:rPr lang="pt-PT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sharpener</a:t>
            </a:r>
            <a:endParaRPr lang="pt-PT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8" name="Rectângulo 27"/>
          <p:cNvSpPr/>
          <p:nvPr/>
        </p:nvSpPr>
        <p:spPr>
          <a:xfrm>
            <a:off x="3500430" y="6150114"/>
            <a:ext cx="18467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9.Pencil</a:t>
            </a:r>
          </a:p>
        </p:txBody>
      </p:sp>
      <p:sp>
        <p:nvSpPr>
          <p:cNvPr id="29" name="Rectângulo 28"/>
          <p:cNvSpPr/>
          <p:nvPr/>
        </p:nvSpPr>
        <p:spPr>
          <a:xfrm>
            <a:off x="1714480" y="6273225"/>
            <a:ext cx="19527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10.Rubber</a:t>
            </a:r>
          </a:p>
        </p:txBody>
      </p:sp>
      <p:sp>
        <p:nvSpPr>
          <p:cNvPr id="30" name="Rectângulo 29"/>
          <p:cNvSpPr/>
          <p:nvPr/>
        </p:nvSpPr>
        <p:spPr>
          <a:xfrm>
            <a:off x="4486031" y="4786322"/>
            <a:ext cx="17940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11.Ruler</a:t>
            </a:r>
          </a:p>
        </p:txBody>
      </p:sp>
      <p:sp>
        <p:nvSpPr>
          <p:cNvPr id="31" name="Rectângulo 30"/>
          <p:cNvSpPr/>
          <p:nvPr/>
        </p:nvSpPr>
        <p:spPr>
          <a:xfrm>
            <a:off x="2428860" y="4143380"/>
            <a:ext cx="226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12.Scissors</a:t>
            </a:r>
          </a:p>
        </p:txBody>
      </p:sp>
      <p:sp>
        <p:nvSpPr>
          <p:cNvPr id="32" name="Rectângulo 31"/>
          <p:cNvSpPr/>
          <p:nvPr/>
        </p:nvSpPr>
        <p:spPr>
          <a:xfrm>
            <a:off x="6711667" y="2714620"/>
            <a:ext cx="243233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13.Wastepaper</a:t>
            </a:r>
          </a:p>
          <a:p>
            <a:pPr algn="ctr"/>
            <a:r>
              <a:rPr lang="pt-PT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basket</a:t>
            </a:r>
            <a:endParaRPr lang="pt-PT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ângulo 32"/>
          <p:cNvSpPr/>
          <p:nvPr/>
        </p:nvSpPr>
        <p:spPr>
          <a:xfrm>
            <a:off x="3571868" y="1000108"/>
            <a:ext cx="4287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14.Blackboard</a:t>
            </a:r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500"/>
                            </p:stCondLst>
                            <p:childTnLst>
                              <p:par>
                                <p:cTn id="6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500"/>
                            </p:stCondLst>
                            <p:childTnLst>
                              <p:par>
                                <p:cTn id="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0"/>
                            </p:stCondLst>
                            <p:childTnLst>
                              <p:par>
                                <p:cTn id="8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7000"/>
                            </p:stCondLst>
                            <p:childTnLst>
                              <p:par>
                                <p:cTn id="9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0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2600"/>
                            </p:stCondLst>
                            <p:childTnLst>
                              <p:par>
                                <p:cTn id="10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80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Copy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your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notebooks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28662" y="856357"/>
            <a:ext cx="3857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b="1" dirty="0">
                <a:latin typeface="Arial Black" pitchFamily="34" charset="0"/>
              </a:rPr>
              <a:t>1 – </a:t>
            </a:r>
            <a:r>
              <a:rPr lang="pt-PT" sz="2200" b="1" dirty="0" err="1">
                <a:latin typeface="Arial Black" pitchFamily="34" charset="0"/>
              </a:rPr>
              <a:t>Chalk</a:t>
            </a:r>
            <a:endParaRPr lang="pt-PT" sz="2200" b="1" dirty="0">
              <a:latin typeface="Arial Black" pitchFamily="34" charset="0"/>
            </a:endParaRPr>
          </a:p>
          <a:p>
            <a:r>
              <a:rPr lang="pt-PT" sz="2200" b="1" dirty="0">
                <a:latin typeface="Arial Black" pitchFamily="34" charset="0"/>
              </a:rPr>
              <a:t>2 – </a:t>
            </a:r>
            <a:r>
              <a:rPr lang="pt-PT" sz="2200" b="1" dirty="0" err="1">
                <a:latin typeface="Arial Black" pitchFamily="34" charset="0"/>
              </a:rPr>
              <a:t>Colour</a:t>
            </a:r>
            <a:r>
              <a:rPr lang="pt-PT" sz="2200" b="1" dirty="0">
                <a:latin typeface="Arial Black" pitchFamily="34" charset="0"/>
              </a:rPr>
              <a:t> </a:t>
            </a:r>
            <a:r>
              <a:rPr lang="pt-PT" sz="2200" b="1" dirty="0" err="1">
                <a:latin typeface="Arial Black" pitchFamily="34" charset="0"/>
              </a:rPr>
              <a:t>pencils</a:t>
            </a:r>
            <a:endParaRPr lang="pt-PT" sz="2200" b="1" dirty="0">
              <a:latin typeface="Arial Black" pitchFamily="34" charset="0"/>
            </a:endParaRPr>
          </a:p>
          <a:p>
            <a:r>
              <a:rPr lang="pt-PT" sz="2200" b="1" dirty="0">
                <a:latin typeface="Arial Black" pitchFamily="34" charset="0"/>
              </a:rPr>
              <a:t>3 – </a:t>
            </a:r>
            <a:r>
              <a:rPr lang="pt-PT" sz="2200" b="1" dirty="0" err="1">
                <a:latin typeface="Arial Black" pitchFamily="34" charset="0"/>
              </a:rPr>
              <a:t>Computer</a:t>
            </a:r>
            <a:endParaRPr lang="pt-PT" sz="2200" b="1" dirty="0">
              <a:latin typeface="Arial Black" pitchFamily="34" charset="0"/>
            </a:endParaRPr>
          </a:p>
          <a:p>
            <a:r>
              <a:rPr lang="pt-PT" sz="2200" b="1" dirty="0">
                <a:latin typeface="Arial Black" pitchFamily="34" charset="0"/>
              </a:rPr>
              <a:t>4 – </a:t>
            </a:r>
            <a:r>
              <a:rPr lang="pt-PT" sz="2200" b="1" dirty="0" err="1">
                <a:latin typeface="Arial Black" pitchFamily="34" charset="0"/>
              </a:rPr>
              <a:t>Glue</a:t>
            </a:r>
            <a:endParaRPr lang="pt-PT" sz="2200" b="1" dirty="0">
              <a:latin typeface="Arial Black" pitchFamily="34" charset="0"/>
            </a:endParaRPr>
          </a:p>
          <a:p>
            <a:r>
              <a:rPr lang="pt-PT" sz="2200" b="1" dirty="0">
                <a:latin typeface="Arial Black" pitchFamily="34" charset="0"/>
              </a:rPr>
              <a:t>5 – </a:t>
            </a:r>
            <a:r>
              <a:rPr lang="pt-PT" sz="2200" b="1" dirty="0" err="1">
                <a:latin typeface="Arial Black" pitchFamily="34" charset="0"/>
              </a:rPr>
              <a:t>Pencil</a:t>
            </a:r>
            <a:r>
              <a:rPr lang="pt-PT" sz="2200" b="1" dirty="0">
                <a:latin typeface="Arial Black" pitchFamily="34" charset="0"/>
              </a:rPr>
              <a:t> case</a:t>
            </a:r>
          </a:p>
          <a:p>
            <a:r>
              <a:rPr lang="pt-PT" sz="2200" b="1" dirty="0">
                <a:latin typeface="Arial Black" pitchFamily="34" charset="0"/>
              </a:rPr>
              <a:t>6 – </a:t>
            </a:r>
            <a:r>
              <a:rPr lang="pt-PT" sz="2200" b="1" dirty="0" err="1">
                <a:latin typeface="Arial Black" pitchFamily="34" charset="0"/>
              </a:rPr>
              <a:t>Pen</a:t>
            </a:r>
            <a:endParaRPr lang="pt-PT" sz="2200" b="1" dirty="0">
              <a:latin typeface="Arial Black" pitchFamily="34" charset="0"/>
            </a:endParaRPr>
          </a:p>
          <a:p>
            <a:r>
              <a:rPr lang="pt-PT" sz="2200" b="1" dirty="0">
                <a:latin typeface="Arial Black" pitchFamily="34" charset="0"/>
              </a:rPr>
              <a:t>7 – Notebook</a:t>
            </a:r>
          </a:p>
          <a:p>
            <a:r>
              <a:rPr lang="pt-PT" sz="2200" b="1" dirty="0">
                <a:latin typeface="Arial Black" pitchFamily="34" charset="0"/>
              </a:rPr>
              <a:t>8 – </a:t>
            </a:r>
            <a:r>
              <a:rPr lang="pt-PT" sz="2200" b="1" dirty="0" err="1">
                <a:latin typeface="Arial Black" pitchFamily="34" charset="0"/>
              </a:rPr>
              <a:t>Pencil</a:t>
            </a:r>
            <a:r>
              <a:rPr lang="pt-PT" sz="2200" b="1" dirty="0">
                <a:latin typeface="Arial Black" pitchFamily="34" charset="0"/>
              </a:rPr>
              <a:t> </a:t>
            </a:r>
            <a:r>
              <a:rPr lang="pt-PT" sz="2200" b="1" dirty="0" err="1">
                <a:latin typeface="Arial Black" pitchFamily="34" charset="0"/>
              </a:rPr>
              <a:t>sharpener</a:t>
            </a:r>
            <a:endParaRPr lang="pt-PT" sz="2200" b="1" dirty="0">
              <a:latin typeface="Arial Black" pitchFamily="34" charset="0"/>
            </a:endParaRPr>
          </a:p>
          <a:p>
            <a:r>
              <a:rPr lang="pt-PT" sz="2200" b="1" dirty="0">
                <a:latin typeface="Arial Black" pitchFamily="34" charset="0"/>
              </a:rPr>
              <a:t>9 – </a:t>
            </a:r>
            <a:r>
              <a:rPr lang="pt-PT" sz="2200" b="1" dirty="0" err="1">
                <a:latin typeface="Arial Black" pitchFamily="34" charset="0"/>
              </a:rPr>
              <a:t>Pencil</a:t>
            </a:r>
            <a:endParaRPr lang="pt-PT" sz="2200" b="1" dirty="0">
              <a:latin typeface="Arial Black" pitchFamily="34" charset="0"/>
            </a:endParaRPr>
          </a:p>
          <a:p>
            <a:r>
              <a:rPr lang="pt-PT" sz="2200" b="1" dirty="0">
                <a:latin typeface="Arial Black" pitchFamily="34" charset="0"/>
              </a:rPr>
              <a:t>10 – </a:t>
            </a:r>
            <a:r>
              <a:rPr lang="pt-PT" sz="2200" b="1" dirty="0" err="1">
                <a:latin typeface="Arial Black" pitchFamily="34" charset="0"/>
              </a:rPr>
              <a:t>Rubber</a:t>
            </a:r>
            <a:r>
              <a:rPr lang="pt-PT" sz="2200" b="1" dirty="0">
                <a:latin typeface="Arial Black" pitchFamily="34" charset="0"/>
              </a:rPr>
              <a:t> </a:t>
            </a:r>
          </a:p>
          <a:p>
            <a:r>
              <a:rPr lang="pt-PT" sz="2200" b="1" dirty="0">
                <a:latin typeface="Arial Black" pitchFamily="34" charset="0"/>
              </a:rPr>
              <a:t>11 – </a:t>
            </a:r>
            <a:r>
              <a:rPr lang="pt-PT" sz="2200" b="1" dirty="0" err="1">
                <a:latin typeface="Arial Black" pitchFamily="34" charset="0"/>
              </a:rPr>
              <a:t>Ruler</a:t>
            </a:r>
            <a:endParaRPr lang="pt-PT" sz="2200" b="1" dirty="0">
              <a:latin typeface="Arial Black" pitchFamily="34" charset="0"/>
            </a:endParaRPr>
          </a:p>
          <a:p>
            <a:r>
              <a:rPr lang="pt-PT" sz="2200" b="1" dirty="0">
                <a:latin typeface="Arial Black" pitchFamily="34" charset="0"/>
              </a:rPr>
              <a:t>12 – </a:t>
            </a:r>
            <a:r>
              <a:rPr lang="pt-PT" sz="2200" b="1" dirty="0" err="1">
                <a:latin typeface="Arial Black" pitchFamily="34" charset="0"/>
              </a:rPr>
              <a:t>Scissors</a:t>
            </a:r>
            <a:endParaRPr lang="pt-PT" sz="2200" b="1" dirty="0">
              <a:latin typeface="Arial Black" pitchFamily="34" charset="0"/>
            </a:endParaRPr>
          </a:p>
          <a:p>
            <a:r>
              <a:rPr lang="pt-PT" sz="2200" b="1" dirty="0">
                <a:latin typeface="Arial Black" pitchFamily="34" charset="0"/>
              </a:rPr>
              <a:t>13 – </a:t>
            </a:r>
            <a:r>
              <a:rPr lang="pt-PT" sz="2200" b="1" dirty="0" err="1">
                <a:latin typeface="Arial Black" pitchFamily="34" charset="0"/>
              </a:rPr>
              <a:t>Wastepaper</a:t>
            </a:r>
            <a:r>
              <a:rPr lang="pt-PT" sz="2200" b="1" dirty="0">
                <a:latin typeface="Arial Black" pitchFamily="34" charset="0"/>
              </a:rPr>
              <a:t> </a:t>
            </a:r>
            <a:r>
              <a:rPr lang="pt-PT" sz="2200" b="1" dirty="0" err="1">
                <a:latin typeface="Arial Black" pitchFamily="34" charset="0"/>
              </a:rPr>
              <a:t>basket</a:t>
            </a:r>
            <a:endParaRPr lang="pt-PT" sz="2200" b="1" dirty="0">
              <a:latin typeface="Arial Black" pitchFamily="34" charset="0"/>
            </a:endParaRPr>
          </a:p>
          <a:p>
            <a:r>
              <a:rPr lang="pt-PT" sz="2200" b="1" dirty="0">
                <a:latin typeface="Arial Black" pitchFamily="34" charset="0"/>
              </a:rPr>
              <a:t>14 - </a:t>
            </a:r>
            <a:r>
              <a:rPr lang="pt-PT" sz="2200" b="1" dirty="0" err="1">
                <a:latin typeface="Arial Black" pitchFamily="34" charset="0"/>
              </a:rPr>
              <a:t>Blackboard</a:t>
            </a:r>
            <a:endParaRPr lang="pt-PT" sz="2200" b="1" dirty="0">
              <a:latin typeface="Arial Black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72066" y="857232"/>
            <a:ext cx="35004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b="1" dirty="0">
                <a:latin typeface="Arial Black" pitchFamily="34" charset="0"/>
              </a:rPr>
              <a:t>1 – Giz</a:t>
            </a:r>
          </a:p>
          <a:p>
            <a:r>
              <a:rPr lang="pt-PT" sz="2200" b="1" dirty="0">
                <a:latin typeface="Arial Black" pitchFamily="34" charset="0"/>
              </a:rPr>
              <a:t>2 – Lápis de cor</a:t>
            </a:r>
          </a:p>
          <a:p>
            <a:r>
              <a:rPr lang="pt-PT" sz="2200" b="1" dirty="0">
                <a:latin typeface="Arial Black" pitchFamily="34" charset="0"/>
              </a:rPr>
              <a:t>3 – Computador</a:t>
            </a:r>
          </a:p>
          <a:p>
            <a:r>
              <a:rPr lang="pt-PT" sz="2200" b="1" dirty="0">
                <a:latin typeface="Arial Black" pitchFamily="34" charset="0"/>
              </a:rPr>
              <a:t>4 – Cola</a:t>
            </a:r>
          </a:p>
          <a:p>
            <a:r>
              <a:rPr lang="pt-PT" sz="2200" b="1" dirty="0">
                <a:latin typeface="Arial Black" pitchFamily="34" charset="0"/>
              </a:rPr>
              <a:t>5 – Estojo</a:t>
            </a:r>
          </a:p>
          <a:p>
            <a:r>
              <a:rPr lang="pt-PT" sz="2200" b="1" dirty="0">
                <a:latin typeface="Arial Black" pitchFamily="34" charset="0"/>
              </a:rPr>
              <a:t>6 – Caneta</a:t>
            </a:r>
          </a:p>
          <a:p>
            <a:r>
              <a:rPr lang="pt-PT" sz="2200" b="1" dirty="0">
                <a:latin typeface="Arial Black" pitchFamily="34" charset="0"/>
              </a:rPr>
              <a:t>7 – Caderno</a:t>
            </a:r>
          </a:p>
          <a:p>
            <a:r>
              <a:rPr lang="pt-PT" sz="2200" b="1" dirty="0">
                <a:latin typeface="Arial Black" pitchFamily="34" charset="0"/>
              </a:rPr>
              <a:t>8 – Apara-lápis</a:t>
            </a:r>
          </a:p>
          <a:p>
            <a:r>
              <a:rPr lang="pt-PT" sz="2200" b="1" dirty="0">
                <a:latin typeface="Arial Black" pitchFamily="34" charset="0"/>
              </a:rPr>
              <a:t>9 – Lápis</a:t>
            </a:r>
          </a:p>
          <a:p>
            <a:r>
              <a:rPr lang="pt-PT" sz="2200" b="1" dirty="0">
                <a:latin typeface="Arial Black" pitchFamily="34" charset="0"/>
              </a:rPr>
              <a:t>10 – Borracha </a:t>
            </a:r>
          </a:p>
          <a:p>
            <a:r>
              <a:rPr lang="pt-PT" sz="2200" b="1" dirty="0">
                <a:latin typeface="Arial Black" pitchFamily="34" charset="0"/>
              </a:rPr>
              <a:t>11 – Régua</a:t>
            </a:r>
          </a:p>
          <a:p>
            <a:r>
              <a:rPr lang="pt-PT" sz="2200" b="1" dirty="0">
                <a:latin typeface="Arial Black" pitchFamily="34" charset="0"/>
              </a:rPr>
              <a:t>12 – Tesoura</a:t>
            </a:r>
          </a:p>
          <a:p>
            <a:r>
              <a:rPr lang="pt-PT" sz="2200" b="1" dirty="0">
                <a:latin typeface="Arial Black" pitchFamily="34" charset="0"/>
              </a:rPr>
              <a:t>13 – Balde do lixo</a:t>
            </a:r>
          </a:p>
          <a:p>
            <a:r>
              <a:rPr lang="pt-PT" sz="2200" b="1" dirty="0">
                <a:latin typeface="Arial Black" pitchFamily="34" charset="0"/>
              </a:rPr>
              <a:t>14 - Quadro</a:t>
            </a:r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ormação\Rodin%20-%20Foto%20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714676" y="4071942"/>
            <a:ext cx="2357454" cy="3285959"/>
          </a:xfrm>
          <a:prstGeom prst="rect">
            <a:avLst/>
          </a:prstGeom>
          <a:noFill/>
        </p:spPr>
      </p:pic>
      <p:sp>
        <p:nvSpPr>
          <p:cNvPr id="3" name="Chamada em forma de nuvem 2"/>
          <p:cNvSpPr/>
          <p:nvPr/>
        </p:nvSpPr>
        <p:spPr>
          <a:xfrm>
            <a:off x="2357422" y="1071546"/>
            <a:ext cx="2286016" cy="1785950"/>
          </a:xfrm>
          <a:prstGeom prst="cloudCallout">
            <a:avLst>
              <a:gd name="adj1" fmla="val -50674"/>
              <a:gd name="adj2" fmla="val 6087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ângulo 3"/>
          <p:cNvSpPr/>
          <p:nvPr/>
        </p:nvSpPr>
        <p:spPr>
          <a:xfrm>
            <a:off x="2643174" y="1357298"/>
            <a:ext cx="14287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7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?</a:t>
            </a:r>
          </a:p>
        </p:txBody>
      </p:sp>
      <p:sp>
        <p:nvSpPr>
          <p:cNvPr id="5" name="Rectângulo 4"/>
          <p:cNvSpPr/>
          <p:nvPr/>
        </p:nvSpPr>
        <p:spPr>
          <a:xfrm>
            <a:off x="4429124" y="2357430"/>
            <a:ext cx="3898823" cy="923330"/>
          </a:xfrm>
          <a:prstGeom prst="rect">
            <a:avLst/>
          </a:prstGeom>
          <a:solidFill>
            <a:srgbClr val="C0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027" name="Picture 3" descr="D:\formação\school objects\pe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929198"/>
            <a:ext cx="2062168" cy="1374779"/>
          </a:xfrm>
          <a:prstGeom prst="rect">
            <a:avLst/>
          </a:prstGeom>
          <a:noFill/>
        </p:spPr>
      </p:pic>
      <p:sp>
        <p:nvSpPr>
          <p:cNvPr id="7" name="Rectângulo 6"/>
          <p:cNvSpPr/>
          <p:nvPr/>
        </p:nvSpPr>
        <p:spPr>
          <a:xfrm>
            <a:off x="4429124" y="3429000"/>
            <a:ext cx="3879588" cy="923330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8647 L 0.33229 -0.2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0" y="-1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ormação\Rodin%20-%20Foto%20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714676" y="4071942"/>
            <a:ext cx="2357454" cy="3285959"/>
          </a:xfrm>
          <a:prstGeom prst="rect">
            <a:avLst/>
          </a:prstGeom>
          <a:noFill/>
        </p:spPr>
      </p:pic>
      <p:sp>
        <p:nvSpPr>
          <p:cNvPr id="3" name="Chamada em forma de nuvem 2"/>
          <p:cNvSpPr/>
          <p:nvPr/>
        </p:nvSpPr>
        <p:spPr>
          <a:xfrm>
            <a:off x="2357422" y="1071546"/>
            <a:ext cx="2286016" cy="1785950"/>
          </a:xfrm>
          <a:prstGeom prst="cloudCallout">
            <a:avLst>
              <a:gd name="adj1" fmla="val -50674"/>
              <a:gd name="adj2" fmla="val 6087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ângulo 3"/>
          <p:cNvSpPr/>
          <p:nvPr/>
        </p:nvSpPr>
        <p:spPr>
          <a:xfrm>
            <a:off x="2643174" y="1357298"/>
            <a:ext cx="14287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7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?</a:t>
            </a:r>
          </a:p>
        </p:txBody>
      </p:sp>
      <p:sp>
        <p:nvSpPr>
          <p:cNvPr id="5" name="Rectângulo 4"/>
          <p:cNvSpPr/>
          <p:nvPr/>
        </p:nvSpPr>
        <p:spPr>
          <a:xfrm>
            <a:off x="4429124" y="2357430"/>
            <a:ext cx="4028668" cy="923330"/>
          </a:xfrm>
          <a:prstGeom prst="rect">
            <a:avLst/>
          </a:prstGeom>
          <a:solidFill>
            <a:srgbClr val="C0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that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6" name="Picture 3" descr="D:\formação\school objects\pe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5143512"/>
            <a:ext cx="2062168" cy="1374779"/>
          </a:xfrm>
          <a:prstGeom prst="rect">
            <a:avLst/>
          </a:prstGeom>
          <a:noFill/>
        </p:spPr>
      </p:pic>
      <p:sp>
        <p:nvSpPr>
          <p:cNvPr id="7" name="Rectângulo 6"/>
          <p:cNvSpPr/>
          <p:nvPr/>
        </p:nvSpPr>
        <p:spPr>
          <a:xfrm>
            <a:off x="4429124" y="3429000"/>
            <a:ext cx="4009432" cy="923330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That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Seta para a esquerda e para a direita 7"/>
          <p:cNvSpPr/>
          <p:nvPr/>
        </p:nvSpPr>
        <p:spPr>
          <a:xfrm rot="600945">
            <a:off x="2357422" y="5286388"/>
            <a:ext cx="4286280" cy="1000132"/>
          </a:xfrm>
          <a:prstGeom prst="leftRightArrow">
            <a:avLst>
              <a:gd name="adj1" fmla="val 50000"/>
              <a:gd name="adj2" fmla="val 73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11516  L 0.33229 -0.27591 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0" y="-1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357158" y="285728"/>
            <a:ext cx="8501122" cy="830997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48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Copy</a:t>
            </a:r>
            <a:r>
              <a:rPr lang="pt-PT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to </a:t>
            </a:r>
            <a:r>
              <a:rPr lang="pt-PT" sz="48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your</a:t>
            </a:r>
            <a:r>
              <a:rPr lang="pt-PT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notebooks:</a:t>
            </a:r>
          </a:p>
        </p:txBody>
      </p:sp>
      <p:sp>
        <p:nvSpPr>
          <p:cNvPr id="4" name="Rectângulo 3"/>
          <p:cNvSpPr/>
          <p:nvPr/>
        </p:nvSpPr>
        <p:spPr>
          <a:xfrm>
            <a:off x="714348" y="1857364"/>
            <a:ext cx="4637809" cy="3416320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1.What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 </a:t>
            </a:r>
            <a:r>
              <a:rPr lang="pt-PT" sz="5400" b="1" u="sng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2.What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that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That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 </a:t>
            </a:r>
            <a:r>
              <a:rPr lang="pt-PT" sz="5400" b="1" u="sng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pt-PT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3" descr="D:\formação\school objects\p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8346" y="2643182"/>
            <a:ext cx="2062168" cy="137477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22222E-6 3.12139E-6 L -0.2993 0.010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mada em forma de nuvem 1"/>
          <p:cNvSpPr/>
          <p:nvPr/>
        </p:nvSpPr>
        <p:spPr>
          <a:xfrm>
            <a:off x="2357422" y="1071546"/>
            <a:ext cx="2286016" cy="1785950"/>
          </a:xfrm>
          <a:prstGeom prst="cloudCallout">
            <a:avLst>
              <a:gd name="adj1" fmla="val -50674"/>
              <a:gd name="adj2" fmla="val 6087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ctângulo 2"/>
          <p:cNvSpPr/>
          <p:nvPr/>
        </p:nvSpPr>
        <p:spPr>
          <a:xfrm>
            <a:off x="2643174" y="1357298"/>
            <a:ext cx="14287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7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?</a:t>
            </a:r>
          </a:p>
        </p:txBody>
      </p:sp>
      <p:sp>
        <p:nvSpPr>
          <p:cNvPr id="4" name="Rectângulo 3"/>
          <p:cNvSpPr/>
          <p:nvPr/>
        </p:nvSpPr>
        <p:spPr>
          <a:xfrm>
            <a:off x="4236630" y="2357430"/>
            <a:ext cx="4907370" cy="923330"/>
          </a:xfrm>
          <a:prstGeom prst="rect">
            <a:avLst/>
          </a:prstGeom>
          <a:solidFill>
            <a:srgbClr val="C0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are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these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6" name="Rectângulo 5"/>
          <p:cNvSpPr/>
          <p:nvPr/>
        </p:nvSpPr>
        <p:spPr>
          <a:xfrm>
            <a:off x="4211176" y="3429000"/>
            <a:ext cx="4932824" cy="1754326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These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are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colour</a:t>
            </a:r>
            <a:endParaRPr lang="pt-PT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pencils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pt-PT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2" descr="D:\formação\Rodin%20-%20Foto%20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714676" y="4071942"/>
            <a:ext cx="2357454" cy="3285959"/>
          </a:xfrm>
          <a:prstGeom prst="rect">
            <a:avLst/>
          </a:prstGeom>
          <a:noFill/>
        </p:spPr>
      </p:pic>
      <p:pic>
        <p:nvPicPr>
          <p:cNvPr id="1026" name="Picture 2" descr="D:\formação\school objects\1610200705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4714884"/>
            <a:ext cx="2360077" cy="177005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11516  L 0.33229 -0.27591 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0" y="-1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mada em forma de nuvem 1"/>
          <p:cNvSpPr/>
          <p:nvPr/>
        </p:nvSpPr>
        <p:spPr>
          <a:xfrm>
            <a:off x="2357422" y="1071546"/>
            <a:ext cx="2286016" cy="1785950"/>
          </a:xfrm>
          <a:prstGeom prst="cloudCallout">
            <a:avLst>
              <a:gd name="adj1" fmla="val -50674"/>
              <a:gd name="adj2" fmla="val 6087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ctângulo 2"/>
          <p:cNvSpPr/>
          <p:nvPr/>
        </p:nvSpPr>
        <p:spPr>
          <a:xfrm>
            <a:off x="2643174" y="1357298"/>
            <a:ext cx="14287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7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?</a:t>
            </a:r>
          </a:p>
        </p:txBody>
      </p:sp>
      <p:sp>
        <p:nvSpPr>
          <p:cNvPr id="4" name="Rectângulo 3"/>
          <p:cNvSpPr/>
          <p:nvPr/>
        </p:nvSpPr>
        <p:spPr>
          <a:xfrm>
            <a:off x="4212585" y="2357430"/>
            <a:ext cx="4931415" cy="923330"/>
          </a:xfrm>
          <a:prstGeom prst="rect">
            <a:avLst/>
          </a:prstGeom>
          <a:solidFill>
            <a:srgbClr val="C0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are </a:t>
            </a:r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those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Seta para a esquerda e para a direita 6"/>
          <p:cNvSpPr/>
          <p:nvPr/>
        </p:nvSpPr>
        <p:spPr>
          <a:xfrm rot="600945">
            <a:off x="2357422" y="5286388"/>
            <a:ext cx="4286280" cy="1000132"/>
          </a:xfrm>
          <a:prstGeom prst="leftRightArrow">
            <a:avLst>
              <a:gd name="adj1" fmla="val 50000"/>
              <a:gd name="adj2" fmla="val 73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2" descr="D:\formação\Rodin%20-%20Foto%20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714676" y="4071942"/>
            <a:ext cx="2357454" cy="3285959"/>
          </a:xfrm>
          <a:prstGeom prst="rect">
            <a:avLst/>
          </a:prstGeom>
          <a:noFill/>
        </p:spPr>
      </p:pic>
      <p:sp>
        <p:nvSpPr>
          <p:cNvPr id="9" name="Rectângulo 8"/>
          <p:cNvSpPr/>
          <p:nvPr/>
        </p:nvSpPr>
        <p:spPr>
          <a:xfrm>
            <a:off x="4211176" y="3429000"/>
            <a:ext cx="4932824" cy="1754326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Those</a:t>
            </a:r>
            <a:r>
              <a:rPr lang="pt-P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are </a:t>
            </a:r>
            <a:r>
              <a:rPr lang="pt-PT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colour</a:t>
            </a:r>
            <a:endParaRPr lang="pt-PT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pt-PT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pencils</a:t>
            </a:r>
            <a:r>
              <a:rPr lang="pt-PT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pt-PT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Picture 2" descr="D:\formação\school objects\1610200705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3923" y="5087943"/>
            <a:ext cx="2360077" cy="177005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11516  L 0.33229 -0.27591 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0" y="-1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244</Words>
  <Application>Microsoft Office PowerPoint</Application>
  <PresentationFormat>Apresentação no Ecrã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Objects</dc:title>
  <dc:creator>FORM_ED</dc:creator>
  <cp:lastModifiedBy>Bruno F. Nunes</cp:lastModifiedBy>
  <cp:revision>47</cp:revision>
  <dcterms:created xsi:type="dcterms:W3CDTF">2007-10-20T09:21:40Z</dcterms:created>
  <dcterms:modified xsi:type="dcterms:W3CDTF">2017-05-29T10:13:43Z</dcterms:modified>
</cp:coreProperties>
</file>