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79" r:id="rId5"/>
    <p:sldId id="280" r:id="rId6"/>
    <p:sldId id="281" r:id="rId7"/>
    <p:sldId id="282" r:id="rId8"/>
    <p:sldId id="277" r:id="rId9"/>
    <p:sldId id="263" r:id="rId10"/>
    <p:sldId id="258" r:id="rId11"/>
    <p:sldId id="269" r:id="rId12"/>
    <p:sldId id="267" r:id="rId13"/>
    <p:sldId id="268" r:id="rId14"/>
    <p:sldId id="273" r:id="rId15"/>
    <p:sldId id="271" r:id="rId16"/>
    <p:sldId id="264" r:id="rId17"/>
    <p:sldId id="265" r:id="rId18"/>
    <p:sldId id="266" r:id="rId19"/>
    <p:sldId id="261" r:id="rId20"/>
    <p:sldId id="270" r:id="rId2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8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3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A527AB-170D-47B4-BF46-BB40E110C2A7}"/>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xmlns="" id="{B19558E7-3265-42F6-89B3-3C3040ECDB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xmlns="" id="{F77DEDC4-D97F-4672-992D-4FD2B1E92241}"/>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5" name="Marcador de Posição do Rodapé 4">
            <a:extLst>
              <a:ext uri="{FF2B5EF4-FFF2-40B4-BE49-F238E27FC236}">
                <a16:creationId xmlns:a16="http://schemas.microsoft.com/office/drawing/2014/main" xmlns="" id="{26C80024-0285-4FE3-9E7D-02D2EAA93FC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xmlns="" id="{939901B9-CF9E-4A47-BB95-14238E5AD904}"/>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350700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BDEEF9-1701-4AD6-B64D-7370163658C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xmlns="" id="{ECFEFDBB-F420-4EA7-86CD-A2FD2BEC9940}"/>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xmlns="" id="{A16A7DD5-B26F-470E-8D75-724A54BD1200}"/>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5" name="Marcador de Posição do Rodapé 4">
            <a:extLst>
              <a:ext uri="{FF2B5EF4-FFF2-40B4-BE49-F238E27FC236}">
                <a16:creationId xmlns:a16="http://schemas.microsoft.com/office/drawing/2014/main" xmlns="" id="{20A14377-0924-42D6-BF4D-2AAEC6C228D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xmlns="" id="{5E24167B-12FC-4621-89C2-6BEE2897B763}"/>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305105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D27EB14-77DB-4870-A018-2394D9A322CB}"/>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xmlns="" id="{D356E089-2F97-482F-8E41-D571A1EA7CD3}"/>
              </a:ext>
            </a:extLst>
          </p:cNvPr>
          <p:cNvSpPr>
            <a:spLocks noGrp="1"/>
          </p:cNvSpPr>
          <p:nvPr>
            <p:ph type="body" orient="vert" idx="1"/>
          </p:nvPr>
        </p:nvSpPr>
        <p:spPr>
          <a:xfrm>
            <a:off x="838200" y="365125"/>
            <a:ext cx="7734300"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xmlns="" id="{1E56FB14-45EB-42B1-BF54-0296595F2B96}"/>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5" name="Marcador de Posição do Rodapé 4">
            <a:extLst>
              <a:ext uri="{FF2B5EF4-FFF2-40B4-BE49-F238E27FC236}">
                <a16:creationId xmlns:a16="http://schemas.microsoft.com/office/drawing/2014/main" xmlns="" id="{91E21FB2-7B04-4F1D-B5B8-33547284486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xmlns="" id="{7BD8D119-F0EA-4793-8034-66A56443F077}"/>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84472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565ED83-2920-4DAE-879E-A992AA362A07}"/>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xmlns="" id="{1FEB9FC5-302A-4D0D-ACD5-D17FE125F1A5}"/>
              </a:ext>
            </a:extLst>
          </p:cNvPr>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xmlns="" id="{BF1238FE-97B1-4081-AF63-BB6921CF3399}"/>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5" name="Marcador de Posição do Rodapé 4">
            <a:extLst>
              <a:ext uri="{FF2B5EF4-FFF2-40B4-BE49-F238E27FC236}">
                <a16:creationId xmlns:a16="http://schemas.microsoft.com/office/drawing/2014/main" xmlns="" id="{B05DAC46-E2C0-4D6B-8944-E861D17A761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xmlns="" id="{D4DCBC29-7726-4E3C-81CE-7160DD9BC3A9}"/>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253791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C69EAB3-E534-4417-9266-86E4433D90B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xmlns="" id="{F7F9170A-AC17-4888-8369-AA060936AB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xmlns="" id="{9371716B-C9D7-484A-A472-8B7662C3E96D}"/>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5" name="Marcador de Posição do Rodapé 4">
            <a:extLst>
              <a:ext uri="{FF2B5EF4-FFF2-40B4-BE49-F238E27FC236}">
                <a16:creationId xmlns:a16="http://schemas.microsoft.com/office/drawing/2014/main" xmlns="" id="{DAF363D4-7437-4671-AD89-1DD05D4CB4D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xmlns="" id="{E8E901EF-5A73-4CDA-A8F1-63179B1F779B}"/>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89711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57FA2AC-4ECF-4B76-B8D2-8776A5B1FF7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xmlns="" id="{AE29CE2B-CB7D-4870-AC04-D3FF0587DDA8}"/>
              </a:ext>
            </a:extLst>
          </p:cNvPr>
          <p:cNvSpPr>
            <a:spLocks noGrp="1"/>
          </p:cNvSpPr>
          <p:nvPr>
            <p:ph sz="half" idx="1"/>
          </p:nvPr>
        </p:nvSpPr>
        <p:spPr>
          <a:xfrm>
            <a:off x="838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xmlns="" id="{7E65C892-BB4E-4A6B-A888-2BF511CF4D0F}"/>
              </a:ext>
            </a:extLst>
          </p:cNvPr>
          <p:cNvSpPr>
            <a:spLocks noGrp="1"/>
          </p:cNvSpPr>
          <p:nvPr>
            <p:ph sz="half" idx="2"/>
          </p:nvPr>
        </p:nvSpPr>
        <p:spPr>
          <a:xfrm>
            <a:off x="6172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xmlns="" id="{47038CAA-4696-4240-9354-9B96EA4C2DB7}"/>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6" name="Marcador de Posição do Rodapé 5">
            <a:extLst>
              <a:ext uri="{FF2B5EF4-FFF2-40B4-BE49-F238E27FC236}">
                <a16:creationId xmlns:a16="http://schemas.microsoft.com/office/drawing/2014/main" xmlns="" id="{81613B38-6748-4BED-898A-1CEC8384BCE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xmlns="" id="{15DC3904-E0FC-4242-84A7-EEFB62FD93FE}"/>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338619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6202318-23F9-4298-94C1-CEACC9272AF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xmlns="" id="{0B889CBC-AF7D-4892-99E1-017519BAF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xmlns="" id="{3A49841D-03F2-439A-B63A-95C996D88ABD}"/>
              </a:ext>
            </a:extLst>
          </p:cNvPr>
          <p:cNvSpPr>
            <a:spLocks noGrp="1"/>
          </p:cNvSpPr>
          <p:nvPr>
            <p:ph sz="half" idx="2"/>
          </p:nvPr>
        </p:nvSpPr>
        <p:spPr>
          <a:xfrm>
            <a:off x="839788" y="2505075"/>
            <a:ext cx="515778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xmlns="" id="{E8FC3FED-7A13-431B-A8C6-95881072A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xmlns="" id="{9571C41F-C0D2-4481-8B3C-2547E918C0D4}"/>
              </a:ext>
            </a:extLst>
          </p:cNvPr>
          <p:cNvSpPr>
            <a:spLocks noGrp="1"/>
          </p:cNvSpPr>
          <p:nvPr>
            <p:ph sz="quarter" idx="4"/>
          </p:nvPr>
        </p:nvSpPr>
        <p:spPr>
          <a:xfrm>
            <a:off x="6172200" y="2505075"/>
            <a:ext cx="51831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xmlns="" id="{B13FC9CF-55E1-41A9-AA76-044208FC660B}"/>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8" name="Marcador de Posição do Rodapé 7">
            <a:extLst>
              <a:ext uri="{FF2B5EF4-FFF2-40B4-BE49-F238E27FC236}">
                <a16:creationId xmlns:a16="http://schemas.microsoft.com/office/drawing/2014/main" xmlns="" id="{37EB9E11-B2C1-415A-BBDB-44CA8AD75E0B}"/>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xmlns="" id="{1C6D61B7-9425-40EF-9B6A-2069C44339C8}"/>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231736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D256B2-039A-40DA-BB82-28C989C5E25A}"/>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xmlns="" id="{5412DD22-149F-4119-B1B0-57399F441528}"/>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4" name="Marcador de Posição do Rodapé 3">
            <a:extLst>
              <a:ext uri="{FF2B5EF4-FFF2-40B4-BE49-F238E27FC236}">
                <a16:creationId xmlns:a16="http://schemas.microsoft.com/office/drawing/2014/main" xmlns="" id="{72650FCD-3FD3-491C-8ED6-74B558E28228}"/>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xmlns="" id="{F6AD12FC-8702-4563-A16B-9F2B9E6FE19C}"/>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9202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xmlns="" id="{F6F2CD04-4C29-4226-BBB3-66A1F9D7D5B6}"/>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3" name="Marcador de Posição do Rodapé 2">
            <a:extLst>
              <a:ext uri="{FF2B5EF4-FFF2-40B4-BE49-F238E27FC236}">
                <a16:creationId xmlns:a16="http://schemas.microsoft.com/office/drawing/2014/main" xmlns="" id="{62419ABA-3D3F-4A09-BF13-183E39DF409A}"/>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xmlns="" id="{6EFD1D81-C05B-4803-AD3C-A5269376942C}"/>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4166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5B2479-9FFC-4212-B3C5-3DD4DECDB69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xmlns="" id="{506C659B-A596-446A-8FD1-9750052F9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xmlns="" id="{1B6C053C-2D09-468A-B8CF-C8193DDB5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xmlns="" id="{1DA3F327-6C7A-43DC-9F02-EBD04F4E5660}"/>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6" name="Marcador de Posição do Rodapé 5">
            <a:extLst>
              <a:ext uri="{FF2B5EF4-FFF2-40B4-BE49-F238E27FC236}">
                <a16:creationId xmlns:a16="http://schemas.microsoft.com/office/drawing/2014/main" xmlns="" id="{B82DF666-1CC4-4A7F-BB27-E242477030C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xmlns="" id="{EF94D6B3-38A3-4301-ACC8-10F4ECE0A1E6}"/>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90395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A52E211-898C-4408-B5F4-CF913E8C6B41}"/>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xmlns="" id="{9D2233B0-A6EC-4D70-A4AC-D3E014200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xmlns="" id="{F000CA24-57F5-487E-BD54-AB30F683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xmlns="" id="{F50DA944-3A67-4B04-BD43-1322F02D9A31}"/>
              </a:ext>
            </a:extLst>
          </p:cNvPr>
          <p:cNvSpPr>
            <a:spLocks noGrp="1"/>
          </p:cNvSpPr>
          <p:nvPr>
            <p:ph type="dt" sz="half" idx="10"/>
          </p:nvPr>
        </p:nvSpPr>
        <p:spPr/>
        <p:txBody>
          <a:bodyPr/>
          <a:lstStyle/>
          <a:p>
            <a:fld id="{F26335C2-D8F3-4538-B010-EF1072D662A4}" type="datetimeFigureOut">
              <a:rPr lang="pt-PT" smtClean="0"/>
              <a:t>21/06/2018</a:t>
            </a:fld>
            <a:endParaRPr lang="pt-PT"/>
          </a:p>
        </p:txBody>
      </p:sp>
      <p:sp>
        <p:nvSpPr>
          <p:cNvPr id="6" name="Marcador de Posição do Rodapé 5">
            <a:extLst>
              <a:ext uri="{FF2B5EF4-FFF2-40B4-BE49-F238E27FC236}">
                <a16:creationId xmlns:a16="http://schemas.microsoft.com/office/drawing/2014/main" xmlns="" id="{03B7F79E-D1AD-4C8A-BBFE-95D3C41BC92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xmlns="" id="{6CC3B5E7-536C-452A-9532-AC71AA64293B}"/>
              </a:ext>
            </a:extLst>
          </p:cNvPr>
          <p:cNvSpPr>
            <a:spLocks noGrp="1"/>
          </p:cNvSpPr>
          <p:nvPr>
            <p:ph type="sldNum" sz="quarter" idx="12"/>
          </p:nvPr>
        </p:nvSpPr>
        <p:spPr/>
        <p:txBody>
          <a:bodyPr/>
          <a:lstStyle/>
          <a:p>
            <a:fld id="{114117E5-A223-4FE5-BB6A-D309E84454FA}" type="slidenum">
              <a:rPr lang="pt-PT" smtClean="0"/>
              <a:t>‹nº›</a:t>
            </a:fld>
            <a:endParaRPr lang="pt-PT"/>
          </a:p>
        </p:txBody>
      </p:sp>
    </p:spTree>
    <p:extLst>
      <p:ext uri="{BB962C8B-B14F-4D97-AF65-F5344CB8AC3E}">
        <p14:creationId xmlns:p14="http://schemas.microsoft.com/office/powerpoint/2010/main" val="111999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xmlns="" id="{656A841A-A103-4D67-8241-1CE9A4873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xmlns="" id="{21F7C8C1-9505-4CC0-831E-41B9DDFCA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xmlns="" id="{8347C2C3-92BA-4773-BF51-8764CD8CD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335C2-D8F3-4538-B010-EF1072D662A4}" type="datetimeFigureOut">
              <a:rPr lang="pt-PT" smtClean="0"/>
              <a:t>21/06/2018</a:t>
            </a:fld>
            <a:endParaRPr lang="pt-PT"/>
          </a:p>
        </p:txBody>
      </p:sp>
      <p:sp>
        <p:nvSpPr>
          <p:cNvPr id="5" name="Marcador de Posição do Rodapé 4">
            <a:extLst>
              <a:ext uri="{FF2B5EF4-FFF2-40B4-BE49-F238E27FC236}">
                <a16:creationId xmlns:a16="http://schemas.microsoft.com/office/drawing/2014/main" xmlns="" id="{1D4F56B9-E6CD-47DC-87D7-04117DD74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xmlns="" id="{7E951156-4FF4-4763-85A4-B9417FE6C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117E5-A223-4FE5-BB6A-D309E84454FA}" type="slidenum">
              <a:rPr lang="pt-PT" smtClean="0"/>
              <a:t>‹nº›</a:t>
            </a:fld>
            <a:endParaRPr lang="pt-PT"/>
          </a:p>
        </p:txBody>
      </p:sp>
    </p:spTree>
    <p:extLst>
      <p:ext uri="{BB962C8B-B14F-4D97-AF65-F5344CB8AC3E}">
        <p14:creationId xmlns:p14="http://schemas.microsoft.com/office/powerpoint/2010/main" val="3736256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unicol.pai.pt/?WT.srch=1&amp;WT.mc_id=20162029_3390825_194159&amp;adrecip=MatchCraft"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zores.gov.pt/Portal/pt/entidades/sraf/noticias/Produ%C3%A7%C3%A3o+de+leite+biol%C3%B3gico+%C3%A9+aposta+estrat%C3%A9gica+para+os+A%C3%A7ores+afirma+Jo%C3%A3o+Ponte.htm" TargetMode="External"/><Relationship Id="rId2" Type="http://schemas.openxmlformats.org/officeDocument/2006/relationships/hyperlink" Target="http://www.scielo.mec.pt/cgi-bin/wxis.exe/iah/?IsisScript=iah/iah.xis&amp;base=article%5edlibrary&amp;format=iso.pft&amp;lang=p&amp;nextAction=lnk&amp;indexSearch=AU&amp;exprSearch=SILVA,+EMILIANA" TargetMode="External"/><Relationship Id="rId1" Type="http://schemas.openxmlformats.org/officeDocument/2006/relationships/slideLayout" Target="../slideLayouts/slideLayout2.xml"/><Relationship Id="rId6" Type="http://schemas.openxmlformats.org/officeDocument/2006/relationships/hyperlink" Target="http://www.acorianooriental.pt/noticia/desafios-da-economia-acoriana-211315" TargetMode="External"/><Relationship Id="rId5" Type="http://schemas.openxmlformats.org/officeDocument/2006/relationships/hyperlink" Target="http://dx.doi.org/10.19084/RCA15066" TargetMode="External"/><Relationship Id="rId4" Type="http://schemas.openxmlformats.org/officeDocument/2006/relationships/hyperlink" Target="http://www.azoresweb.com/economia_acore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25168E7B-6D42-4B3A-B7A1-17D4C49EC9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xmlns="" id="{831C34E1-C7AF-4C59-9CCA-274CE63BA3C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264264AD-4B38-4B77-993D-C4B98EDEE121}"/>
              </a:ext>
            </a:extLst>
          </p:cNvPr>
          <p:cNvSpPr>
            <a:spLocks noGrp="1"/>
          </p:cNvSpPr>
          <p:nvPr>
            <p:ph type="ctrTitle"/>
          </p:nvPr>
        </p:nvSpPr>
        <p:spPr>
          <a:xfrm>
            <a:off x="2923778" y="1438343"/>
            <a:ext cx="6739136" cy="1990657"/>
          </a:xfrm>
        </p:spPr>
        <p:txBody>
          <a:bodyPr anchor="b">
            <a:normAutofit/>
          </a:bodyPr>
          <a:lstStyle/>
          <a:p>
            <a:r>
              <a:rPr lang="pt-PT" sz="4200" b="1" dirty="0">
                <a:solidFill>
                  <a:srgbClr val="FFFFFF"/>
                </a:solidFill>
              </a:rPr>
              <a:t>Cidadania-História, Geografia e Cultura dos Açores</a:t>
            </a:r>
            <a:r>
              <a:rPr lang="pt-PT" sz="4200" dirty="0">
                <a:solidFill>
                  <a:srgbClr val="FFFFFF"/>
                </a:solidFill>
              </a:rPr>
              <a:t/>
            </a:r>
            <a:br>
              <a:rPr lang="pt-PT" sz="4200" dirty="0">
                <a:solidFill>
                  <a:srgbClr val="FFFFFF"/>
                </a:solidFill>
              </a:rPr>
            </a:br>
            <a:r>
              <a:rPr lang="pt-PT" sz="4200" dirty="0">
                <a:solidFill>
                  <a:srgbClr val="FFFFFF"/>
                </a:solidFill>
              </a:rPr>
              <a:t>8º ano</a:t>
            </a:r>
          </a:p>
        </p:txBody>
      </p:sp>
      <p:sp>
        <p:nvSpPr>
          <p:cNvPr id="3" name="Subtítulo 2">
            <a:extLst>
              <a:ext uri="{FF2B5EF4-FFF2-40B4-BE49-F238E27FC236}">
                <a16:creationId xmlns:a16="http://schemas.microsoft.com/office/drawing/2014/main" xmlns="" id="{38AE9A14-F67C-43EE-87FA-776F0E2B8386}"/>
              </a:ext>
            </a:extLst>
          </p:cNvPr>
          <p:cNvSpPr>
            <a:spLocks noGrp="1"/>
          </p:cNvSpPr>
          <p:nvPr>
            <p:ph type="subTitle" idx="1"/>
          </p:nvPr>
        </p:nvSpPr>
        <p:spPr>
          <a:xfrm>
            <a:off x="2369487" y="3882186"/>
            <a:ext cx="7293427" cy="1261313"/>
          </a:xfrm>
        </p:spPr>
        <p:txBody>
          <a:bodyPr>
            <a:noAutofit/>
          </a:bodyPr>
          <a:lstStyle/>
          <a:p>
            <a:r>
              <a:rPr lang="pt-PT" sz="3200" b="1" dirty="0">
                <a:solidFill>
                  <a:srgbClr val="002060"/>
                </a:solidFill>
                <a:effectLst>
                  <a:outerShdw blurRad="38100" dist="38100" dir="2700000" algn="tl">
                    <a:srgbClr val="000000">
                      <a:alpha val="43137"/>
                    </a:srgbClr>
                  </a:outerShdw>
                </a:effectLst>
              </a:rPr>
              <a:t>LINHAS ESTRATÉGICAS DO DESENVOLVIMENTO REGIONAL: O PAPEL DA HISTÓRIA, DA GEOGRAFIA E DA CULTURA DOS AÇORES</a:t>
            </a:r>
            <a:r>
              <a:rPr lang="pt-PT" sz="3200" b="1" dirty="0">
                <a:solidFill>
                  <a:srgbClr val="FFFFFF"/>
                </a:solidFill>
              </a:rPr>
              <a:t/>
            </a:r>
            <a:br>
              <a:rPr lang="pt-PT" sz="3200" b="1" dirty="0">
                <a:solidFill>
                  <a:srgbClr val="FFFFFF"/>
                </a:solidFill>
              </a:rPr>
            </a:br>
            <a:r>
              <a:rPr lang="pt-PT" sz="3200" b="1" dirty="0">
                <a:solidFill>
                  <a:srgbClr val="FFFFFF"/>
                </a:solidFill>
              </a:rPr>
              <a:t/>
            </a:r>
            <a:br>
              <a:rPr lang="pt-PT" sz="3200" b="1" dirty="0">
                <a:solidFill>
                  <a:srgbClr val="FFFFFF"/>
                </a:solidFill>
              </a:rPr>
            </a:br>
            <a:endParaRPr lang="pt-PT" sz="3200" dirty="0">
              <a:solidFill>
                <a:srgbClr val="FFFFFF"/>
              </a:solidFill>
            </a:endParaRPr>
          </a:p>
        </p:txBody>
      </p:sp>
      <p:sp>
        <p:nvSpPr>
          <p:cNvPr id="4" name="CaixaDeTexto 3"/>
          <p:cNvSpPr txBox="1"/>
          <p:nvPr/>
        </p:nvSpPr>
        <p:spPr>
          <a:xfrm>
            <a:off x="8306240" y="6299763"/>
            <a:ext cx="4280452" cy="523220"/>
          </a:xfrm>
          <a:prstGeom prst="rect">
            <a:avLst/>
          </a:prstGeom>
          <a:noFill/>
        </p:spPr>
        <p:txBody>
          <a:bodyPr wrap="square" rtlCol="0">
            <a:spAutoFit/>
          </a:bodyPr>
          <a:lstStyle/>
          <a:p>
            <a:r>
              <a:rPr lang="pt-PT" sz="1400" b="1" dirty="0" smtClean="0">
                <a:solidFill>
                  <a:srgbClr val="002060"/>
                </a:solidFill>
                <a:effectLst>
                  <a:outerShdw blurRad="38100" dist="38100" dir="2700000" algn="tl">
                    <a:srgbClr val="000000">
                      <a:alpha val="43137"/>
                    </a:srgbClr>
                  </a:outerShdw>
                </a:effectLst>
              </a:rPr>
              <a:t>Escola Secundária Jerónimo Emiliano de Andrade</a:t>
            </a:r>
          </a:p>
          <a:p>
            <a:r>
              <a:rPr lang="pt-PT" sz="1400" dirty="0" smtClean="0">
                <a:solidFill>
                  <a:srgbClr val="002060"/>
                </a:solidFill>
              </a:rPr>
              <a:t>As formandas: Eugénia Pimentel e Joaquina Novo </a:t>
            </a:r>
            <a:endParaRPr lang="pt-PT" sz="1400" dirty="0">
              <a:solidFill>
                <a:srgbClr val="002060"/>
              </a:solidFill>
            </a:endParaRPr>
          </a:p>
        </p:txBody>
      </p:sp>
    </p:spTree>
    <p:extLst>
      <p:ext uri="{BB962C8B-B14F-4D97-AF65-F5344CB8AC3E}">
        <p14:creationId xmlns:p14="http://schemas.microsoft.com/office/powerpoint/2010/main" val="1386517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xmlns="" id="{3B854194-185D-494D-905C-7C7CB2E30F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B4F5FA0D-0104-4987-8241-EFF7C85B88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xmlns="" id="{1DAFC6F0-EF5A-4DEA-ADBF-DBF8258BF04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9CB06FDB-6FBA-426F-B6DE-C45402941B23}"/>
              </a:ext>
            </a:extLst>
          </p:cNvPr>
          <p:cNvSpPr>
            <a:spLocks noGrp="1"/>
          </p:cNvSpPr>
          <p:nvPr>
            <p:ph type="title"/>
          </p:nvPr>
        </p:nvSpPr>
        <p:spPr>
          <a:xfrm>
            <a:off x="138512" y="1775877"/>
            <a:ext cx="3962400" cy="2760098"/>
          </a:xfrm>
        </p:spPr>
        <p:txBody>
          <a:bodyPr>
            <a:normAutofit/>
          </a:bodyPr>
          <a:lstStyle/>
          <a:p>
            <a:pPr algn="ctr"/>
            <a:r>
              <a:rPr lang="pt-PT" sz="3600" b="1" dirty="0">
                <a:solidFill>
                  <a:srgbClr val="FFFFFF"/>
                </a:solidFill>
              </a:rPr>
              <a:t>ANTECEDENTES  HISTÓRICOS </a:t>
            </a:r>
            <a:r>
              <a:rPr lang="pt-PT" sz="3600" dirty="0">
                <a:solidFill>
                  <a:srgbClr val="FFFFFF"/>
                </a:solidFill>
              </a:rPr>
              <a:t>DA PRODUÇÃO ANIMAL NO ARQUIPÉLAGO</a:t>
            </a:r>
          </a:p>
        </p:txBody>
      </p:sp>
      <p:sp>
        <p:nvSpPr>
          <p:cNvPr id="3" name="Marcador de Posição de Conteúdo 2">
            <a:extLst>
              <a:ext uri="{FF2B5EF4-FFF2-40B4-BE49-F238E27FC236}">
                <a16:creationId xmlns:a16="http://schemas.microsoft.com/office/drawing/2014/main" xmlns="" id="{127758D5-5226-4239-A7ED-A39E43EACDDB}"/>
              </a:ext>
            </a:extLst>
          </p:cNvPr>
          <p:cNvSpPr>
            <a:spLocks noGrp="1"/>
          </p:cNvSpPr>
          <p:nvPr>
            <p:ph idx="1"/>
          </p:nvPr>
        </p:nvSpPr>
        <p:spPr>
          <a:xfrm>
            <a:off x="4602561" y="696686"/>
            <a:ext cx="6977057" cy="5836557"/>
          </a:xfrm>
        </p:spPr>
        <p:txBody>
          <a:bodyPr anchor="ctr">
            <a:normAutofit/>
          </a:bodyPr>
          <a:lstStyle/>
          <a:p>
            <a:pPr algn="just"/>
            <a:r>
              <a:rPr lang="pt-PT" sz="2600" dirty="0">
                <a:solidFill>
                  <a:schemeClr val="accent1">
                    <a:lumMod val="50000"/>
                  </a:schemeClr>
                </a:solidFill>
              </a:rPr>
              <a:t>Segundo </a:t>
            </a:r>
            <a:r>
              <a:rPr lang="pt-PT" sz="2600" b="1" dirty="0">
                <a:solidFill>
                  <a:schemeClr val="accent1">
                    <a:lumMod val="50000"/>
                  </a:schemeClr>
                </a:solidFill>
              </a:rPr>
              <a:t>Gaspar Frutuoso</a:t>
            </a:r>
            <a:r>
              <a:rPr lang="pt-PT" sz="2600" dirty="0">
                <a:solidFill>
                  <a:schemeClr val="accent1">
                    <a:lumMod val="50000"/>
                  </a:schemeClr>
                </a:solidFill>
              </a:rPr>
              <a:t>, nas </a:t>
            </a:r>
            <a:r>
              <a:rPr lang="pt-PT" sz="2600" i="1" dirty="0">
                <a:solidFill>
                  <a:schemeClr val="accent1">
                    <a:lumMod val="50000"/>
                  </a:schemeClr>
                </a:solidFill>
              </a:rPr>
              <a:t>Saudades da Terra, </a:t>
            </a:r>
            <a:r>
              <a:rPr lang="pt-PT" sz="2600" dirty="0">
                <a:solidFill>
                  <a:schemeClr val="accent1">
                    <a:lumMod val="50000"/>
                  </a:schemeClr>
                </a:solidFill>
              </a:rPr>
              <a:t>o primeiro povoamento das ilhas terá sido com animais, lançados pelos navegadores portugueses, a mando do Infante D. Henrique:  </a:t>
            </a:r>
          </a:p>
          <a:p>
            <a:pPr algn="just"/>
            <a:r>
              <a:rPr lang="pt-PT" sz="2600" i="1" dirty="0">
                <a:solidFill>
                  <a:schemeClr val="accent1">
                    <a:lumMod val="50000"/>
                  </a:schemeClr>
                </a:solidFill>
              </a:rPr>
              <a:t>“Em diversas partes desta ilha, foi deitado gado entre o espesso mato dela; em partes, deitaram carneiros e ovelhas, e em outras, bodes e cabras, em outras, porcos e porcas, e em outras, cavalos e éguas, asnos e burras. Tudo multiplicou tanto entre o basto arvoredo, com os bons pastos que havia de erva e rama, que quando vieram os primeiros povoadores, dali a alguns anos, achavam grandes manadas deste gado em toda ela, e muito mais nas partes onde o deitaram…”.</a:t>
            </a:r>
          </a:p>
          <a:p>
            <a:endParaRPr lang="pt-PT" sz="2400" dirty="0">
              <a:solidFill>
                <a:schemeClr val="accent1">
                  <a:lumMod val="50000"/>
                </a:schemeClr>
              </a:solidFill>
            </a:endParaRPr>
          </a:p>
        </p:txBody>
      </p:sp>
    </p:spTree>
    <p:extLst>
      <p:ext uri="{BB962C8B-B14F-4D97-AF65-F5344CB8AC3E}">
        <p14:creationId xmlns:p14="http://schemas.microsoft.com/office/powerpoint/2010/main" val="17618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2000"/>
                                        <p:tgtEl>
                                          <p:spTgt spid="3">
                                            <p:txEl>
                                              <p:pRg st="0" end="0"/>
                                            </p:txEl>
                                          </p:spTgt>
                                        </p:tgtEl>
                                      </p:cBhvr>
                                    </p:animEffect>
                                  </p:childTnLst>
                                </p:cTn>
                              </p:par>
                            </p:childTnLst>
                          </p:cTn>
                        </p:par>
                        <p:par>
                          <p:cTn id="14" fill="hold">
                            <p:stCondLst>
                              <p:cond delay="3500"/>
                            </p:stCondLst>
                            <p:childTnLst>
                              <p:par>
                                <p:cTn id="15" presetID="14" presetClass="entr" presetSubtype="10" fill="hold" nodeType="afterEffect">
                                  <p:stCondLst>
                                    <p:cond delay="20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xmlns="" id="{3B854194-185D-494D-905C-7C7CB2E30F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B4F5FA0D-0104-4987-8241-EFF7C85B88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xmlns="" id="{1DAFC6F0-EF5A-4DEA-ADBF-DBF8258BF04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9CB06FDB-6FBA-426F-B6DE-C45402941B23}"/>
              </a:ext>
            </a:extLst>
          </p:cNvPr>
          <p:cNvSpPr>
            <a:spLocks noGrp="1"/>
          </p:cNvSpPr>
          <p:nvPr>
            <p:ph type="title"/>
          </p:nvPr>
        </p:nvSpPr>
        <p:spPr>
          <a:xfrm>
            <a:off x="138512" y="1775877"/>
            <a:ext cx="3962400" cy="2760098"/>
          </a:xfrm>
        </p:spPr>
        <p:txBody>
          <a:bodyPr>
            <a:normAutofit/>
          </a:bodyPr>
          <a:lstStyle/>
          <a:p>
            <a:pPr algn="ctr"/>
            <a:r>
              <a:rPr lang="pt-PT" sz="3600" b="1" dirty="0">
                <a:solidFill>
                  <a:srgbClr val="FFFFFF"/>
                </a:solidFill>
              </a:rPr>
              <a:t>ANTECEDENTES  HISTÓRICOS </a:t>
            </a:r>
            <a:r>
              <a:rPr lang="pt-PT" sz="3600" dirty="0">
                <a:solidFill>
                  <a:srgbClr val="FFFFFF"/>
                </a:solidFill>
              </a:rPr>
              <a:t>DA</a:t>
            </a:r>
            <a:r>
              <a:rPr lang="pt-PT" sz="3600" b="1" dirty="0">
                <a:solidFill>
                  <a:srgbClr val="FFFFFF"/>
                </a:solidFill>
              </a:rPr>
              <a:t> </a:t>
            </a:r>
            <a:r>
              <a:rPr lang="pt-PT" sz="3600" dirty="0">
                <a:solidFill>
                  <a:srgbClr val="FFFFFF"/>
                </a:solidFill>
              </a:rPr>
              <a:t>PRODUÇÃO ANIMAL NO ARQUIPÉLAGO</a:t>
            </a:r>
          </a:p>
        </p:txBody>
      </p:sp>
      <p:sp>
        <p:nvSpPr>
          <p:cNvPr id="3" name="Marcador de Posição de Conteúdo 2">
            <a:extLst>
              <a:ext uri="{FF2B5EF4-FFF2-40B4-BE49-F238E27FC236}">
                <a16:creationId xmlns:a16="http://schemas.microsoft.com/office/drawing/2014/main" xmlns="" id="{127758D5-5226-4239-A7ED-A39E43EACDDB}"/>
              </a:ext>
            </a:extLst>
          </p:cNvPr>
          <p:cNvSpPr>
            <a:spLocks noGrp="1"/>
          </p:cNvSpPr>
          <p:nvPr>
            <p:ph idx="1"/>
          </p:nvPr>
        </p:nvSpPr>
        <p:spPr>
          <a:xfrm>
            <a:off x="4743450" y="696686"/>
            <a:ext cx="6836168" cy="5836557"/>
          </a:xfrm>
        </p:spPr>
        <p:txBody>
          <a:bodyPr anchor="ctr">
            <a:normAutofit/>
          </a:bodyPr>
          <a:lstStyle/>
          <a:p>
            <a:pPr algn="just"/>
            <a:r>
              <a:rPr lang="pt-PT" b="1" dirty="0">
                <a:solidFill>
                  <a:schemeClr val="accent1">
                    <a:lumMod val="50000"/>
                  </a:schemeClr>
                </a:solidFill>
              </a:rPr>
              <a:t>A importância da pecuária nos Açores é notória desde os primeiros tempos:</a:t>
            </a:r>
          </a:p>
          <a:p>
            <a:pPr algn="just"/>
            <a:endParaRPr lang="pt-PT" dirty="0">
              <a:solidFill>
                <a:schemeClr val="accent1">
                  <a:lumMod val="50000"/>
                </a:schemeClr>
              </a:solidFill>
            </a:endParaRPr>
          </a:p>
          <a:p>
            <a:pPr marL="0" indent="0">
              <a:buNone/>
            </a:pPr>
            <a:r>
              <a:rPr lang="pt-PT" dirty="0">
                <a:solidFill>
                  <a:schemeClr val="accent1">
                    <a:lumMod val="50000"/>
                  </a:schemeClr>
                </a:solidFill>
              </a:rPr>
              <a:t>         Fornecedora de alimentos e matérias-primas;</a:t>
            </a:r>
          </a:p>
          <a:p>
            <a:pPr marL="0" indent="0">
              <a:buNone/>
            </a:pPr>
            <a:endParaRPr lang="pt-PT" dirty="0">
              <a:solidFill>
                <a:schemeClr val="accent1">
                  <a:lumMod val="50000"/>
                </a:schemeClr>
              </a:solidFill>
            </a:endParaRPr>
          </a:p>
          <a:p>
            <a:pPr marL="0" indent="0">
              <a:buNone/>
            </a:pPr>
            <a:r>
              <a:rPr lang="pt-PT" dirty="0">
                <a:solidFill>
                  <a:schemeClr val="accent1">
                    <a:lumMod val="50000"/>
                  </a:schemeClr>
                </a:solidFill>
              </a:rPr>
              <a:t>         Meio de transporte e força de tração para a atividade agrícola.</a:t>
            </a:r>
          </a:p>
          <a:p>
            <a:pPr>
              <a:buFontTx/>
              <a:buChar char="-"/>
            </a:pPr>
            <a:endParaRPr lang="pt-PT" dirty="0">
              <a:solidFill>
                <a:schemeClr val="accent1">
                  <a:lumMod val="50000"/>
                </a:schemeClr>
              </a:solidFill>
            </a:endParaRPr>
          </a:p>
          <a:p>
            <a:pPr marL="0" indent="0">
              <a:buNone/>
            </a:pPr>
            <a:r>
              <a:rPr lang="pt-PT" dirty="0">
                <a:solidFill>
                  <a:schemeClr val="accent1">
                    <a:lumMod val="50000"/>
                  </a:schemeClr>
                </a:solidFill>
              </a:rPr>
              <a:t>          Por todas as ilhas, as terras mais altas e/ou menos aráveis foram direcionadas para a pecuária. </a:t>
            </a:r>
          </a:p>
        </p:txBody>
      </p:sp>
      <p:pic>
        <p:nvPicPr>
          <p:cNvPr id="5" name="Gráfico 4" descr="Indicador de Costas da Mão a Apontar para a Direita">
            <a:extLst>
              <a:ext uri="{FF2B5EF4-FFF2-40B4-BE49-F238E27FC236}">
                <a16:creationId xmlns:a16="http://schemas.microsoft.com/office/drawing/2014/main" xmlns="" id="{366616A0-C868-4723-8685-70C813C6E7A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64521" y="2056200"/>
            <a:ext cx="904364" cy="914400"/>
          </a:xfrm>
          <a:prstGeom prst="rect">
            <a:avLst/>
          </a:prstGeom>
        </p:spPr>
      </p:pic>
      <p:pic>
        <p:nvPicPr>
          <p:cNvPr id="11" name="Gráfico 10" descr="Indicador de Costas da Mão a Apontar para a Direita">
            <a:extLst>
              <a:ext uri="{FF2B5EF4-FFF2-40B4-BE49-F238E27FC236}">
                <a16:creationId xmlns:a16="http://schemas.microsoft.com/office/drawing/2014/main" xmlns="" id="{3A6D795A-496C-41B2-87B6-D96A1B9A31A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10512" y="3429000"/>
            <a:ext cx="904364" cy="914400"/>
          </a:xfrm>
          <a:prstGeom prst="rect">
            <a:avLst/>
          </a:prstGeom>
        </p:spPr>
      </p:pic>
      <p:pic>
        <p:nvPicPr>
          <p:cNvPr id="12" name="Gráfico 11" descr="Indicador de Costas da Mão a Apontar para a Direita">
            <a:extLst>
              <a:ext uri="{FF2B5EF4-FFF2-40B4-BE49-F238E27FC236}">
                <a16:creationId xmlns:a16="http://schemas.microsoft.com/office/drawing/2014/main" xmlns="" id="{3917FE27-3105-43A5-8E0A-EF7446DA4A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64521" y="4836746"/>
            <a:ext cx="904364" cy="914400"/>
          </a:xfrm>
          <a:prstGeom prst="rect">
            <a:avLst/>
          </a:prstGeom>
        </p:spPr>
      </p:pic>
    </p:spTree>
    <p:extLst>
      <p:ext uri="{BB962C8B-B14F-4D97-AF65-F5344CB8AC3E}">
        <p14:creationId xmlns:p14="http://schemas.microsoft.com/office/powerpoint/2010/main" val="360270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childTnLst>
                          </p:cTn>
                        </p:par>
                        <p:par>
                          <p:cTn id="18" fill="hold">
                            <p:stCondLst>
                              <p:cond delay="500"/>
                            </p:stCondLst>
                            <p:childTnLst>
                              <p:par>
                                <p:cTn id="19" presetID="14" presetClass="entr" presetSubtype="1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xmlns="" id="{3B854194-185D-494D-905C-7C7CB2E30F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B4F5FA0D-0104-4987-8241-EFF7C85B88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xmlns="" id="{1DAFC6F0-EF5A-4DEA-ADBF-DBF8258BF04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9CB06FDB-6FBA-426F-B6DE-C45402941B23}"/>
              </a:ext>
            </a:extLst>
          </p:cNvPr>
          <p:cNvSpPr>
            <a:spLocks noGrp="1"/>
          </p:cNvSpPr>
          <p:nvPr>
            <p:ph type="title"/>
          </p:nvPr>
        </p:nvSpPr>
        <p:spPr>
          <a:xfrm>
            <a:off x="372129" y="1775876"/>
            <a:ext cx="3962400" cy="2760098"/>
          </a:xfrm>
        </p:spPr>
        <p:txBody>
          <a:bodyPr>
            <a:normAutofit/>
          </a:bodyPr>
          <a:lstStyle/>
          <a:p>
            <a:pPr algn="ctr"/>
            <a:r>
              <a:rPr lang="pt-PT" sz="3600" b="1" dirty="0">
                <a:solidFill>
                  <a:srgbClr val="FFFFFF"/>
                </a:solidFill>
              </a:rPr>
              <a:t>CONDIÇÕES NATURAIS </a:t>
            </a:r>
            <a:r>
              <a:rPr lang="pt-PT" sz="3600" dirty="0">
                <a:solidFill>
                  <a:srgbClr val="FFFFFF"/>
                </a:solidFill>
              </a:rPr>
              <a:t>PARA A OPÇÃO PECUÁRIA </a:t>
            </a:r>
          </a:p>
        </p:txBody>
      </p:sp>
      <p:sp>
        <p:nvSpPr>
          <p:cNvPr id="3" name="Marcador de Posição de Conteúdo 2">
            <a:extLst>
              <a:ext uri="{FF2B5EF4-FFF2-40B4-BE49-F238E27FC236}">
                <a16:creationId xmlns:a16="http://schemas.microsoft.com/office/drawing/2014/main" xmlns="" id="{127758D5-5226-4239-A7ED-A39E43EACDDB}"/>
              </a:ext>
            </a:extLst>
          </p:cNvPr>
          <p:cNvSpPr>
            <a:spLocks noGrp="1"/>
          </p:cNvSpPr>
          <p:nvPr>
            <p:ph idx="1"/>
          </p:nvPr>
        </p:nvSpPr>
        <p:spPr>
          <a:xfrm>
            <a:off x="4602561" y="237647"/>
            <a:ext cx="6977057" cy="5836557"/>
          </a:xfrm>
        </p:spPr>
        <p:txBody>
          <a:bodyPr anchor="ctr">
            <a:normAutofit/>
          </a:bodyPr>
          <a:lstStyle/>
          <a:p>
            <a:pPr algn="just"/>
            <a:r>
              <a:rPr lang="pt-PT" sz="2600" dirty="0">
                <a:solidFill>
                  <a:schemeClr val="accent1">
                    <a:lumMod val="50000"/>
                  </a:schemeClr>
                </a:solidFill>
              </a:rPr>
              <a:t>O </a:t>
            </a:r>
            <a:r>
              <a:rPr lang="pt-PT" sz="2600" b="1" dirty="0">
                <a:solidFill>
                  <a:schemeClr val="accent1">
                    <a:lumMod val="50000"/>
                  </a:schemeClr>
                </a:solidFill>
              </a:rPr>
              <a:t>clima dos Açores </a:t>
            </a:r>
            <a:r>
              <a:rPr lang="pt-PT" sz="2600" dirty="0">
                <a:solidFill>
                  <a:schemeClr val="accent1">
                    <a:lumMod val="50000"/>
                  </a:schemeClr>
                </a:solidFill>
              </a:rPr>
              <a:t>é tipicamente oceânico, temperado húmido, sem grandes amplitudes térmicas, o que favorece o crescimento da </a:t>
            </a:r>
            <a:r>
              <a:rPr lang="pt-PT" sz="2600" dirty="0" smtClean="0">
                <a:solidFill>
                  <a:schemeClr val="accent1">
                    <a:lumMod val="50000"/>
                  </a:schemeClr>
                </a:solidFill>
              </a:rPr>
              <a:t>pastagem. Além </a:t>
            </a:r>
            <a:r>
              <a:rPr lang="pt-PT" sz="2600" dirty="0">
                <a:solidFill>
                  <a:schemeClr val="accent1">
                    <a:lumMod val="50000"/>
                  </a:schemeClr>
                </a:solidFill>
              </a:rPr>
              <a:t>disso, o regime de ventos é caracterizado por ventos frequentes, por vezes muito </a:t>
            </a:r>
            <a:r>
              <a:rPr lang="pt-PT" sz="2600" dirty="0" smtClean="0">
                <a:solidFill>
                  <a:schemeClr val="accent1">
                    <a:lumMod val="50000"/>
                  </a:schemeClr>
                </a:solidFill>
              </a:rPr>
              <a:t>fortes.</a:t>
            </a:r>
          </a:p>
          <a:p>
            <a:pPr algn="just"/>
            <a:r>
              <a:rPr lang="pt-PT" sz="2600" dirty="0" smtClean="0">
                <a:solidFill>
                  <a:schemeClr val="accent1">
                    <a:lumMod val="50000"/>
                  </a:schemeClr>
                </a:solidFill>
              </a:rPr>
              <a:t> </a:t>
            </a:r>
            <a:r>
              <a:rPr lang="pt-PT" sz="2600" b="1" dirty="0">
                <a:solidFill>
                  <a:schemeClr val="accent1">
                    <a:lumMod val="50000"/>
                  </a:schemeClr>
                </a:solidFill>
              </a:rPr>
              <a:t>O</a:t>
            </a:r>
            <a:r>
              <a:rPr lang="pt-PT" sz="2600" b="1" dirty="0" smtClean="0">
                <a:solidFill>
                  <a:schemeClr val="accent1">
                    <a:lumMod val="50000"/>
                  </a:schemeClr>
                </a:solidFill>
              </a:rPr>
              <a:t>s </a:t>
            </a:r>
            <a:r>
              <a:rPr lang="pt-PT" sz="2600" b="1" dirty="0">
                <a:solidFill>
                  <a:schemeClr val="accent1">
                    <a:lumMod val="50000"/>
                  </a:schemeClr>
                </a:solidFill>
              </a:rPr>
              <a:t>solos</a:t>
            </a:r>
            <a:r>
              <a:rPr lang="pt-PT" sz="2600" dirty="0">
                <a:solidFill>
                  <a:schemeClr val="accent1">
                    <a:lumMod val="50000"/>
                  </a:schemeClr>
                </a:solidFill>
              </a:rPr>
              <a:t>,  de origem vulcânica,  são muitas vezes íngremes. </a:t>
            </a:r>
            <a:endParaRPr lang="pt-PT" sz="2600" dirty="0" smtClean="0">
              <a:solidFill>
                <a:schemeClr val="accent1">
                  <a:lumMod val="50000"/>
                </a:schemeClr>
              </a:solidFill>
            </a:endParaRPr>
          </a:p>
          <a:p>
            <a:pPr algn="just"/>
            <a:endParaRPr lang="pt-PT" sz="2600" dirty="0" smtClean="0">
              <a:solidFill>
                <a:schemeClr val="accent1">
                  <a:lumMod val="50000"/>
                </a:schemeClr>
              </a:solidFill>
            </a:endParaRPr>
          </a:p>
          <a:p>
            <a:pPr marL="0" indent="0" algn="just">
              <a:buNone/>
            </a:pPr>
            <a:r>
              <a:rPr lang="pt-PT" sz="2600" dirty="0" smtClean="0">
                <a:solidFill>
                  <a:schemeClr val="accent1">
                    <a:lumMod val="50000"/>
                  </a:schemeClr>
                </a:solidFill>
              </a:rPr>
              <a:t>Estes </a:t>
            </a:r>
            <a:r>
              <a:rPr lang="pt-PT" sz="2600" dirty="0">
                <a:solidFill>
                  <a:schemeClr val="accent1">
                    <a:lumMod val="50000"/>
                  </a:schemeClr>
                </a:solidFill>
              </a:rPr>
              <a:t>factos fazem com que, na maior parte do seu território, apenas a floresta e a pastagem sejam os aproveitamentos culturais.</a:t>
            </a:r>
          </a:p>
          <a:p>
            <a:endParaRPr lang="pt-PT" sz="2400" dirty="0">
              <a:solidFill>
                <a:srgbClr val="000000"/>
              </a:solidFill>
            </a:endParaRPr>
          </a:p>
        </p:txBody>
      </p:sp>
    </p:spTree>
    <p:extLst>
      <p:ext uri="{BB962C8B-B14F-4D97-AF65-F5344CB8AC3E}">
        <p14:creationId xmlns:p14="http://schemas.microsoft.com/office/powerpoint/2010/main" val="20499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xmlns="" id="{3B854194-185D-494D-905C-7C7CB2E30F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B4F5FA0D-0104-4987-8241-EFF7C85B88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xmlns="" id="{1DAFC6F0-EF5A-4DEA-ADBF-DBF8258BF04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9CB06FDB-6FBA-426F-B6DE-C45402941B23}"/>
              </a:ext>
            </a:extLst>
          </p:cNvPr>
          <p:cNvSpPr>
            <a:spLocks noGrp="1"/>
          </p:cNvSpPr>
          <p:nvPr>
            <p:ph type="title"/>
          </p:nvPr>
        </p:nvSpPr>
        <p:spPr>
          <a:xfrm>
            <a:off x="138512" y="1775877"/>
            <a:ext cx="3962400" cy="2760098"/>
          </a:xfrm>
        </p:spPr>
        <p:txBody>
          <a:bodyPr>
            <a:normAutofit/>
          </a:bodyPr>
          <a:lstStyle/>
          <a:p>
            <a:pPr algn="ctr"/>
            <a:r>
              <a:rPr lang="pt-PT" sz="3600" b="1" dirty="0">
                <a:solidFill>
                  <a:srgbClr val="FFFFFF"/>
                </a:solidFill>
              </a:rPr>
              <a:t>CONDICIONANTES SOCIAIS </a:t>
            </a:r>
            <a:r>
              <a:rPr lang="pt-PT" sz="3600" dirty="0">
                <a:solidFill>
                  <a:srgbClr val="FFFFFF"/>
                </a:solidFill>
              </a:rPr>
              <a:t>DA MANUTENÇÃO DO SETOR AGROPECUÁRIO</a:t>
            </a:r>
          </a:p>
        </p:txBody>
      </p:sp>
      <p:sp>
        <p:nvSpPr>
          <p:cNvPr id="3" name="Marcador de Posição de Conteúdo 2">
            <a:extLst>
              <a:ext uri="{FF2B5EF4-FFF2-40B4-BE49-F238E27FC236}">
                <a16:creationId xmlns:a16="http://schemas.microsoft.com/office/drawing/2014/main" xmlns="" id="{127758D5-5226-4239-A7ED-A39E43EACDDB}"/>
              </a:ext>
            </a:extLst>
          </p:cNvPr>
          <p:cNvSpPr>
            <a:spLocks noGrp="1"/>
          </p:cNvSpPr>
          <p:nvPr>
            <p:ph idx="1"/>
          </p:nvPr>
        </p:nvSpPr>
        <p:spPr>
          <a:xfrm>
            <a:off x="4602561" y="237647"/>
            <a:ext cx="6977057" cy="5836557"/>
          </a:xfrm>
        </p:spPr>
        <p:txBody>
          <a:bodyPr anchor="ctr">
            <a:normAutofit lnSpcReduction="10000"/>
          </a:bodyPr>
          <a:lstStyle/>
          <a:p>
            <a:pPr algn="just"/>
            <a:endParaRPr lang="pt-PT" sz="2600" dirty="0">
              <a:solidFill>
                <a:srgbClr val="000000"/>
              </a:solidFill>
            </a:endParaRPr>
          </a:p>
          <a:p>
            <a:pPr algn="just"/>
            <a:r>
              <a:rPr lang="pt-PT" sz="2600" dirty="0">
                <a:solidFill>
                  <a:schemeClr val="accent1">
                    <a:lumMod val="50000"/>
                  </a:schemeClr>
                </a:solidFill>
              </a:rPr>
              <a:t>A </a:t>
            </a:r>
            <a:r>
              <a:rPr lang="pt-PT" sz="2600" b="1" dirty="0">
                <a:solidFill>
                  <a:schemeClr val="accent1">
                    <a:lumMod val="50000"/>
                  </a:schemeClr>
                </a:solidFill>
                <a:effectLst>
                  <a:outerShdw blurRad="38100" dist="38100" dir="2700000" algn="tl">
                    <a:srgbClr val="000000">
                      <a:alpha val="43137"/>
                    </a:srgbClr>
                  </a:outerShdw>
                </a:effectLst>
              </a:rPr>
              <a:t>importância social e cultural </a:t>
            </a:r>
            <a:r>
              <a:rPr lang="pt-PT" sz="2600" dirty="0">
                <a:solidFill>
                  <a:schemeClr val="accent1">
                    <a:lumMod val="50000"/>
                  </a:schemeClr>
                </a:solidFill>
              </a:rPr>
              <a:t>do setor agropecuário nos Açores atravessa horizontalmente toda a sociedade nas mais variadas manifestações: </a:t>
            </a:r>
          </a:p>
          <a:p>
            <a:pPr marL="0" indent="0" algn="just">
              <a:buNone/>
            </a:pPr>
            <a:r>
              <a:rPr lang="pt-PT" sz="2600" dirty="0">
                <a:solidFill>
                  <a:schemeClr val="accent1">
                    <a:lumMod val="50000"/>
                  </a:schemeClr>
                </a:solidFill>
              </a:rPr>
              <a:t>-O </a:t>
            </a:r>
            <a:r>
              <a:rPr lang="pt-PT" sz="2600" b="1" dirty="0">
                <a:solidFill>
                  <a:schemeClr val="accent1">
                    <a:lumMod val="50000"/>
                  </a:schemeClr>
                </a:solidFill>
              </a:rPr>
              <a:t>culto do Divino </a:t>
            </a:r>
            <a:r>
              <a:rPr lang="pt-PT" sz="2600" dirty="0">
                <a:solidFill>
                  <a:schemeClr val="accent1">
                    <a:lumMod val="50000"/>
                  </a:schemeClr>
                </a:solidFill>
              </a:rPr>
              <a:t>e as oferendas de carne, os </a:t>
            </a:r>
            <a:r>
              <a:rPr lang="pt-PT" sz="2600" b="1" dirty="0">
                <a:solidFill>
                  <a:schemeClr val="accent1">
                    <a:lumMod val="50000"/>
                  </a:schemeClr>
                </a:solidFill>
              </a:rPr>
              <a:t>bodos</a:t>
            </a:r>
            <a:r>
              <a:rPr lang="pt-PT" sz="2600" dirty="0">
                <a:solidFill>
                  <a:schemeClr val="accent1">
                    <a:lumMod val="50000"/>
                  </a:schemeClr>
                </a:solidFill>
              </a:rPr>
              <a:t> de leite – celebração da abundância e da sua partilha</a:t>
            </a:r>
          </a:p>
          <a:p>
            <a:pPr algn="just">
              <a:buFontTx/>
              <a:buChar char="-"/>
            </a:pPr>
            <a:r>
              <a:rPr lang="pt-PT" sz="2600" dirty="0">
                <a:solidFill>
                  <a:schemeClr val="accent1">
                    <a:lumMod val="50000"/>
                  </a:schemeClr>
                </a:solidFill>
              </a:rPr>
              <a:t>A </a:t>
            </a:r>
            <a:r>
              <a:rPr lang="pt-PT" sz="2600" b="1" dirty="0">
                <a:solidFill>
                  <a:schemeClr val="accent1">
                    <a:lumMod val="50000"/>
                  </a:schemeClr>
                </a:solidFill>
              </a:rPr>
              <a:t>tourada</a:t>
            </a:r>
            <a:r>
              <a:rPr lang="pt-PT" sz="2600" dirty="0">
                <a:solidFill>
                  <a:schemeClr val="accent1">
                    <a:lumMod val="50000"/>
                  </a:schemeClr>
                </a:solidFill>
              </a:rPr>
              <a:t> à corda; </a:t>
            </a:r>
          </a:p>
          <a:p>
            <a:pPr algn="just">
              <a:buFontTx/>
              <a:buChar char="-"/>
            </a:pPr>
            <a:r>
              <a:rPr lang="pt-PT" sz="2600" dirty="0">
                <a:solidFill>
                  <a:schemeClr val="accent1">
                    <a:lumMod val="50000"/>
                  </a:schemeClr>
                </a:solidFill>
              </a:rPr>
              <a:t>A festa da </a:t>
            </a:r>
            <a:r>
              <a:rPr lang="pt-PT" sz="2600" b="1" dirty="0">
                <a:solidFill>
                  <a:schemeClr val="accent1">
                    <a:lumMod val="50000"/>
                  </a:schemeClr>
                </a:solidFill>
              </a:rPr>
              <a:t>matança do porco</a:t>
            </a:r>
            <a:r>
              <a:rPr lang="pt-PT" sz="2600" dirty="0">
                <a:solidFill>
                  <a:schemeClr val="accent1">
                    <a:lumMod val="50000"/>
                  </a:schemeClr>
                </a:solidFill>
              </a:rPr>
              <a:t>...</a:t>
            </a:r>
          </a:p>
          <a:p>
            <a:pPr marL="0" indent="0" algn="just">
              <a:buNone/>
            </a:pPr>
            <a:endParaRPr lang="pt-PT" sz="2600" dirty="0">
              <a:solidFill>
                <a:schemeClr val="accent1">
                  <a:lumMod val="50000"/>
                </a:schemeClr>
              </a:solidFill>
            </a:endParaRPr>
          </a:p>
          <a:p>
            <a:pPr algn="just"/>
            <a:r>
              <a:rPr lang="pt-PT" sz="2600" dirty="0">
                <a:solidFill>
                  <a:schemeClr val="accent1">
                    <a:lumMod val="50000"/>
                  </a:schemeClr>
                </a:solidFill>
              </a:rPr>
              <a:t>A </a:t>
            </a:r>
            <a:r>
              <a:rPr lang="pt-PT" sz="2600" b="1" dirty="0">
                <a:solidFill>
                  <a:schemeClr val="accent1">
                    <a:lumMod val="50000"/>
                  </a:schemeClr>
                </a:solidFill>
              </a:rPr>
              <a:t>riqueza paisagística dos Açores </a:t>
            </a:r>
            <a:r>
              <a:rPr lang="pt-PT" sz="2600" dirty="0">
                <a:solidFill>
                  <a:schemeClr val="accent1">
                    <a:lumMod val="50000"/>
                  </a:schemeClr>
                </a:solidFill>
              </a:rPr>
              <a:t>está relacionada com o bucolismo das suas </a:t>
            </a:r>
            <a:r>
              <a:rPr lang="pt-PT" sz="2600" b="1" dirty="0">
                <a:solidFill>
                  <a:schemeClr val="accent1">
                    <a:lumMod val="50000"/>
                  </a:schemeClr>
                </a:solidFill>
              </a:rPr>
              <a:t>pastagens</a:t>
            </a:r>
            <a:r>
              <a:rPr lang="pt-PT" sz="2600" dirty="0">
                <a:solidFill>
                  <a:schemeClr val="accent1">
                    <a:lumMod val="50000"/>
                  </a:schemeClr>
                </a:solidFill>
              </a:rPr>
              <a:t>, desempenhando a pecuária um papel fundamental no seu arranjo paisagístico.</a:t>
            </a:r>
          </a:p>
          <a:p>
            <a:endParaRPr lang="pt-PT" sz="2400" dirty="0">
              <a:solidFill>
                <a:srgbClr val="000000"/>
              </a:solidFill>
            </a:endParaRPr>
          </a:p>
        </p:txBody>
      </p:sp>
    </p:spTree>
    <p:extLst>
      <p:ext uri="{BB962C8B-B14F-4D97-AF65-F5344CB8AC3E}">
        <p14:creationId xmlns:p14="http://schemas.microsoft.com/office/powerpoint/2010/main" val="291720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ção de Conteúdo 3">
            <a:extLst>
              <a:ext uri="{FF2B5EF4-FFF2-40B4-BE49-F238E27FC236}">
                <a16:creationId xmlns:a16="http://schemas.microsoft.com/office/drawing/2014/main" xmlns="" id="{78BAA0D2-DBB7-4676-B1E6-10FEDAD325B4}"/>
              </a:ext>
            </a:extLst>
          </p:cNvPr>
          <p:cNvPicPr>
            <a:picLocks noGrp="1"/>
          </p:cNvPicPr>
          <p:nvPr>
            <p:ph idx="1"/>
          </p:nvPr>
        </p:nvPicPr>
        <p:blipFill>
          <a:blip r:embed="rId2" cstate="print"/>
          <a:srcRect l="18669" t="37573" r="24377" b="23092"/>
          <a:stretch>
            <a:fillRect/>
          </a:stretch>
        </p:blipFill>
        <p:spPr bwMode="auto">
          <a:xfrm>
            <a:off x="2261160" y="1567858"/>
            <a:ext cx="7410370" cy="3113324"/>
          </a:xfrm>
          <a:prstGeom prst="rect">
            <a:avLst/>
          </a:prstGeom>
          <a:noFill/>
          <a:ln w="9525">
            <a:noFill/>
            <a:miter lim="800000"/>
            <a:headEnd/>
            <a:tailEnd/>
          </a:ln>
        </p:spPr>
      </p:pic>
      <p:sp>
        <p:nvSpPr>
          <p:cNvPr id="5" name="Título 4">
            <a:extLst>
              <a:ext uri="{FF2B5EF4-FFF2-40B4-BE49-F238E27FC236}">
                <a16:creationId xmlns:a16="http://schemas.microsoft.com/office/drawing/2014/main" xmlns="" id="{3B6B71B8-BE3F-4A45-95DA-7C558C6E9B58}"/>
              </a:ext>
            </a:extLst>
          </p:cNvPr>
          <p:cNvSpPr>
            <a:spLocks noGrp="1"/>
          </p:cNvSpPr>
          <p:nvPr>
            <p:ph type="title"/>
          </p:nvPr>
        </p:nvSpPr>
        <p:spPr>
          <a:xfrm>
            <a:off x="480060" y="354330"/>
            <a:ext cx="10873740" cy="980825"/>
          </a:xfrm>
          <a:ln>
            <a:solidFill>
              <a:srgbClr val="00B050"/>
            </a:solidFill>
          </a:ln>
        </p:spPr>
        <p:txBody>
          <a:bodyPr>
            <a:normAutofit/>
          </a:bodyPr>
          <a:lstStyle/>
          <a:p>
            <a:r>
              <a:rPr lang="en-US" b="1" dirty="0">
                <a:solidFill>
                  <a:srgbClr val="C09200"/>
                </a:solidFill>
                <a:effectLst>
                  <a:outerShdw blurRad="38100" dist="38100" dir="2700000" algn="tl">
                    <a:srgbClr val="000000">
                      <a:alpha val="43137"/>
                    </a:srgbClr>
                  </a:outerShdw>
                </a:effectLst>
              </a:rPr>
              <a:t>                    </a:t>
            </a:r>
            <a:r>
              <a:rPr lang="en-US" sz="2400" b="1" dirty="0">
                <a:solidFill>
                  <a:srgbClr val="C09200"/>
                </a:solidFill>
                <a:effectLst>
                  <a:outerShdw blurRad="38100" dist="38100" dir="2700000" algn="tl">
                    <a:srgbClr val="000000">
                      <a:alpha val="43137"/>
                    </a:srgbClr>
                  </a:outerShdw>
                </a:effectLst>
              </a:rPr>
              <a:t>IMPORTÂNCIA DO SETOR AGROPECUÁRIO NA ECONOMIA REGIONAL</a:t>
            </a:r>
            <a:endParaRPr lang="pt-PT" b="1" dirty="0">
              <a:solidFill>
                <a:srgbClr val="C09200"/>
              </a:solidFill>
              <a:effectLst>
                <a:outerShdw blurRad="38100" dist="38100" dir="2700000" algn="tl">
                  <a:srgbClr val="000000">
                    <a:alpha val="43137"/>
                  </a:srgbClr>
                </a:outerShdw>
              </a:effectLst>
            </a:endParaRPr>
          </a:p>
        </p:txBody>
      </p:sp>
      <p:sp>
        <p:nvSpPr>
          <p:cNvPr id="6" name="Retângulo 5">
            <a:extLst>
              <a:ext uri="{FF2B5EF4-FFF2-40B4-BE49-F238E27FC236}">
                <a16:creationId xmlns:a16="http://schemas.microsoft.com/office/drawing/2014/main" xmlns="" id="{3A98CE12-C320-452A-B37E-24369BEE9DE4}"/>
              </a:ext>
            </a:extLst>
          </p:cNvPr>
          <p:cNvSpPr/>
          <p:nvPr/>
        </p:nvSpPr>
        <p:spPr>
          <a:xfrm>
            <a:off x="480059" y="5161675"/>
            <a:ext cx="10638515" cy="707886"/>
          </a:xfrm>
          <a:prstGeom prst="rect">
            <a:avLst/>
          </a:prstGeom>
        </p:spPr>
        <p:txBody>
          <a:bodyPr wrap="square">
            <a:spAutoFit/>
          </a:bodyPr>
          <a:lstStyle/>
          <a:p>
            <a:pPr algn="just"/>
            <a:r>
              <a:rPr lang="pt-PT" sz="2000" dirty="0">
                <a:solidFill>
                  <a:srgbClr val="002060"/>
                </a:solidFill>
              </a:rPr>
              <a:t>O </a:t>
            </a:r>
            <a:r>
              <a:rPr lang="pt-PT" sz="2000" b="1" dirty="0">
                <a:solidFill>
                  <a:srgbClr val="002060"/>
                </a:solidFill>
              </a:rPr>
              <a:t>leite fresco </a:t>
            </a:r>
            <a:r>
              <a:rPr lang="pt-PT" sz="2000" dirty="0">
                <a:solidFill>
                  <a:srgbClr val="002060"/>
                </a:solidFill>
              </a:rPr>
              <a:t>é a principal matéria-prima usada pela indústria transformadora destinada a exportação ( queijo, manteiga, leite pasteurizado e em pó, natas, iogurte) .</a:t>
            </a:r>
          </a:p>
        </p:txBody>
      </p:sp>
      <p:pic>
        <p:nvPicPr>
          <p:cNvPr id="7" name="Picture 2">
            <a:extLst>
              <a:ext uri="{FF2B5EF4-FFF2-40B4-BE49-F238E27FC236}">
                <a16:creationId xmlns:a16="http://schemas.microsoft.com/office/drawing/2014/main" xmlns="" id="{C559058A-AAB7-4DE5-9512-D50FDF30DBCA}"/>
              </a:ext>
            </a:extLst>
          </p:cNvPr>
          <p:cNvPicPr>
            <a:picLocks noChangeAspect="1" noChangeArrowheads="1"/>
          </p:cNvPicPr>
          <p:nvPr/>
        </p:nvPicPr>
        <p:blipFill rotWithShape="1">
          <a:blip r:embed="rId3" cstate="print"/>
          <a:srcRect l="46602" t="46755" r="37228" b="47060"/>
          <a:stretch/>
        </p:blipFill>
        <p:spPr bwMode="auto">
          <a:xfrm>
            <a:off x="838200" y="491490"/>
            <a:ext cx="2013841" cy="708984"/>
          </a:xfrm>
          <a:prstGeom prst="rect">
            <a:avLst/>
          </a:prstGeom>
          <a:noFill/>
          <a:ln w="9525">
            <a:noFill/>
            <a:miter lim="800000"/>
            <a:headEnd/>
            <a:tailEnd/>
          </a:ln>
        </p:spPr>
      </p:pic>
    </p:spTree>
    <p:extLst>
      <p:ext uri="{BB962C8B-B14F-4D97-AF65-F5344CB8AC3E}">
        <p14:creationId xmlns:p14="http://schemas.microsoft.com/office/powerpoint/2010/main" val="304356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ção de Conteúdo 10">
            <a:extLst>
              <a:ext uri="{FF2B5EF4-FFF2-40B4-BE49-F238E27FC236}">
                <a16:creationId xmlns:a16="http://schemas.microsoft.com/office/drawing/2014/main" xmlns="" id="{AD157D0B-A296-498F-B845-EF4997384322}"/>
              </a:ext>
            </a:extLst>
          </p:cNvPr>
          <p:cNvPicPr>
            <a:picLocks noGrp="1" noChangeAspect="1"/>
          </p:cNvPicPr>
          <p:nvPr>
            <p:ph idx="1"/>
          </p:nvPr>
        </p:nvPicPr>
        <p:blipFill rotWithShape="1">
          <a:blip r:embed="rId2"/>
          <a:srcRect l="24683" t="24089" r="23839" b="6864"/>
          <a:stretch/>
        </p:blipFill>
        <p:spPr>
          <a:xfrm>
            <a:off x="4049486" y="1433015"/>
            <a:ext cx="7881257" cy="5250814"/>
          </a:xfrm>
          <a:prstGeom prst="rect">
            <a:avLst/>
          </a:prstGeom>
        </p:spPr>
      </p:pic>
      <p:pic>
        <p:nvPicPr>
          <p:cNvPr id="4" name="Picture 2">
            <a:extLst>
              <a:ext uri="{FF2B5EF4-FFF2-40B4-BE49-F238E27FC236}">
                <a16:creationId xmlns:a16="http://schemas.microsoft.com/office/drawing/2014/main" xmlns="" id="{E4A00F02-AC54-4FFD-BE06-9A37D84374C1}"/>
              </a:ext>
            </a:extLst>
          </p:cNvPr>
          <p:cNvPicPr>
            <a:picLocks noChangeAspect="1" noChangeArrowheads="1"/>
          </p:cNvPicPr>
          <p:nvPr/>
        </p:nvPicPr>
        <p:blipFill rotWithShape="1">
          <a:blip r:embed="rId3" cstate="print"/>
          <a:srcRect l="46602" t="46755" r="37228" b="47060"/>
          <a:stretch/>
        </p:blipFill>
        <p:spPr bwMode="auto">
          <a:xfrm>
            <a:off x="838199" y="536956"/>
            <a:ext cx="2748055" cy="724230"/>
          </a:xfrm>
          <a:prstGeom prst="rect">
            <a:avLst/>
          </a:prstGeom>
          <a:noFill/>
          <a:ln w="9525">
            <a:noFill/>
            <a:miter lim="800000"/>
            <a:headEnd/>
            <a:tailEnd/>
          </a:ln>
        </p:spPr>
      </p:pic>
      <p:sp>
        <p:nvSpPr>
          <p:cNvPr id="2" name="Retângulo 1">
            <a:extLst>
              <a:ext uri="{FF2B5EF4-FFF2-40B4-BE49-F238E27FC236}">
                <a16:creationId xmlns:a16="http://schemas.microsoft.com/office/drawing/2014/main" xmlns="" id="{20693946-BBFE-4797-BE15-2FBA156B3CB1}"/>
              </a:ext>
            </a:extLst>
          </p:cNvPr>
          <p:cNvSpPr/>
          <p:nvPr/>
        </p:nvSpPr>
        <p:spPr>
          <a:xfrm>
            <a:off x="324285" y="2767280"/>
            <a:ext cx="3775881" cy="1323439"/>
          </a:xfrm>
          <a:prstGeom prst="rect">
            <a:avLst/>
          </a:prstGeom>
        </p:spPr>
        <p:txBody>
          <a:bodyPr wrap="square">
            <a:spAutoFit/>
          </a:bodyPr>
          <a:lstStyle/>
          <a:p>
            <a:pPr algn="just"/>
            <a:r>
              <a:rPr lang="pt-PT" sz="2000" dirty="0">
                <a:solidFill>
                  <a:srgbClr val="002060"/>
                </a:solidFill>
              </a:rPr>
              <a:t>A </a:t>
            </a:r>
            <a:r>
              <a:rPr lang="pt-PT" sz="2000" b="1" dirty="0">
                <a:solidFill>
                  <a:srgbClr val="002060"/>
                </a:solidFill>
              </a:rPr>
              <a:t>carne de bovino  </a:t>
            </a:r>
            <a:r>
              <a:rPr lang="pt-PT" sz="2000" dirty="0">
                <a:solidFill>
                  <a:srgbClr val="002060"/>
                </a:solidFill>
              </a:rPr>
              <a:t>é outra mais valia para a região, sendo certificada e exportada para a Madeira e Portugal continental.</a:t>
            </a:r>
          </a:p>
        </p:txBody>
      </p:sp>
      <p:sp>
        <p:nvSpPr>
          <p:cNvPr id="8" name="Título 4">
            <a:extLst>
              <a:ext uri="{FF2B5EF4-FFF2-40B4-BE49-F238E27FC236}">
                <a16:creationId xmlns:a16="http://schemas.microsoft.com/office/drawing/2014/main" xmlns="" id="{17CC9246-7EE9-4587-B1B9-7AF4A0D54446}"/>
              </a:ext>
            </a:extLst>
          </p:cNvPr>
          <p:cNvSpPr>
            <a:spLocks noGrp="1"/>
          </p:cNvSpPr>
          <p:nvPr>
            <p:ph type="title"/>
          </p:nvPr>
        </p:nvSpPr>
        <p:spPr>
          <a:xfrm>
            <a:off x="838199" y="365126"/>
            <a:ext cx="10980761" cy="1067890"/>
          </a:xfrm>
          <a:ln>
            <a:solidFill>
              <a:srgbClr val="00B050"/>
            </a:solidFill>
          </a:ln>
        </p:spPr>
        <p:txBody>
          <a:bodyPr>
            <a:normAutofit/>
          </a:bodyPr>
          <a:lstStyle/>
          <a:p>
            <a:r>
              <a:rPr lang="en-US" b="1" dirty="0">
                <a:solidFill>
                  <a:srgbClr val="C09200"/>
                </a:solidFill>
                <a:effectLst>
                  <a:outerShdw blurRad="38100" dist="38100" dir="2700000" algn="tl">
                    <a:srgbClr val="000000">
                      <a:alpha val="43137"/>
                    </a:srgbClr>
                  </a:outerShdw>
                </a:effectLst>
              </a:rPr>
              <a:t>                     </a:t>
            </a:r>
            <a:r>
              <a:rPr lang="en-US" sz="2400" b="1" dirty="0">
                <a:solidFill>
                  <a:srgbClr val="C09200"/>
                </a:solidFill>
                <a:effectLst>
                  <a:outerShdw blurRad="38100" dist="38100" dir="2700000" algn="tl">
                    <a:srgbClr val="000000">
                      <a:alpha val="43137"/>
                    </a:srgbClr>
                  </a:outerShdw>
                </a:effectLst>
              </a:rPr>
              <a:t>IMPORTÂNCIA DO SETOR AGROPECUÁRIO NA ECONOMIA REGIONAL</a:t>
            </a:r>
            <a:endParaRPr lang="pt-PT" b="1" dirty="0">
              <a:solidFill>
                <a:srgbClr val="C09200"/>
              </a:solidFill>
              <a:effectLst>
                <a:outerShdw blurRad="38100" dist="38100" dir="2700000" algn="tl">
                  <a:srgbClr val="000000">
                    <a:alpha val="43137"/>
                  </a:srgbClr>
                </a:outerShdw>
              </a:effectLst>
            </a:endParaRPr>
          </a:p>
        </p:txBody>
      </p:sp>
      <p:sp>
        <p:nvSpPr>
          <p:cNvPr id="3" name="CaixaDeTexto 2"/>
          <p:cNvSpPr txBox="1"/>
          <p:nvPr/>
        </p:nvSpPr>
        <p:spPr>
          <a:xfrm>
            <a:off x="4702629" y="1650670"/>
            <a:ext cx="1045028" cy="369332"/>
          </a:xfrm>
          <a:prstGeom prst="rect">
            <a:avLst/>
          </a:prstGeom>
          <a:solidFill>
            <a:schemeClr val="bg1"/>
          </a:solidFill>
          <a:ln>
            <a:solidFill>
              <a:schemeClr val="bg1"/>
            </a:solidFill>
          </a:ln>
        </p:spPr>
        <p:txBody>
          <a:bodyPr wrap="square" rtlCol="0">
            <a:spAutoFit/>
          </a:bodyPr>
          <a:lstStyle/>
          <a:p>
            <a:endParaRPr lang="pt-PT" dirty="0"/>
          </a:p>
        </p:txBody>
      </p:sp>
    </p:spTree>
    <p:extLst>
      <p:ext uri="{BB962C8B-B14F-4D97-AF65-F5344CB8AC3E}">
        <p14:creationId xmlns:p14="http://schemas.microsoft.com/office/powerpoint/2010/main" val="12952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Uma imagem com relva, céu, vaca, campo&#10;&#10;Descrição gerada com confiança muito alta">
            <a:extLst>
              <a:ext uri="{FF2B5EF4-FFF2-40B4-BE49-F238E27FC236}">
                <a16:creationId xmlns:a16="http://schemas.microsoft.com/office/drawing/2014/main" xmlns="" id="{BD620552-1523-45C7-8E61-0068EF2B1220}"/>
              </a:ext>
            </a:extLst>
          </p:cNvPr>
          <p:cNvPicPr>
            <a:picLocks noChangeAspect="1"/>
          </p:cNvPicPr>
          <p:nvPr/>
        </p:nvPicPr>
        <p:blipFill rotWithShape="1">
          <a:blip r:embed="rId2">
            <a:extLst>
              <a:ext uri="{28A0092B-C50C-407E-A947-70E740481C1C}">
                <a14:useLocalDpi xmlns:a14="http://schemas.microsoft.com/office/drawing/2010/main" val="0"/>
              </a:ext>
            </a:extLst>
          </a:blip>
          <a:srcRect l="23736" r="23374"/>
          <a:stretch/>
        </p:blipFill>
        <p:spPr>
          <a:xfrm>
            <a:off x="0" y="10"/>
            <a:ext cx="12192000" cy="6857990"/>
          </a:xfrm>
          <a:prstGeom prst="rect">
            <a:avLst/>
          </a:prstGeom>
        </p:spPr>
      </p:pic>
      <p:sp>
        <p:nvSpPr>
          <p:cNvPr id="61" name="Freeform 5">
            <a:extLst>
              <a:ext uri="{FF2B5EF4-FFF2-40B4-BE49-F238E27FC236}">
                <a16:creationId xmlns:a16="http://schemas.microsoft.com/office/drawing/2014/main" xmlns=""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63" name="Straight Connector 62">
            <a:extLst>
              <a:ext uri="{FF2B5EF4-FFF2-40B4-BE49-F238E27FC236}">
                <a16:creationId xmlns:a16="http://schemas.microsoft.com/office/drawing/2014/main" xmlns=""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709448" y="1913950"/>
            <a:ext cx="4204137" cy="1342754"/>
          </a:xfrm>
        </p:spPr>
        <p:txBody>
          <a:bodyPr vert="horz" lIns="91440" tIns="45720" rIns="91440" bIns="45720" rtlCol="0" anchor="ctr">
            <a:normAutofit fontScale="90000"/>
          </a:bodyPr>
          <a:lstStyle/>
          <a:p>
            <a:pPr algn="ctr"/>
            <a:r>
              <a:rPr lang="en-US" sz="2000" b="1" dirty="0"/>
              <a:t/>
            </a:r>
            <a:br>
              <a:rPr lang="en-US" sz="2000" b="1" dirty="0"/>
            </a:br>
            <a:r>
              <a:rPr lang="en-US" sz="3100" b="1" dirty="0">
                <a:solidFill>
                  <a:schemeClr val="accent6">
                    <a:lumMod val="50000"/>
                  </a:schemeClr>
                </a:solidFill>
              </a:rPr>
              <a:t>LACTOGENIA: </a:t>
            </a:r>
            <a:r>
              <a:rPr lang="en-US" sz="3100" dirty="0">
                <a:solidFill>
                  <a:schemeClr val="accent6">
                    <a:lumMod val="50000"/>
                  </a:schemeClr>
                </a:solidFill>
                <a:effectLst>
                  <a:outerShdw blurRad="38100" dist="38100" dir="2700000" algn="tl">
                    <a:srgbClr val="000000">
                      <a:alpha val="43137"/>
                    </a:srgbClr>
                  </a:outerShdw>
                </a:effectLst>
              </a:rPr>
              <a:t>UM CENÁRIO COM FUTURO</a:t>
            </a:r>
            <a:r>
              <a:rPr lang="en-US" sz="2000" dirty="0">
                <a:solidFill>
                  <a:schemeClr val="accent6">
                    <a:lumMod val="50000"/>
                  </a:schemeClr>
                </a:solidFill>
                <a:effectLst>
                  <a:outerShdw blurRad="38100" dist="38100" dir="2700000" algn="tl">
                    <a:srgbClr val="000000">
                      <a:alpha val="43137"/>
                    </a:srgbClr>
                  </a:outerShdw>
                </a:effectLst>
              </a:rPr>
              <a:t/>
            </a:r>
            <a:br>
              <a:rPr lang="en-US" sz="2000" dirty="0">
                <a:solidFill>
                  <a:schemeClr val="accent6">
                    <a:lumMod val="50000"/>
                  </a:schemeClr>
                </a:solidFill>
                <a:effectLst>
                  <a:outerShdw blurRad="38100" dist="38100" dir="2700000" algn="tl">
                    <a:srgbClr val="000000">
                      <a:alpha val="43137"/>
                    </a:srgbClr>
                  </a:outerShdw>
                </a:effectLst>
              </a:rPr>
            </a:br>
            <a:endParaRPr lang="en-US" sz="2000" dirty="0">
              <a:solidFill>
                <a:schemeClr val="accent6">
                  <a:lumMod val="50000"/>
                </a:schemeClr>
              </a:solidFill>
            </a:endParaRPr>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515005" y="3281207"/>
            <a:ext cx="4593021" cy="178254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b="1" dirty="0"/>
          </a:p>
          <a:p>
            <a:pPr algn="just"/>
            <a:r>
              <a:rPr lang="en-US" sz="2400" dirty="0">
                <a:solidFill>
                  <a:srgbClr val="002060"/>
                </a:solidFill>
              </a:rPr>
              <a:t>Uma das </a:t>
            </a:r>
            <a:r>
              <a:rPr lang="en-US" sz="2400" dirty="0" err="1">
                <a:solidFill>
                  <a:srgbClr val="002060"/>
                </a:solidFill>
              </a:rPr>
              <a:t>principais</a:t>
            </a:r>
            <a:r>
              <a:rPr lang="en-US" sz="2400" dirty="0">
                <a:solidFill>
                  <a:srgbClr val="002060"/>
                </a:solidFill>
              </a:rPr>
              <a:t> </a:t>
            </a:r>
            <a:r>
              <a:rPr lang="en-US" sz="2400" dirty="0" err="1">
                <a:solidFill>
                  <a:srgbClr val="002060"/>
                </a:solidFill>
              </a:rPr>
              <a:t>fontes</a:t>
            </a:r>
            <a:r>
              <a:rPr lang="en-US" sz="2400" dirty="0">
                <a:solidFill>
                  <a:srgbClr val="002060"/>
                </a:solidFill>
              </a:rPr>
              <a:t> de </a:t>
            </a:r>
            <a:r>
              <a:rPr lang="en-US" sz="2400" dirty="0" err="1">
                <a:solidFill>
                  <a:srgbClr val="002060"/>
                </a:solidFill>
              </a:rPr>
              <a:t>rendimento</a:t>
            </a:r>
            <a:r>
              <a:rPr lang="en-US" sz="2400" dirty="0">
                <a:solidFill>
                  <a:srgbClr val="002060"/>
                </a:solidFill>
              </a:rPr>
              <a:t> da </a:t>
            </a:r>
            <a:r>
              <a:rPr lang="en-US" sz="2400" dirty="0" err="1">
                <a:solidFill>
                  <a:srgbClr val="002060"/>
                </a:solidFill>
              </a:rPr>
              <a:t>região</a:t>
            </a:r>
            <a:r>
              <a:rPr lang="en-US" sz="2400" dirty="0">
                <a:solidFill>
                  <a:srgbClr val="002060"/>
                </a:solidFill>
              </a:rPr>
              <a:t> (</a:t>
            </a:r>
            <a:r>
              <a:rPr lang="en-US" sz="2400" dirty="0" err="1">
                <a:solidFill>
                  <a:srgbClr val="002060"/>
                </a:solidFill>
              </a:rPr>
              <a:t>emprego</a:t>
            </a:r>
            <a:r>
              <a:rPr lang="en-US" sz="2400" dirty="0">
                <a:solidFill>
                  <a:srgbClr val="002060"/>
                </a:solidFill>
              </a:rPr>
              <a:t> </a:t>
            </a:r>
            <a:r>
              <a:rPr lang="en-US" sz="2400" dirty="0" err="1">
                <a:solidFill>
                  <a:srgbClr val="002060"/>
                </a:solidFill>
              </a:rPr>
              <a:t>sustentável</a:t>
            </a:r>
            <a:r>
              <a:rPr lang="en-US" sz="2400" dirty="0">
                <a:solidFill>
                  <a:srgbClr val="002060"/>
                </a:solidFill>
              </a:rPr>
              <a:t> / </a:t>
            </a:r>
            <a:r>
              <a:rPr lang="en-US" sz="2400" dirty="0" err="1">
                <a:solidFill>
                  <a:srgbClr val="002060"/>
                </a:solidFill>
              </a:rPr>
              <a:t>contributo</a:t>
            </a:r>
            <a:r>
              <a:rPr lang="en-US" sz="2400" dirty="0">
                <a:solidFill>
                  <a:srgbClr val="002060"/>
                </a:solidFill>
              </a:rPr>
              <a:t> para as </a:t>
            </a:r>
            <a:r>
              <a:rPr lang="en-US" sz="2400" dirty="0" err="1">
                <a:solidFill>
                  <a:srgbClr val="002060"/>
                </a:solidFill>
              </a:rPr>
              <a:t>exportações</a:t>
            </a:r>
            <a:r>
              <a:rPr lang="en-US" sz="2400" dirty="0">
                <a:solidFill>
                  <a:srgbClr val="002060"/>
                </a:solidFill>
              </a:rPr>
              <a:t> / </a:t>
            </a:r>
            <a:r>
              <a:rPr lang="en-US" sz="2400" dirty="0" err="1">
                <a:solidFill>
                  <a:srgbClr val="002060"/>
                </a:solidFill>
              </a:rPr>
              <a:t>dispersão</a:t>
            </a:r>
            <a:r>
              <a:rPr lang="en-US" sz="2400" dirty="0">
                <a:solidFill>
                  <a:srgbClr val="002060"/>
                </a:solidFill>
              </a:rPr>
              <a:t> da </a:t>
            </a:r>
            <a:r>
              <a:rPr lang="en-US" sz="2400" dirty="0" err="1">
                <a:solidFill>
                  <a:srgbClr val="002060"/>
                </a:solidFill>
              </a:rPr>
              <a:t>população</a:t>
            </a:r>
            <a:r>
              <a:rPr lang="en-US" sz="2400" dirty="0">
                <a:solidFill>
                  <a:srgbClr val="002060"/>
                </a:solidFill>
              </a:rPr>
              <a:t> </a:t>
            </a:r>
            <a:r>
              <a:rPr lang="en-US" sz="2400" dirty="0" err="1">
                <a:solidFill>
                  <a:srgbClr val="002060"/>
                </a:solidFill>
              </a:rPr>
              <a:t>por</a:t>
            </a:r>
            <a:r>
              <a:rPr lang="en-US" sz="2400" dirty="0">
                <a:solidFill>
                  <a:srgbClr val="002060"/>
                </a:solidFill>
              </a:rPr>
              <a:t> </a:t>
            </a:r>
            <a:r>
              <a:rPr lang="en-US" sz="2400" dirty="0" err="1">
                <a:solidFill>
                  <a:srgbClr val="002060"/>
                </a:solidFill>
              </a:rPr>
              <a:t>todas</a:t>
            </a:r>
            <a:r>
              <a:rPr lang="en-US" sz="2400" dirty="0">
                <a:solidFill>
                  <a:srgbClr val="002060"/>
                </a:solidFill>
              </a:rPr>
              <a:t> as </a:t>
            </a:r>
            <a:r>
              <a:rPr lang="en-US" sz="2400" dirty="0" err="1">
                <a:solidFill>
                  <a:srgbClr val="002060"/>
                </a:solidFill>
              </a:rPr>
              <a:t>ilhas</a:t>
            </a:r>
            <a:r>
              <a:rPr lang="en-US" sz="2400" dirty="0">
                <a:solidFill>
                  <a:srgbClr val="002060"/>
                </a:solidFill>
              </a:rPr>
              <a:t>).</a:t>
            </a:r>
          </a:p>
          <a:p>
            <a:endParaRPr lang="en-US" sz="1800" b="1" dirty="0"/>
          </a:p>
        </p:txBody>
      </p:sp>
      <p:sp>
        <p:nvSpPr>
          <p:cNvPr id="3" name="Retângulo 2">
            <a:extLst>
              <a:ext uri="{FF2B5EF4-FFF2-40B4-BE49-F238E27FC236}">
                <a16:creationId xmlns:a16="http://schemas.microsoft.com/office/drawing/2014/main" xmlns="" id="{1E97E917-7EE6-47BD-8C62-16A18BD140EF}"/>
              </a:ext>
            </a:extLst>
          </p:cNvPr>
          <p:cNvSpPr/>
          <p:nvPr/>
        </p:nvSpPr>
        <p:spPr>
          <a:xfrm>
            <a:off x="5400355" y="6455392"/>
            <a:ext cx="6323072" cy="276999"/>
          </a:xfrm>
          <a:prstGeom prst="rect">
            <a:avLst/>
          </a:prstGeom>
        </p:spPr>
        <p:txBody>
          <a:bodyPr wrap="square">
            <a:spAutoFit/>
          </a:bodyPr>
          <a:lstStyle/>
          <a:p>
            <a:r>
              <a:rPr lang="pt-PT" sz="1200" dirty="0">
                <a:hlinkClick r:id="rId3"/>
              </a:rPr>
              <a:t>http://unicol.pai.pt/?WT.srch=1&amp;WT.mc_id=20162029_3390825_194159&amp;adrecip=MatchCraft</a:t>
            </a:r>
            <a:endParaRPr lang="pt-PT" sz="1200" dirty="0"/>
          </a:p>
        </p:txBody>
      </p:sp>
    </p:spTree>
    <p:extLst>
      <p:ext uri="{BB962C8B-B14F-4D97-AF65-F5344CB8AC3E}">
        <p14:creationId xmlns:p14="http://schemas.microsoft.com/office/powerpoint/2010/main" val="424853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861557" y="1755776"/>
            <a:ext cx="9833548"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en-US" sz="3600" b="1" dirty="0">
                <a:solidFill>
                  <a:srgbClr val="002060"/>
                </a:solidFill>
                <a:effectLst>
                  <a:outerShdw blurRad="38100" dist="38100" dir="2700000" algn="tl">
                    <a:srgbClr val="000000">
                      <a:alpha val="43137"/>
                    </a:srgbClr>
                  </a:outerShdw>
                </a:effectLst>
              </a:rPr>
              <a:t/>
            </a:r>
            <a:br>
              <a:rPr lang="en-US" sz="3600" b="1" dirty="0">
                <a:solidFill>
                  <a:srgbClr val="002060"/>
                </a:solidFill>
                <a:effectLst>
                  <a:outerShdw blurRad="38100" dist="38100" dir="2700000" algn="tl">
                    <a:srgbClr val="000000">
                      <a:alpha val="43137"/>
                    </a:srgbClr>
                  </a:outerShdw>
                </a:effectLst>
              </a:rPr>
            </a:br>
            <a:r>
              <a:rPr lang="pt-PT" sz="4000" b="1" dirty="0">
                <a:solidFill>
                  <a:srgbClr val="002060"/>
                </a:solidFill>
              </a:rPr>
              <a:t/>
            </a:r>
            <a:br>
              <a:rPr lang="pt-PT" sz="4000" b="1" dirty="0">
                <a:solidFill>
                  <a:srgbClr val="002060"/>
                </a:solidFill>
              </a:rPr>
            </a:br>
            <a:r>
              <a:rPr lang="pt-PT" sz="4000" b="1" dirty="0">
                <a:solidFill>
                  <a:srgbClr val="002060"/>
                </a:solidFill>
              </a:rPr>
              <a:t/>
            </a:r>
            <a:br>
              <a:rPr lang="pt-PT" sz="4000" b="1" dirty="0">
                <a:solidFill>
                  <a:srgbClr val="002060"/>
                </a:solidFill>
              </a:rPr>
            </a:br>
            <a:endParaRPr lang="pt-PT" sz="4000" b="1" dirty="0">
              <a:solidFill>
                <a:srgbClr val="002060"/>
              </a:solidFill>
            </a:endParaRPr>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658977" y="2684020"/>
            <a:ext cx="10468581" cy="3555779"/>
          </a:xfrm>
          <a:prstGeom prst="rect">
            <a:avLst/>
          </a:prstGeom>
        </p:spPr>
        <p:txBody>
          <a:bodyPr vert="horz" lIns="91440" tIns="45720" rIns="91440" bIns="45720" rtlCol="0" anchor="ct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pPr marL="0" indent="0">
              <a:buNone/>
            </a:pPr>
            <a:endParaRPr lang="pt-PT" b="1" dirty="0">
              <a:solidFill>
                <a:schemeClr val="accent1"/>
              </a:solidFill>
            </a:endParaRPr>
          </a:p>
          <a:p>
            <a:r>
              <a:rPr lang="pt-PT" sz="5100" b="1" dirty="0">
                <a:solidFill>
                  <a:srgbClr val="002060"/>
                </a:solidFill>
              </a:rPr>
              <a:t>Modernização de infraestruturas </a:t>
            </a:r>
            <a:r>
              <a:rPr lang="pt-PT" sz="5100" dirty="0">
                <a:solidFill>
                  <a:srgbClr val="002060"/>
                </a:solidFill>
              </a:rPr>
              <a:t>(caminhos/acessos; abastecimento de água e eletricidade </a:t>
            </a:r>
            <a:r>
              <a:rPr lang="pt-PT" sz="5100" dirty="0" smtClean="0">
                <a:solidFill>
                  <a:srgbClr val="002060"/>
                </a:solidFill>
              </a:rPr>
              <a:t>às </a:t>
            </a:r>
            <a:r>
              <a:rPr lang="pt-PT" sz="5100" dirty="0">
                <a:solidFill>
                  <a:srgbClr val="002060"/>
                </a:solidFill>
              </a:rPr>
              <a:t>explorações);</a:t>
            </a:r>
          </a:p>
          <a:p>
            <a:endParaRPr lang="pt-PT" sz="5100" dirty="0">
              <a:solidFill>
                <a:srgbClr val="002060"/>
              </a:solidFill>
            </a:endParaRPr>
          </a:p>
          <a:p>
            <a:r>
              <a:rPr lang="pt-PT" sz="5100" b="1" dirty="0">
                <a:solidFill>
                  <a:srgbClr val="002060"/>
                </a:solidFill>
              </a:rPr>
              <a:t>Modernização da rede de abate </a:t>
            </a:r>
            <a:r>
              <a:rPr lang="pt-PT" sz="5100" dirty="0">
                <a:solidFill>
                  <a:srgbClr val="002060"/>
                </a:solidFill>
              </a:rPr>
              <a:t>regional;</a:t>
            </a:r>
          </a:p>
          <a:p>
            <a:endParaRPr lang="pt-PT" sz="5100" dirty="0">
              <a:solidFill>
                <a:srgbClr val="002060"/>
              </a:solidFill>
            </a:endParaRPr>
          </a:p>
          <a:p>
            <a:r>
              <a:rPr lang="pt-PT" sz="5100" b="1" dirty="0">
                <a:solidFill>
                  <a:srgbClr val="002060"/>
                </a:solidFill>
              </a:rPr>
              <a:t>Investimento na genética e na sanidade </a:t>
            </a:r>
            <a:r>
              <a:rPr lang="pt-PT" sz="5100" dirty="0">
                <a:solidFill>
                  <a:srgbClr val="002060"/>
                </a:solidFill>
              </a:rPr>
              <a:t>animal;</a:t>
            </a:r>
          </a:p>
          <a:p>
            <a:endParaRPr lang="pt-PT" sz="5100" dirty="0">
              <a:solidFill>
                <a:srgbClr val="002060"/>
              </a:solidFill>
            </a:endParaRPr>
          </a:p>
          <a:p>
            <a:r>
              <a:rPr lang="pt-PT" sz="5100" b="1" dirty="0">
                <a:solidFill>
                  <a:srgbClr val="002060"/>
                </a:solidFill>
              </a:rPr>
              <a:t>Formação dos agricultores</a:t>
            </a:r>
            <a:r>
              <a:rPr lang="pt-PT" sz="5100" dirty="0">
                <a:solidFill>
                  <a:srgbClr val="002060"/>
                </a:solidFill>
              </a:rPr>
              <a:t>.</a:t>
            </a:r>
          </a:p>
          <a:p>
            <a:pPr marL="0" indent="0">
              <a:buNone/>
            </a:pPr>
            <a:endParaRPr lang="pt-PT" sz="5100" b="1" dirty="0">
              <a:solidFill>
                <a:schemeClr val="accent1"/>
              </a:solidFill>
            </a:endParaRPr>
          </a:p>
          <a:p>
            <a:pPr algn="ctr"/>
            <a:endParaRPr lang="pt-PT" b="1" dirty="0">
              <a:solidFill>
                <a:schemeClr val="accent1"/>
              </a:solidFill>
            </a:endParaRPr>
          </a:p>
          <a:p>
            <a:pPr algn="ctr"/>
            <a:endParaRPr lang="en-US" b="1" dirty="0">
              <a:solidFill>
                <a:schemeClr val="accent1"/>
              </a:solidFill>
            </a:endParaRPr>
          </a:p>
        </p:txBody>
      </p:sp>
      <p:sp>
        <p:nvSpPr>
          <p:cNvPr id="6" name="Título 4">
            <a:extLst>
              <a:ext uri="{FF2B5EF4-FFF2-40B4-BE49-F238E27FC236}">
                <a16:creationId xmlns:a16="http://schemas.microsoft.com/office/drawing/2014/main" xmlns="" id="{6D1D4F99-122B-46B1-B556-BED49FFBF3C7}"/>
              </a:ext>
            </a:extLst>
          </p:cNvPr>
          <p:cNvSpPr txBox="1">
            <a:spLocks/>
          </p:cNvSpPr>
          <p:nvPr/>
        </p:nvSpPr>
        <p:spPr>
          <a:xfrm>
            <a:off x="658977" y="739126"/>
            <a:ext cx="10873740" cy="1799994"/>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9200"/>
                </a:solidFill>
                <a:effectLst>
                  <a:outerShdw blurRad="38100" dist="38100" dir="2700000" algn="tl">
                    <a:srgbClr val="000000">
                      <a:alpha val="43137"/>
                    </a:srgbClr>
                  </a:outerShdw>
                </a:effectLst>
              </a:rPr>
              <a:t> </a:t>
            </a:r>
            <a:r>
              <a:rPr lang="pt-PT" b="1" dirty="0">
                <a:solidFill>
                  <a:srgbClr val="FFFFFF"/>
                </a:solidFill>
              </a:rPr>
              <a:t>LACTOGENIA: </a:t>
            </a:r>
            <a:r>
              <a:rPr lang="en-US" b="1" dirty="0">
                <a:solidFill>
                  <a:srgbClr val="C09200"/>
                </a:solidFill>
                <a:effectLst>
                  <a:outerShdw blurRad="38100" dist="38100" dir="2700000" algn="tl">
                    <a:srgbClr val="000000">
                      <a:alpha val="43137"/>
                    </a:srgbClr>
                  </a:outerShdw>
                </a:effectLst>
              </a:rPr>
              <a:t>UM CENÁRIO COM FUTURO</a:t>
            </a:r>
            <a:endParaRPr lang="pt-PT" sz="3800" b="1" dirty="0">
              <a:solidFill>
                <a:srgbClr val="C09200"/>
              </a:solidFill>
              <a:effectLst>
                <a:outerShdw blurRad="38100" dist="38100" dir="2700000" algn="tl">
                  <a:srgbClr val="000000">
                    <a:alpha val="43137"/>
                  </a:srgbClr>
                </a:outerShdw>
              </a:effectLst>
            </a:endParaRPr>
          </a:p>
          <a:p>
            <a:pPr algn="ctr"/>
            <a:r>
              <a:rPr lang="pt-PT" sz="3800" b="1" dirty="0">
                <a:solidFill>
                  <a:schemeClr val="bg1"/>
                </a:solidFill>
                <a:effectLst>
                  <a:outerShdw blurRad="38100" dist="38100" dir="2700000" algn="tl">
                    <a:srgbClr val="000000">
                      <a:alpha val="43137"/>
                    </a:srgbClr>
                  </a:outerShdw>
                </a:effectLst>
              </a:rPr>
              <a:t>Investimentos </a:t>
            </a:r>
            <a:r>
              <a:rPr lang="pt-PT" sz="3800" dirty="0">
                <a:solidFill>
                  <a:schemeClr val="bg1"/>
                </a:solidFill>
                <a:effectLst>
                  <a:outerShdw blurRad="38100" dist="38100" dir="2700000" algn="tl">
                    <a:srgbClr val="000000">
                      <a:alpha val="43137"/>
                    </a:srgbClr>
                  </a:outerShdw>
                </a:effectLst>
              </a:rPr>
              <a:t>realizados  no setor agropecuário</a:t>
            </a:r>
            <a:endParaRPr lang="pt-PT"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018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355601" y="761366"/>
            <a:ext cx="11480494"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LACTOGENIA: </a:t>
            </a:r>
            <a:r>
              <a:rPr lang="en-US" sz="3600" b="1" dirty="0">
                <a:solidFill>
                  <a:srgbClr val="C09200"/>
                </a:solidFill>
                <a:effectLst>
                  <a:outerShdw blurRad="38100" dist="38100" dir="2700000" algn="tl">
                    <a:srgbClr val="000000">
                      <a:alpha val="43137"/>
                    </a:srgbClr>
                  </a:outerShdw>
                </a:effectLst>
              </a:rPr>
              <a:t>UM CENÁRIO COM FUTURO</a:t>
            </a:r>
            <a:br>
              <a:rPr lang="en-US" sz="3600" b="1" dirty="0">
                <a:solidFill>
                  <a:srgbClr val="C09200"/>
                </a:solidFill>
                <a:effectLst>
                  <a:outerShdw blurRad="38100" dist="38100" dir="2700000" algn="tl">
                    <a:srgbClr val="000000">
                      <a:alpha val="43137"/>
                    </a:srgbClr>
                  </a:outerShdw>
                </a:effectLst>
              </a:rPr>
            </a:br>
            <a:r>
              <a:rPr lang="en-US" sz="4000" b="1" dirty="0" err="1">
                <a:solidFill>
                  <a:schemeClr val="bg1"/>
                </a:solidFill>
              </a:rPr>
              <a:t>Programas</a:t>
            </a:r>
            <a:r>
              <a:rPr lang="en-US" sz="4000" b="1" dirty="0">
                <a:solidFill>
                  <a:schemeClr val="bg1"/>
                </a:solidFill>
              </a:rPr>
              <a:t> </a:t>
            </a:r>
            <a:r>
              <a:rPr lang="en-US" sz="4000" b="1" dirty="0" err="1">
                <a:solidFill>
                  <a:schemeClr val="bg1"/>
                </a:solidFill>
              </a:rPr>
              <a:t>comunitários</a:t>
            </a:r>
            <a:r>
              <a:rPr lang="en-US" sz="4000" b="1" dirty="0">
                <a:solidFill>
                  <a:schemeClr val="bg1"/>
                </a:solidFill>
              </a:rPr>
              <a:t> </a:t>
            </a:r>
            <a:r>
              <a:rPr lang="en-US" sz="4000" dirty="0">
                <a:solidFill>
                  <a:schemeClr val="bg1"/>
                </a:solidFill>
              </a:rPr>
              <a:t>de </a:t>
            </a:r>
            <a:r>
              <a:rPr lang="en-US" sz="4000" dirty="0" err="1">
                <a:solidFill>
                  <a:schemeClr val="bg1"/>
                </a:solidFill>
              </a:rPr>
              <a:t>apoio</a:t>
            </a:r>
            <a:r>
              <a:rPr lang="en-US" sz="4000" dirty="0">
                <a:solidFill>
                  <a:schemeClr val="bg1"/>
                </a:solidFill>
              </a:rPr>
              <a:t> </a:t>
            </a:r>
            <a:r>
              <a:rPr lang="en-US" sz="4000" dirty="0" err="1">
                <a:solidFill>
                  <a:schemeClr val="bg1"/>
                </a:solidFill>
              </a:rPr>
              <a:t>ao</a:t>
            </a:r>
            <a:r>
              <a:rPr lang="en-US" sz="4000" dirty="0">
                <a:solidFill>
                  <a:schemeClr val="bg1"/>
                </a:solidFill>
              </a:rPr>
              <a:t> </a:t>
            </a:r>
            <a:r>
              <a:rPr lang="en-US" sz="4000" dirty="0" err="1">
                <a:solidFill>
                  <a:schemeClr val="bg1"/>
                </a:solidFill>
              </a:rPr>
              <a:t>setor</a:t>
            </a:r>
            <a:r>
              <a:rPr lang="en-US" sz="4000" dirty="0">
                <a:solidFill>
                  <a:schemeClr val="bg1"/>
                </a:solidFill>
              </a:rPr>
              <a:t> </a:t>
            </a:r>
            <a:r>
              <a:rPr lang="en-US" sz="4000" dirty="0" err="1">
                <a:solidFill>
                  <a:schemeClr val="bg1"/>
                </a:solidFill>
              </a:rPr>
              <a:t>agropecuário</a:t>
            </a:r>
            <a:r>
              <a:rPr lang="pt-PT" b="1" dirty="0">
                <a:solidFill>
                  <a:srgbClr val="AC8300"/>
                </a:solidFill>
              </a:rPr>
              <a:t/>
            </a:r>
            <a:br>
              <a:rPr lang="pt-PT" b="1" dirty="0">
                <a:solidFill>
                  <a:srgbClr val="AC8300"/>
                </a:solidFill>
              </a:rPr>
            </a:br>
            <a:r>
              <a:rPr lang="pt-PT" b="1" dirty="0">
                <a:solidFill>
                  <a:srgbClr val="AC8300"/>
                </a:solidFill>
              </a:rPr>
              <a:t/>
            </a:r>
            <a:br>
              <a:rPr lang="pt-PT" b="1" dirty="0">
                <a:solidFill>
                  <a:srgbClr val="AC8300"/>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861557" y="2337151"/>
            <a:ext cx="10468581" cy="4158343"/>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endParaRPr lang="pt-PT" b="1" dirty="0">
              <a:solidFill>
                <a:schemeClr val="accent1"/>
              </a:solidFill>
            </a:endParaRPr>
          </a:p>
          <a:p>
            <a:endParaRPr lang="pt-PT" b="1" dirty="0">
              <a:solidFill>
                <a:schemeClr val="accent1"/>
              </a:solidFill>
            </a:endParaRPr>
          </a:p>
          <a:p>
            <a:r>
              <a:rPr lang="pt-PT" sz="4800" dirty="0" err="1">
                <a:solidFill>
                  <a:srgbClr val="002060"/>
                </a:solidFill>
              </a:rPr>
              <a:t>Prorural</a:t>
            </a:r>
            <a:r>
              <a:rPr lang="pt-PT" sz="4800" dirty="0">
                <a:solidFill>
                  <a:srgbClr val="002060"/>
                </a:solidFill>
              </a:rPr>
              <a:t> + e POSEI </a:t>
            </a:r>
            <a:r>
              <a:rPr lang="pt-PT" sz="3800" dirty="0">
                <a:solidFill>
                  <a:srgbClr val="002060"/>
                </a:solidFill>
              </a:rPr>
              <a:t>( específicos para os Açores)</a:t>
            </a:r>
          </a:p>
          <a:p>
            <a:endParaRPr lang="pt-PT" sz="3800" dirty="0">
              <a:solidFill>
                <a:srgbClr val="002060"/>
              </a:solidFill>
            </a:endParaRPr>
          </a:p>
          <a:p>
            <a:pPr marL="0" indent="0" algn="just">
              <a:buNone/>
            </a:pPr>
            <a:r>
              <a:rPr lang="pt-PT" sz="2600" dirty="0">
                <a:solidFill>
                  <a:srgbClr val="002060"/>
                </a:solidFill>
              </a:rPr>
              <a:t>O </a:t>
            </a:r>
            <a:r>
              <a:rPr lang="pt-PT" sz="2600" b="1" dirty="0">
                <a:solidFill>
                  <a:srgbClr val="002060"/>
                </a:solidFill>
              </a:rPr>
              <a:t>bom aproveitamento destes fundos</a:t>
            </a:r>
            <a:r>
              <a:rPr lang="pt-PT" sz="2600" dirty="0">
                <a:solidFill>
                  <a:srgbClr val="002060"/>
                </a:solidFill>
              </a:rPr>
              <a:t>, tem sido o instrumento que tem permitido fomentar as práticas agrícolas na região, bem como a sustentabilidade ambiental e económica do setor agropecuário.</a:t>
            </a:r>
          </a:p>
          <a:p>
            <a:pPr marL="0" indent="0">
              <a:buNone/>
            </a:pPr>
            <a:endParaRPr lang="pt-PT" sz="2600" b="1" dirty="0">
              <a:solidFill>
                <a:srgbClr val="002060"/>
              </a:solidFill>
            </a:endParaRPr>
          </a:p>
          <a:p>
            <a:endParaRPr lang="pt-PT" b="1" dirty="0">
              <a:solidFill>
                <a:schemeClr val="accent1"/>
              </a:solidFill>
            </a:endParaRPr>
          </a:p>
          <a:p>
            <a:pPr algn="ctr"/>
            <a:endParaRPr lang="pt-PT" b="1" dirty="0">
              <a:solidFill>
                <a:schemeClr val="accent1"/>
              </a:solidFill>
            </a:endParaRPr>
          </a:p>
          <a:p>
            <a:pPr algn="ctr"/>
            <a:endParaRPr lang="en-US" b="1" dirty="0">
              <a:solidFill>
                <a:schemeClr val="accent1"/>
              </a:solidFill>
            </a:endParaRPr>
          </a:p>
        </p:txBody>
      </p:sp>
    </p:spTree>
    <p:extLst>
      <p:ext uri="{BB962C8B-B14F-4D97-AF65-F5344CB8AC3E}">
        <p14:creationId xmlns:p14="http://schemas.microsoft.com/office/powerpoint/2010/main" val="9653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randombar(horizontal)">
                                      <p:cBhvr>
                                        <p:cTn id="1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B854194-185D-494D-905C-7C7CB2E30F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4F5FA0D-0104-4987-8241-EFF7C85B88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1DAFC6F0-EF5A-4DEA-ADBF-DBF8258BF04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F76B2EB9-D0AD-46D8-96F7-E0E0E196F5D6}"/>
              </a:ext>
            </a:extLst>
          </p:cNvPr>
          <p:cNvSpPr>
            <a:spLocks noGrp="1"/>
          </p:cNvSpPr>
          <p:nvPr>
            <p:ph type="title"/>
          </p:nvPr>
        </p:nvSpPr>
        <p:spPr>
          <a:xfrm>
            <a:off x="640079" y="2053641"/>
            <a:ext cx="4046221" cy="2760098"/>
          </a:xfrm>
        </p:spPr>
        <p:txBody>
          <a:bodyPr>
            <a:normAutofit fontScale="90000"/>
          </a:bodyPr>
          <a:lstStyle/>
          <a:p>
            <a:pPr algn="ctr"/>
            <a:r>
              <a:rPr lang="en-US" sz="4000" b="1" dirty="0">
                <a:solidFill>
                  <a:srgbClr val="FFFFFF"/>
                </a:solidFill>
              </a:rPr>
              <a:t>DESAFIOS PARA GARANTIR A SUSTENTABILIDADE </a:t>
            </a:r>
            <a:r>
              <a:rPr lang="en-US" sz="4000" dirty="0">
                <a:solidFill>
                  <a:srgbClr val="FFFFFF"/>
                </a:solidFill>
              </a:rPr>
              <a:t>DO SETOR AGROPECUÁRIO</a:t>
            </a:r>
            <a:endParaRPr lang="pt-PT" sz="3700" dirty="0">
              <a:solidFill>
                <a:srgbClr val="FFFFFF"/>
              </a:solidFill>
            </a:endParaRPr>
          </a:p>
        </p:txBody>
      </p:sp>
      <p:sp>
        <p:nvSpPr>
          <p:cNvPr id="3" name="Marcador de Posição de Conteúdo 2">
            <a:extLst>
              <a:ext uri="{FF2B5EF4-FFF2-40B4-BE49-F238E27FC236}">
                <a16:creationId xmlns:a16="http://schemas.microsoft.com/office/drawing/2014/main" xmlns="" id="{D79BA78A-17E7-4AEB-8FA4-911957BBD593}"/>
              </a:ext>
            </a:extLst>
          </p:cNvPr>
          <p:cNvSpPr>
            <a:spLocks noGrp="1"/>
          </p:cNvSpPr>
          <p:nvPr>
            <p:ph idx="1"/>
          </p:nvPr>
        </p:nvSpPr>
        <p:spPr>
          <a:xfrm>
            <a:off x="5090572" y="583096"/>
            <a:ext cx="6770915" cy="5928375"/>
          </a:xfrm>
        </p:spPr>
        <p:txBody>
          <a:bodyPr anchor="ctr">
            <a:noAutofit/>
          </a:bodyPr>
          <a:lstStyle/>
          <a:p>
            <a:pPr algn="just"/>
            <a:r>
              <a:rPr lang="pt-PT" sz="2600" dirty="0">
                <a:solidFill>
                  <a:srgbClr val="002060"/>
                </a:solidFill>
              </a:rPr>
              <a:t>Continuar a apostar na </a:t>
            </a:r>
            <a:r>
              <a:rPr lang="pt-PT" sz="2600" b="1" dirty="0">
                <a:solidFill>
                  <a:srgbClr val="002060"/>
                </a:solidFill>
              </a:rPr>
              <a:t>qualidade das produções e na inovação</a:t>
            </a:r>
            <a:r>
              <a:rPr lang="pt-PT" sz="2600" dirty="0">
                <a:solidFill>
                  <a:srgbClr val="002060"/>
                </a:solidFill>
              </a:rPr>
              <a:t>; </a:t>
            </a:r>
          </a:p>
          <a:p>
            <a:pPr algn="just"/>
            <a:endParaRPr lang="pt-PT" sz="2600" dirty="0" smtClean="0">
              <a:solidFill>
                <a:srgbClr val="002060"/>
              </a:solidFill>
            </a:endParaRPr>
          </a:p>
          <a:p>
            <a:pPr marL="0" indent="0" algn="just">
              <a:buNone/>
            </a:pPr>
            <a:r>
              <a:rPr lang="pt-PT" sz="2600" dirty="0">
                <a:solidFill>
                  <a:srgbClr val="002060"/>
                </a:solidFill>
              </a:rPr>
              <a:t> </a:t>
            </a:r>
            <a:r>
              <a:rPr lang="pt-PT" sz="2600" dirty="0" smtClean="0">
                <a:solidFill>
                  <a:srgbClr val="002060"/>
                </a:solidFill>
              </a:rPr>
              <a:t>                     </a:t>
            </a:r>
            <a:r>
              <a:rPr lang="pt-PT" sz="1800" dirty="0" smtClean="0">
                <a:solidFill>
                  <a:srgbClr val="FF0000"/>
                </a:solidFill>
              </a:rPr>
              <a:t>Símbolos de qualidade</a:t>
            </a:r>
            <a:endParaRPr lang="pt-PT" sz="1800" dirty="0">
              <a:solidFill>
                <a:srgbClr val="FF0000"/>
              </a:solidFill>
            </a:endParaRPr>
          </a:p>
          <a:p>
            <a:pPr algn="just"/>
            <a:r>
              <a:rPr lang="pt-PT" sz="2600" b="1" dirty="0">
                <a:solidFill>
                  <a:srgbClr val="002060"/>
                </a:solidFill>
              </a:rPr>
              <a:t>Aumentar e reforçar a notoriedade da produção regional</a:t>
            </a:r>
            <a:r>
              <a:rPr lang="pt-PT" sz="2600" dirty="0">
                <a:solidFill>
                  <a:srgbClr val="002060"/>
                </a:solidFill>
              </a:rPr>
              <a:t>, associando a isso a imagem do leite e da carne produzidos em pastagem, onde há preocupação com o bem estar do animal; </a:t>
            </a:r>
          </a:p>
          <a:p>
            <a:pPr algn="just"/>
            <a:r>
              <a:rPr lang="pt-PT" sz="2600" dirty="0">
                <a:solidFill>
                  <a:srgbClr val="002060"/>
                </a:solidFill>
              </a:rPr>
              <a:t>Aproveitar o potencial de produção em modo biológico para introduzir </a:t>
            </a:r>
            <a:r>
              <a:rPr lang="pt-PT" sz="2600" b="1" dirty="0">
                <a:solidFill>
                  <a:srgbClr val="002060"/>
                </a:solidFill>
              </a:rPr>
              <a:t>sistemas alternativos de produção: orgânicos, biológicos ou naturais</a:t>
            </a:r>
            <a:r>
              <a:rPr lang="pt-PT" sz="2600" dirty="0">
                <a:solidFill>
                  <a:srgbClr val="002060"/>
                </a:solidFill>
              </a:rPr>
              <a:t>;</a:t>
            </a:r>
          </a:p>
          <a:p>
            <a:pPr marL="0" indent="0" algn="just">
              <a:buNone/>
            </a:pPr>
            <a:endParaRPr lang="pt-PT" sz="2600" dirty="0">
              <a:solidFill>
                <a:srgbClr val="002060"/>
              </a:solidFill>
            </a:endParaRPr>
          </a:p>
          <a:p>
            <a:pPr algn="just"/>
            <a:r>
              <a:rPr lang="pt-PT" sz="2600" dirty="0">
                <a:solidFill>
                  <a:srgbClr val="002060"/>
                </a:solidFill>
              </a:rPr>
              <a:t>Encontrar </a:t>
            </a:r>
            <a:r>
              <a:rPr lang="pt-PT" sz="2600" b="1" dirty="0">
                <a:solidFill>
                  <a:srgbClr val="002060"/>
                </a:solidFill>
              </a:rPr>
              <a:t>novos mercados</a:t>
            </a:r>
            <a:r>
              <a:rPr lang="pt-PT" sz="2600" dirty="0">
                <a:solidFill>
                  <a:srgbClr val="002060"/>
                </a:solidFill>
              </a:rPr>
              <a:t>.</a:t>
            </a:r>
          </a:p>
          <a:p>
            <a:pPr marL="0" indent="0" algn="just">
              <a:buNone/>
            </a:pPr>
            <a:endParaRPr lang="pt-PT" sz="2600" b="1" dirty="0"/>
          </a:p>
        </p:txBody>
      </p:sp>
      <p:pic>
        <p:nvPicPr>
          <p:cNvPr id="1030" name="Picture 6" descr="http://www.azores.gov.pt/NR/rdonlyres/CA771AC0-C214-4424-B210-CE5A4C4344DB/713166/do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410" y="549119"/>
            <a:ext cx="1133475" cy="11334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zores.gov.pt/NR/rdonlyres/CA771AC0-C214-4424-B210-CE5A4C4344DB/713167/igp.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5944" y="583096"/>
            <a:ext cx="113347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84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p:cNvPicPr>
            <a:picLocks noGrp="1" noChangeAspect="1"/>
          </p:cNvPicPr>
          <p:nvPr>
            <p:ph idx="1"/>
          </p:nvPr>
        </p:nvPicPr>
        <p:blipFill rotWithShape="1">
          <a:blip r:embed="rId2"/>
          <a:srcRect l="12374" t="41284" r="23655" b="5499"/>
          <a:stretch/>
        </p:blipFill>
        <p:spPr>
          <a:xfrm>
            <a:off x="1724296" y="1436786"/>
            <a:ext cx="9065623" cy="4797760"/>
          </a:xfrm>
          <a:prstGeom prst="rect">
            <a:avLst/>
          </a:prstGeom>
          <a:ln>
            <a:noFill/>
          </a:ln>
          <a:effectLst>
            <a:outerShdw blurRad="292100" dist="139700" dir="2700000" algn="tl" rotWithShape="0">
              <a:srgbClr val="333333">
                <a:alpha val="65000"/>
              </a:srgbClr>
            </a:outerShdw>
          </a:effectLst>
        </p:spPr>
      </p:pic>
      <p:sp>
        <p:nvSpPr>
          <p:cNvPr id="4" name="Título 1">
            <a:extLst>
              <a:ext uri="{FF2B5EF4-FFF2-40B4-BE49-F238E27FC236}">
                <a16:creationId xmlns="" xmlns:a16="http://schemas.microsoft.com/office/drawing/2014/main" id="{DADD47D5-8715-430D-9FCF-E4C614FD731D}"/>
              </a:ext>
            </a:extLst>
          </p:cNvPr>
          <p:cNvSpPr>
            <a:spLocks noGrp="1"/>
          </p:cNvSpPr>
          <p:nvPr>
            <p:ph type="title"/>
          </p:nvPr>
        </p:nvSpPr>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0000"/>
                </a:solidFill>
              </a:rPr>
              <a:t/>
            </a:r>
            <a:br>
              <a:rPr lang="pt-PT" sz="3600" b="1" dirty="0">
                <a:solidFill>
                  <a:srgbClr val="FF0000"/>
                </a:solidFill>
              </a:rPr>
            </a:br>
            <a:r>
              <a:rPr lang="pt-PT" sz="3600" b="1" dirty="0">
                <a:solidFill>
                  <a:schemeClr val="accent1">
                    <a:lumMod val="75000"/>
                  </a:schemeClr>
                </a:solidFill>
              </a:rPr>
              <a:t>VIVER NOS AÇORES EM 2030: CINCO CENÁRIOS DE FUTURO</a:t>
            </a:r>
            <a:r>
              <a:rPr lang="pt-PT" sz="4000" b="1" dirty="0">
                <a:solidFill>
                  <a:schemeClr val="accent1">
                    <a:lumMod val="75000"/>
                  </a:schemeClr>
                </a:solidFill>
              </a:rPr>
              <a:t/>
            </a:r>
            <a:br>
              <a:rPr lang="pt-PT" sz="4000" b="1" dirty="0">
                <a:solidFill>
                  <a:schemeClr val="accent1">
                    <a:lumMod val="75000"/>
                  </a:schemeClr>
                </a:solidFill>
              </a:rPr>
            </a:br>
            <a:r>
              <a:rPr lang="pt-PT" sz="4000" b="1" dirty="0">
                <a:solidFill>
                  <a:schemeClr val="accent1">
                    <a:lumMod val="75000"/>
                  </a:schemeClr>
                </a:solidFill>
              </a:rPr>
              <a:t/>
            </a:r>
            <a:br>
              <a:rPr lang="pt-PT" sz="4000" b="1" dirty="0">
                <a:solidFill>
                  <a:schemeClr val="accent1">
                    <a:lumMod val="75000"/>
                  </a:schemeClr>
                </a:solidFill>
              </a:rPr>
            </a:br>
            <a:r>
              <a:rPr lang="pt-PT" sz="4000" b="1" dirty="0">
                <a:solidFill>
                  <a:srgbClr val="FF0000"/>
                </a:solidFill>
              </a:rPr>
              <a:t/>
            </a:r>
            <a:br>
              <a:rPr lang="pt-PT" sz="4000" b="1" dirty="0">
                <a:solidFill>
                  <a:srgbClr val="FF0000"/>
                </a:solidFill>
              </a:rPr>
            </a:br>
            <a:endParaRPr lang="pt-PT" sz="4000" b="1" dirty="0">
              <a:solidFill>
                <a:srgbClr val="FF0000"/>
              </a:solidFill>
            </a:endParaRPr>
          </a:p>
        </p:txBody>
      </p:sp>
    </p:spTree>
    <p:extLst>
      <p:ext uri="{BB962C8B-B14F-4D97-AF65-F5344CB8AC3E}">
        <p14:creationId xmlns:p14="http://schemas.microsoft.com/office/powerpoint/2010/main" val="12571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xmlns="" id="{EDBF7313-7301-43D2-AA3F-5DAEC89E733D}"/>
              </a:ext>
            </a:extLst>
          </p:cNvPr>
          <p:cNvSpPr>
            <a:spLocks noGrp="1"/>
          </p:cNvSpPr>
          <p:nvPr>
            <p:ph idx="1"/>
          </p:nvPr>
        </p:nvSpPr>
        <p:spPr>
          <a:xfrm>
            <a:off x="838200" y="382137"/>
            <a:ext cx="10515600" cy="5794826"/>
          </a:xfrm>
        </p:spPr>
        <p:txBody>
          <a:bodyPr>
            <a:normAutofit lnSpcReduction="10000"/>
          </a:bodyPr>
          <a:lstStyle/>
          <a:p>
            <a:r>
              <a:rPr lang="pt-PT" sz="2400" b="1" dirty="0"/>
              <a:t>Livros e artigos:</a:t>
            </a:r>
          </a:p>
          <a:p>
            <a:r>
              <a:rPr lang="pt-PT" sz="2200" dirty="0"/>
              <a:t>GOULART, Susana Costa. </a:t>
            </a:r>
            <a:r>
              <a:rPr lang="pt-PT" sz="2200" i="1" dirty="0"/>
              <a:t>Açores: nove </a:t>
            </a:r>
            <a:r>
              <a:rPr lang="pt-PT" sz="2200" i="1" dirty="0" err="1"/>
              <a:t>iIhas</a:t>
            </a:r>
            <a:r>
              <a:rPr lang="pt-PT" sz="2200" i="1" dirty="0"/>
              <a:t>, Uma História</a:t>
            </a:r>
            <a:r>
              <a:rPr lang="pt-PT" sz="2200" dirty="0"/>
              <a:t>. Governo dos Açores, Direção Regional de Educação</a:t>
            </a:r>
          </a:p>
          <a:p>
            <a:r>
              <a:rPr lang="pt-PT" sz="2200" dirty="0"/>
              <a:t>MATOS, José Estevam ( 2002). </a:t>
            </a:r>
            <a:r>
              <a:rPr lang="pt-PT" sz="2200" i="1" dirty="0"/>
              <a:t>Evolução e futuro da pecuária nos Açores, enquanto região ultraperiférica da União Europeia</a:t>
            </a:r>
            <a:r>
              <a:rPr lang="pt-PT" sz="2200" dirty="0"/>
              <a:t>. Atlântida Vol. XLVII, Angra do Heroísmo</a:t>
            </a:r>
          </a:p>
          <a:p>
            <a:r>
              <a:rPr lang="pt-PT" sz="2200" dirty="0">
                <a:hlinkClick r:id="rId2"/>
              </a:rPr>
              <a:t>SILVA, Emiliana</a:t>
            </a:r>
            <a:r>
              <a:rPr lang="pt-PT" sz="2200" dirty="0"/>
              <a:t> (2016). </a:t>
            </a:r>
            <a:r>
              <a:rPr lang="pt-PT" sz="2200" i="1" dirty="0"/>
              <a:t>Inventariação das Atitudes, Ambiente e Agricultura na Região Autónoma dos Açores</a:t>
            </a:r>
            <a:r>
              <a:rPr lang="pt-PT" sz="2200" dirty="0"/>
              <a:t>.</a:t>
            </a:r>
            <a:r>
              <a:rPr lang="pt-PT" sz="2200" i="1" dirty="0"/>
              <a:t> </a:t>
            </a:r>
            <a:r>
              <a:rPr lang="pt-PT" sz="2200" b="1" i="1" dirty="0"/>
              <a:t>Volume </a:t>
            </a:r>
            <a:r>
              <a:rPr lang="pt-PT" sz="2200" dirty="0"/>
              <a:t>39, n.2, pp.194-201. ISSN 0871-018X. </a:t>
            </a:r>
          </a:p>
          <a:p>
            <a:endParaRPr lang="pt-PT" sz="2200" dirty="0"/>
          </a:p>
          <a:p>
            <a:r>
              <a:rPr lang="pt-PT" sz="2400" b="1" dirty="0"/>
              <a:t>Sítios da Internet:</a:t>
            </a:r>
          </a:p>
          <a:p>
            <a:r>
              <a:rPr lang="pt-PT" sz="2200" dirty="0">
                <a:hlinkClick r:id="rId3"/>
              </a:rPr>
              <a:t>http://www.azores.gov.pt/Portal/pt/entidades/sraf/noticias/Produ%C3%A7%C3%A3o+de+leite+biol%C3%B3gico+%C3%A9+aposta+estrat%C3%A9gica+para+os+A%C3%A7ores+afirma+Jo%C3%A3o+Ponte.htm</a:t>
            </a:r>
            <a:endParaRPr lang="pt-PT" sz="2200" dirty="0"/>
          </a:p>
          <a:p>
            <a:r>
              <a:rPr lang="pt-PT" sz="2200" dirty="0">
                <a:hlinkClick r:id="rId4"/>
              </a:rPr>
              <a:t>http://www.azoresweb.com/economia_acores.html</a:t>
            </a:r>
            <a:endParaRPr lang="pt-PT" sz="2200" dirty="0"/>
          </a:p>
          <a:p>
            <a:r>
              <a:rPr lang="pt-PT" sz="2200" i="1" dirty="0"/>
              <a:t>Rev. de Ciências Agrárias</a:t>
            </a:r>
            <a:r>
              <a:rPr lang="pt-PT" sz="2200" dirty="0"/>
              <a:t> [online]. </a:t>
            </a:r>
            <a:r>
              <a:rPr lang="pt-PT" sz="2200" dirty="0">
                <a:hlinkClick r:id="rId5"/>
              </a:rPr>
              <a:t>http://dx.doi.org/10.19084/RCA15066</a:t>
            </a:r>
            <a:r>
              <a:rPr lang="pt-PT" sz="2200" dirty="0"/>
              <a:t>.</a:t>
            </a:r>
          </a:p>
          <a:p>
            <a:r>
              <a:rPr lang="pt-PT" sz="2200" dirty="0">
                <a:hlinkClick r:id="rId6"/>
              </a:rPr>
              <a:t>http://www.acorianooriental.pt/noticia/desafios-da-economia-acoriana-211315</a:t>
            </a:r>
            <a:endParaRPr lang="pt-PT" sz="2200" dirty="0"/>
          </a:p>
          <a:p>
            <a:r>
              <a:rPr lang="pt-PT" sz="2400" i="1" dirty="0"/>
              <a:t>home.uevora.pt/~</a:t>
            </a:r>
            <a:r>
              <a:rPr lang="pt-PT" sz="2400" i="1" dirty="0" err="1"/>
              <a:t>mosantos</a:t>
            </a:r>
            <a:r>
              <a:rPr lang="pt-PT" sz="2400" i="1" dirty="0"/>
              <a:t>/download/Cenars_TextoApoio_25Jul2011.pdf</a:t>
            </a:r>
            <a:endParaRPr lang="pt-PT" sz="2200" dirty="0"/>
          </a:p>
          <a:p>
            <a:endParaRPr lang="pt-PT" sz="2200" dirty="0"/>
          </a:p>
          <a:p>
            <a:endParaRPr lang="pt-PT" sz="2200" dirty="0"/>
          </a:p>
          <a:p>
            <a:endParaRPr lang="pt-PT" sz="2200" dirty="0"/>
          </a:p>
          <a:p>
            <a:endParaRPr lang="pt-PT" dirty="0"/>
          </a:p>
          <a:p>
            <a:endParaRPr lang="pt-PT" dirty="0"/>
          </a:p>
        </p:txBody>
      </p:sp>
    </p:spTree>
    <p:extLst>
      <p:ext uri="{BB962C8B-B14F-4D97-AF65-F5344CB8AC3E}">
        <p14:creationId xmlns:p14="http://schemas.microsoft.com/office/powerpoint/2010/main" val="541972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1179226" y="761366"/>
            <a:ext cx="9833548"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VIVER NOS AÇORES EM 2030: CINCO CENÁRIOS DE FUTURO</a:t>
            </a: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721933" y="2355093"/>
            <a:ext cx="3382850" cy="3497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pPr marL="0" indent="0" algn="ctr">
              <a:buNone/>
            </a:pPr>
            <a:r>
              <a:rPr lang="pt-PT" b="1" dirty="0">
                <a:solidFill>
                  <a:schemeClr val="accent1"/>
                </a:solidFill>
              </a:rPr>
              <a:t>ÁREAS ESTRATÉGICAS PARA O DESENVOLVIMENTO DOS AÇORES:</a:t>
            </a:r>
          </a:p>
          <a:p>
            <a:pPr algn="ctr"/>
            <a:endParaRPr lang="pt-PT" b="1" dirty="0">
              <a:solidFill>
                <a:schemeClr val="accent1"/>
              </a:solidFill>
            </a:endParaRPr>
          </a:p>
          <a:p>
            <a:pPr algn="ctr"/>
            <a:endParaRPr lang="en-US" b="1" dirty="0">
              <a:solidFill>
                <a:schemeClr val="accent1"/>
              </a:solidFill>
            </a:endParaRPr>
          </a:p>
        </p:txBody>
      </p:sp>
      <p:sp>
        <p:nvSpPr>
          <p:cNvPr id="9" name="Oval 8">
            <a:extLst>
              <a:ext uri="{FF2B5EF4-FFF2-40B4-BE49-F238E27FC236}">
                <a16:creationId xmlns:a16="http://schemas.microsoft.com/office/drawing/2014/main" xmlns="" id="{A60572AC-047F-4D1C-8B7A-008348425F73}"/>
              </a:ext>
            </a:extLst>
          </p:cNvPr>
          <p:cNvSpPr/>
          <p:nvPr/>
        </p:nvSpPr>
        <p:spPr>
          <a:xfrm>
            <a:off x="5948363" y="2626736"/>
            <a:ext cx="3497256" cy="1477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HOTELÂNDIA</a:t>
            </a:r>
          </a:p>
        </p:txBody>
      </p:sp>
      <p:sp>
        <p:nvSpPr>
          <p:cNvPr id="3" name="Retângulo 2">
            <a:extLst>
              <a:ext uri="{FF2B5EF4-FFF2-40B4-BE49-F238E27FC236}">
                <a16:creationId xmlns:a16="http://schemas.microsoft.com/office/drawing/2014/main" xmlns="" id="{E603B108-E34A-43BD-B0AF-9186E1653944}"/>
              </a:ext>
            </a:extLst>
          </p:cNvPr>
          <p:cNvSpPr/>
          <p:nvPr/>
        </p:nvSpPr>
        <p:spPr>
          <a:xfrm>
            <a:off x="4348285" y="4776090"/>
            <a:ext cx="6451753" cy="1754326"/>
          </a:xfrm>
          <a:prstGeom prst="rect">
            <a:avLst/>
          </a:prstGeom>
        </p:spPr>
        <p:txBody>
          <a:bodyPr wrap="square">
            <a:spAutoFit/>
          </a:bodyPr>
          <a:lstStyle/>
          <a:p>
            <a:pPr algn="just"/>
            <a:r>
              <a:rPr lang="pt-PT" dirty="0">
                <a:solidFill>
                  <a:srgbClr val="002060"/>
                </a:solidFill>
              </a:rPr>
              <a:t>Um cenário baseado no </a:t>
            </a:r>
            <a:r>
              <a:rPr lang="pt-PT" b="1" dirty="0">
                <a:solidFill>
                  <a:srgbClr val="002060"/>
                </a:solidFill>
              </a:rPr>
              <a:t>desenvolvimento turístico</a:t>
            </a:r>
            <a:r>
              <a:rPr lang="pt-PT" dirty="0">
                <a:solidFill>
                  <a:srgbClr val="002060"/>
                </a:solidFill>
              </a:rPr>
              <a:t>. No qual se considera ser necessário potenciar a qualidade dos produtos regionais e dos patrimónios natural e cultural em termos de aproveitamento turístico. Para tal, </a:t>
            </a:r>
            <a:r>
              <a:rPr lang="pt-PT" dirty="0" smtClean="0">
                <a:solidFill>
                  <a:srgbClr val="002060"/>
                </a:solidFill>
              </a:rPr>
              <a:t>terá que haver </a:t>
            </a:r>
            <a:r>
              <a:rPr lang="pt-PT" dirty="0">
                <a:solidFill>
                  <a:srgbClr val="002060"/>
                </a:solidFill>
              </a:rPr>
              <a:t>uma aposta muito forte em infraestruturas hoteleiras e de transportes aéreos e marítimos.</a:t>
            </a:r>
          </a:p>
        </p:txBody>
      </p:sp>
      <p:pic>
        <p:nvPicPr>
          <p:cNvPr id="2050" name="Picture 2" descr="Resultado de imagem para clipart ho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5496" y="2848295"/>
            <a:ext cx="1530721" cy="153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2878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14:presetBounceEnd="2000">
                                      <p:stCondLst>
                                        <p:cond delay="150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14:bounceEnd="2000">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14:bounceEnd="2000">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53" presetClass="entr" presetSubtype="16"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p:cTn id="15" dur="2000" fill="hold"/>
                                            <p:tgtEl>
                                              <p:spTgt spid="9"/>
                                            </p:tgtEl>
                                            <p:attrNameLst>
                                              <p:attrName>ppt_w</p:attrName>
                                            </p:attrNameLst>
                                          </p:cBhvr>
                                          <p:tavLst>
                                            <p:tav tm="0">
                                              <p:val>
                                                <p:fltVal val="0"/>
                                              </p:val>
                                            </p:tav>
                                            <p:tav tm="100000">
                                              <p:val>
                                                <p:strVal val="#ppt_w"/>
                                              </p:val>
                                            </p:tav>
                                          </p:tavLst>
                                        </p:anim>
                                        <p:anim calcmode="lin" valueType="num">
                                          <p:cBhvr>
                                            <p:cTn id="16" dur="2000" fill="hold"/>
                                            <p:tgtEl>
                                              <p:spTgt spid="9"/>
                                            </p:tgtEl>
                                            <p:attrNameLst>
                                              <p:attrName>ppt_h</p:attrName>
                                            </p:attrNameLst>
                                          </p:cBhvr>
                                          <p:tavLst>
                                            <p:tav tm="0">
                                              <p:val>
                                                <p:fltVal val="0"/>
                                              </p:val>
                                            </p:tav>
                                            <p:tav tm="100000">
                                              <p:val>
                                                <p:strVal val="#ppt_h"/>
                                              </p:val>
                                            </p:tav>
                                          </p:tavLst>
                                        </p:anim>
                                        <p:animEffect transition="in" filter="fade">
                                          <p:cBhvr>
                                            <p:cTn id="17" dur="2000"/>
                                            <p:tgtEl>
                                              <p:spTgt spid="9"/>
                                            </p:tgtEl>
                                          </p:cBhvr>
                                        </p:animEffect>
                                      </p:childTnLst>
                                    </p:cTn>
                                  </p:par>
                                </p:childTnLst>
                              </p:cTn>
                            </p:par>
                            <p:par>
                              <p:cTn id="18" fill="hold">
                                <p:stCondLst>
                                  <p:cond delay="4500"/>
                                </p:stCondLst>
                                <p:childTnLst>
                                  <p:par>
                                    <p:cTn id="19" presetID="16" presetClass="entr" presetSubtype="21" fill="hold" nodeType="afterEffect">
                                      <p:stCondLst>
                                        <p:cond delay="200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stCondLst>
                                        <p:cond delay="150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53" presetClass="entr" presetSubtype="16"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p:cTn id="15" dur="2000" fill="hold"/>
                                            <p:tgtEl>
                                              <p:spTgt spid="9"/>
                                            </p:tgtEl>
                                            <p:attrNameLst>
                                              <p:attrName>ppt_w</p:attrName>
                                            </p:attrNameLst>
                                          </p:cBhvr>
                                          <p:tavLst>
                                            <p:tav tm="0">
                                              <p:val>
                                                <p:fltVal val="0"/>
                                              </p:val>
                                            </p:tav>
                                            <p:tav tm="100000">
                                              <p:val>
                                                <p:strVal val="#ppt_w"/>
                                              </p:val>
                                            </p:tav>
                                          </p:tavLst>
                                        </p:anim>
                                        <p:anim calcmode="lin" valueType="num">
                                          <p:cBhvr>
                                            <p:cTn id="16" dur="2000" fill="hold"/>
                                            <p:tgtEl>
                                              <p:spTgt spid="9"/>
                                            </p:tgtEl>
                                            <p:attrNameLst>
                                              <p:attrName>ppt_h</p:attrName>
                                            </p:attrNameLst>
                                          </p:cBhvr>
                                          <p:tavLst>
                                            <p:tav tm="0">
                                              <p:val>
                                                <p:fltVal val="0"/>
                                              </p:val>
                                            </p:tav>
                                            <p:tav tm="100000">
                                              <p:val>
                                                <p:strVal val="#ppt_h"/>
                                              </p:val>
                                            </p:tav>
                                          </p:tavLst>
                                        </p:anim>
                                        <p:animEffect transition="in" filter="fade">
                                          <p:cBhvr>
                                            <p:cTn id="17" dur="2000"/>
                                            <p:tgtEl>
                                              <p:spTgt spid="9"/>
                                            </p:tgtEl>
                                          </p:cBhvr>
                                        </p:animEffect>
                                      </p:childTnLst>
                                    </p:cTn>
                                  </p:par>
                                </p:childTnLst>
                              </p:cTn>
                            </p:par>
                            <p:par>
                              <p:cTn id="18" fill="hold">
                                <p:stCondLst>
                                  <p:cond delay="4500"/>
                                </p:stCondLst>
                                <p:childTnLst>
                                  <p:par>
                                    <p:cTn id="19" presetID="16" presetClass="entr" presetSubtype="21" fill="hold" nodeType="afterEffect">
                                      <p:stCondLst>
                                        <p:cond delay="200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1179226" y="761366"/>
            <a:ext cx="9833548"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VIVER NOS AÇORES EM 2030: CINCO CENÁRIOS DE FUTURO</a:t>
            </a: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721933" y="2355093"/>
            <a:ext cx="3382850" cy="3497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pPr marL="0" indent="0" algn="ctr">
              <a:buNone/>
            </a:pPr>
            <a:r>
              <a:rPr lang="pt-PT" b="1" dirty="0">
                <a:solidFill>
                  <a:schemeClr val="accent1"/>
                </a:solidFill>
              </a:rPr>
              <a:t>ÁREAS ESTRATÉGICAS PARA O DESENVOLVIMENTO DOS AÇORES:</a:t>
            </a:r>
          </a:p>
          <a:p>
            <a:pPr algn="ctr"/>
            <a:endParaRPr lang="pt-PT" b="1" dirty="0">
              <a:solidFill>
                <a:schemeClr val="accent1"/>
              </a:solidFill>
            </a:endParaRPr>
          </a:p>
          <a:p>
            <a:pPr algn="ctr"/>
            <a:endParaRPr lang="en-US" b="1" dirty="0">
              <a:solidFill>
                <a:schemeClr val="accent1"/>
              </a:solidFill>
            </a:endParaRPr>
          </a:p>
        </p:txBody>
      </p:sp>
      <p:sp>
        <p:nvSpPr>
          <p:cNvPr id="10" name="Oval 9">
            <a:extLst>
              <a:ext uri="{FF2B5EF4-FFF2-40B4-BE49-F238E27FC236}">
                <a16:creationId xmlns:a16="http://schemas.microsoft.com/office/drawing/2014/main" xmlns="" id="{78350D5B-EC61-497E-BD33-5E546E7B30E1}"/>
              </a:ext>
            </a:extLst>
          </p:cNvPr>
          <p:cNvSpPr/>
          <p:nvPr/>
        </p:nvSpPr>
        <p:spPr>
          <a:xfrm>
            <a:off x="6195218" y="2660385"/>
            <a:ext cx="3550442" cy="1537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LACTOGENIA</a:t>
            </a:r>
          </a:p>
        </p:txBody>
      </p:sp>
      <p:sp>
        <p:nvSpPr>
          <p:cNvPr id="14" name="Retângulo 13">
            <a:extLst>
              <a:ext uri="{FF2B5EF4-FFF2-40B4-BE49-F238E27FC236}">
                <a16:creationId xmlns:a16="http://schemas.microsoft.com/office/drawing/2014/main" xmlns="" id="{D138AEFC-DE4E-430C-AFD6-EF9FC4FA4F6B}"/>
              </a:ext>
            </a:extLst>
          </p:cNvPr>
          <p:cNvSpPr/>
          <p:nvPr/>
        </p:nvSpPr>
        <p:spPr>
          <a:xfrm>
            <a:off x="1179226" y="4601192"/>
            <a:ext cx="10468581" cy="1754326"/>
          </a:xfrm>
          <a:prstGeom prst="rect">
            <a:avLst/>
          </a:prstGeom>
        </p:spPr>
        <p:txBody>
          <a:bodyPr wrap="square">
            <a:spAutoFit/>
          </a:bodyPr>
          <a:lstStyle/>
          <a:p>
            <a:endParaRPr lang="pt-PT" dirty="0">
              <a:solidFill>
                <a:srgbClr val="002060"/>
              </a:solidFill>
            </a:endParaRPr>
          </a:p>
          <a:p>
            <a:pPr algn="just"/>
            <a:r>
              <a:rPr lang="pt-PT" dirty="0">
                <a:solidFill>
                  <a:srgbClr val="002060"/>
                </a:solidFill>
              </a:rPr>
              <a:t> Um cenário baseado no </a:t>
            </a:r>
            <a:r>
              <a:rPr lang="pt-PT" b="1" dirty="0">
                <a:solidFill>
                  <a:srgbClr val="002060"/>
                </a:solidFill>
              </a:rPr>
              <a:t>desenvolvimento agropecuário</a:t>
            </a:r>
            <a:r>
              <a:rPr lang="pt-PT" dirty="0">
                <a:solidFill>
                  <a:srgbClr val="002060"/>
                </a:solidFill>
              </a:rPr>
              <a:t>. Implica que os fundos provenientes da União Europeia devem ser aproveitados para um aumento da produção de produtos regionais de qualidade provenientes do </a:t>
            </a:r>
            <a:r>
              <a:rPr lang="pt-PT" dirty="0" smtClean="0">
                <a:solidFill>
                  <a:srgbClr val="002060"/>
                </a:solidFill>
              </a:rPr>
              <a:t>setor </a:t>
            </a:r>
            <a:r>
              <a:rPr lang="pt-PT" dirty="0">
                <a:solidFill>
                  <a:srgbClr val="002060"/>
                </a:solidFill>
              </a:rPr>
              <a:t>dos </a:t>
            </a:r>
            <a:r>
              <a:rPr lang="pt-PT" dirty="0" smtClean="0">
                <a:solidFill>
                  <a:srgbClr val="002060"/>
                </a:solidFill>
              </a:rPr>
              <a:t>laticínios </a:t>
            </a:r>
            <a:r>
              <a:rPr lang="pt-PT" dirty="0">
                <a:solidFill>
                  <a:srgbClr val="002060"/>
                </a:solidFill>
              </a:rPr>
              <a:t>e da carne, que são uma imagem de marca da Região. Esta aposta estratégica deverá resultar na intensificação da atividade agropecuária açoriana. </a:t>
            </a:r>
          </a:p>
          <a:p>
            <a:pPr algn="just"/>
            <a:endParaRPr lang="pt-PT" dirty="0"/>
          </a:p>
        </p:txBody>
      </p:sp>
      <p:pic>
        <p:nvPicPr>
          <p:cNvPr id="3088" name="Picture 16" descr="Cow 8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702" y="2728326"/>
            <a:ext cx="1734682" cy="167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7080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14:presetBounceEnd="2000">
                                      <p:stCondLst>
                                        <p:cond delay="150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14:bounceEnd="2000">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14:bounceEnd="2000">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53" presetClass="entr" presetSubtype="16" fill="hold" grpId="0" nodeType="after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2000" fill="hold"/>
                                            <p:tgtEl>
                                              <p:spTgt spid="10"/>
                                            </p:tgtEl>
                                            <p:attrNameLst>
                                              <p:attrName>ppt_w</p:attrName>
                                            </p:attrNameLst>
                                          </p:cBhvr>
                                          <p:tavLst>
                                            <p:tav tm="0">
                                              <p:val>
                                                <p:fltVal val="0"/>
                                              </p:val>
                                            </p:tav>
                                            <p:tav tm="100000">
                                              <p:val>
                                                <p:strVal val="#ppt_w"/>
                                              </p:val>
                                            </p:tav>
                                          </p:tavLst>
                                        </p:anim>
                                        <p:anim calcmode="lin" valueType="num">
                                          <p:cBhvr>
                                            <p:cTn id="16" dur="2000" fill="hold"/>
                                            <p:tgtEl>
                                              <p:spTgt spid="10"/>
                                            </p:tgtEl>
                                            <p:attrNameLst>
                                              <p:attrName>ppt_h</p:attrName>
                                            </p:attrNameLst>
                                          </p:cBhvr>
                                          <p:tavLst>
                                            <p:tav tm="0">
                                              <p:val>
                                                <p:fltVal val="0"/>
                                              </p:val>
                                            </p:tav>
                                            <p:tav tm="100000">
                                              <p:val>
                                                <p:strVal val="#ppt_h"/>
                                              </p:val>
                                            </p:tav>
                                          </p:tavLst>
                                        </p:anim>
                                        <p:animEffect transition="in" filter="fade">
                                          <p:cBhvr>
                                            <p:cTn id="17" dur="2000"/>
                                            <p:tgtEl>
                                              <p:spTgt spid="10"/>
                                            </p:tgtEl>
                                          </p:cBhvr>
                                        </p:animEffect>
                                      </p:childTnLst>
                                    </p:cTn>
                                  </p:par>
                                </p:childTnLst>
                              </p:cTn>
                            </p:par>
                            <p:par>
                              <p:cTn id="18" fill="hold">
                                <p:stCondLst>
                                  <p:cond delay="4500"/>
                                </p:stCondLst>
                                <p:childTnLst>
                                  <p:par>
                                    <p:cTn id="19" presetID="16" presetClass="entr" presetSubtype="21" fill="hold" grpId="0" nodeType="afterEffect">
                                      <p:stCondLst>
                                        <p:cond delay="50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stCondLst>
                                        <p:cond delay="150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53" presetClass="entr" presetSubtype="16" fill="hold" grpId="0" nodeType="after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2000" fill="hold"/>
                                            <p:tgtEl>
                                              <p:spTgt spid="10"/>
                                            </p:tgtEl>
                                            <p:attrNameLst>
                                              <p:attrName>ppt_w</p:attrName>
                                            </p:attrNameLst>
                                          </p:cBhvr>
                                          <p:tavLst>
                                            <p:tav tm="0">
                                              <p:val>
                                                <p:fltVal val="0"/>
                                              </p:val>
                                            </p:tav>
                                            <p:tav tm="100000">
                                              <p:val>
                                                <p:strVal val="#ppt_w"/>
                                              </p:val>
                                            </p:tav>
                                          </p:tavLst>
                                        </p:anim>
                                        <p:anim calcmode="lin" valueType="num">
                                          <p:cBhvr>
                                            <p:cTn id="16" dur="2000" fill="hold"/>
                                            <p:tgtEl>
                                              <p:spTgt spid="10"/>
                                            </p:tgtEl>
                                            <p:attrNameLst>
                                              <p:attrName>ppt_h</p:attrName>
                                            </p:attrNameLst>
                                          </p:cBhvr>
                                          <p:tavLst>
                                            <p:tav tm="0">
                                              <p:val>
                                                <p:fltVal val="0"/>
                                              </p:val>
                                            </p:tav>
                                            <p:tav tm="100000">
                                              <p:val>
                                                <p:strVal val="#ppt_h"/>
                                              </p:val>
                                            </p:tav>
                                          </p:tavLst>
                                        </p:anim>
                                        <p:animEffect transition="in" filter="fade">
                                          <p:cBhvr>
                                            <p:cTn id="17" dur="2000"/>
                                            <p:tgtEl>
                                              <p:spTgt spid="10"/>
                                            </p:tgtEl>
                                          </p:cBhvr>
                                        </p:animEffect>
                                      </p:childTnLst>
                                    </p:cTn>
                                  </p:par>
                                </p:childTnLst>
                              </p:cTn>
                            </p:par>
                            <p:par>
                              <p:cTn id="18" fill="hold">
                                <p:stCondLst>
                                  <p:cond delay="4500"/>
                                </p:stCondLst>
                                <p:childTnLst>
                                  <p:par>
                                    <p:cTn id="19" presetID="16" presetClass="entr" presetSubtype="21" fill="hold" grpId="0" nodeType="afterEffect">
                                      <p:stCondLst>
                                        <p:cond delay="50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1179226" y="761366"/>
            <a:ext cx="9833548"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VIVER NOS AÇORES EM 2030: CINCO CENÁRIOS DE FUTURO</a:t>
            </a: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721933" y="2355093"/>
            <a:ext cx="3382850" cy="3497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pPr marL="0" indent="0" algn="ctr">
              <a:buNone/>
            </a:pPr>
            <a:r>
              <a:rPr lang="pt-PT" b="1" dirty="0">
                <a:solidFill>
                  <a:schemeClr val="accent1"/>
                </a:solidFill>
              </a:rPr>
              <a:t>ÁREAS ESTRATÉGICAS PARA O DESENVOLVIMENTO DOS AÇORES:</a:t>
            </a:r>
          </a:p>
          <a:p>
            <a:pPr algn="ctr"/>
            <a:endParaRPr lang="pt-PT" b="1" dirty="0">
              <a:solidFill>
                <a:schemeClr val="accent1"/>
              </a:solidFill>
            </a:endParaRPr>
          </a:p>
          <a:p>
            <a:pPr algn="ctr"/>
            <a:endParaRPr lang="en-US" b="1" dirty="0">
              <a:solidFill>
                <a:schemeClr val="accent1"/>
              </a:solidFill>
            </a:endParaRPr>
          </a:p>
        </p:txBody>
      </p:sp>
      <p:sp>
        <p:nvSpPr>
          <p:cNvPr id="11" name="Oval 10">
            <a:extLst>
              <a:ext uri="{FF2B5EF4-FFF2-40B4-BE49-F238E27FC236}">
                <a16:creationId xmlns:a16="http://schemas.microsoft.com/office/drawing/2014/main" xmlns="" id="{7DAB3C92-09F8-49DC-ABC4-66EB7FB7046C}"/>
              </a:ext>
            </a:extLst>
          </p:cNvPr>
          <p:cNvSpPr/>
          <p:nvPr/>
        </p:nvSpPr>
        <p:spPr>
          <a:xfrm>
            <a:off x="6357339" y="2593075"/>
            <a:ext cx="3382849" cy="1584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ECOTOPIA</a:t>
            </a:r>
          </a:p>
        </p:txBody>
      </p:sp>
      <p:sp>
        <p:nvSpPr>
          <p:cNvPr id="3" name="Retângulo 2">
            <a:extLst>
              <a:ext uri="{FF2B5EF4-FFF2-40B4-BE49-F238E27FC236}">
                <a16:creationId xmlns:a16="http://schemas.microsoft.com/office/drawing/2014/main" xmlns="" id="{A082337B-1049-4D75-8C7F-A3C1008D67F5}"/>
              </a:ext>
            </a:extLst>
          </p:cNvPr>
          <p:cNvSpPr/>
          <p:nvPr/>
        </p:nvSpPr>
        <p:spPr>
          <a:xfrm>
            <a:off x="3712190" y="4896305"/>
            <a:ext cx="7550960" cy="1200329"/>
          </a:xfrm>
          <a:prstGeom prst="rect">
            <a:avLst/>
          </a:prstGeom>
        </p:spPr>
        <p:txBody>
          <a:bodyPr wrap="square">
            <a:spAutoFit/>
          </a:bodyPr>
          <a:lstStyle/>
          <a:p>
            <a:pPr algn="just"/>
            <a:r>
              <a:rPr lang="pt-PT" dirty="0">
                <a:solidFill>
                  <a:srgbClr val="002060"/>
                </a:solidFill>
              </a:rPr>
              <a:t>Um cenário baseado na </a:t>
            </a:r>
            <a:r>
              <a:rPr lang="pt-PT" b="1" dirty="0">
                <a:solidFill>
                  <a:srgbClr val="002060"/>
                </a:solidFill>
              </a:rPr>
              <a:t>defesa do património natural</a:t>
            </a:r>
            <a:r>
              <a:rPr lang="pt-PT" dirty="0">
                <a:solidFill>
                  <a:srgbClr val="002060"/>
                </a:solidFill>
              </a:rPr>
              <a:t>. Assenta no princípio de que o património natural é aquilo que os Açores têm de mais precioso e como tal deve ser salvaguardado e valorizado. O potencial geotérmico deve ser otimizado e os riscos geológicos minimizados. </a:t>
            </a:r>
          </a:p>
        </p:txBody>
      </p:sp>
      <p:sp>
        <p:nvSpPr>
          <p:cNvPr id="13" name="AutoShape 16" descr="Resultado de imagem para clipart-vegetaÃ§Ã£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15" name="AutoShape 20" descr="Resultado de imagem para clipart-vegetaÃ§Ã£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4120" name="Picture 24" descr="Resultado de imagem para clipart - flores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0214" y="2669255"/>
            <a:ext cx="1770525" cy="143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0555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14:presetBounceEnd="2000">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14:bounceEnd="2000">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14:bounceEnd="2000">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p:cTn id="15" dur="2000" fill="hold"/>
                                            <p:tgtEl>
                                              <p:spTgt spid="11"/>
                                            </p:tgtEl>
                                            <p:attrNameLst>
                                              <p:attrName>ppt_w</p:attrName>
                                            </p:attrNameLst>
                                          </p:cBhvr>
                                          <p:tavLst>
                                            <p:tav tm="0">
                                              <p:val>
                                                <p:fltVal val="0"/>
                                              </p:val>
                                            </p:tav>
                                            <p:tav tm="100000">
                                              <p:val>
                                                <p:strVal val="#ppt_w"/>
                                              </p:val>
                                            </p:tav>
                                          </p:tavLst>
                                        </p:anim>
                                        <p:anim calcmode="lin" valueType="num">
                                          <p:cBhvr>
                                            <p:cTn id="16" dur="2000" fill="hold"/>
                                            <p:tgtEl>
                                              <p:spTgt spid="11"/>
                                            </p:tgtEl>
                                            <p:attrNameLst>
                                              <p:attrName>ppt_h</p:attrName>
                                            </p:attrNameLst>
                                          </p:cBhvr>
                                          <p:tavLst>
                                            <p:tav tm="0">
                                              <p:val>
                                                <p:fltVal val="0"/>
                                              </p:val>
                                            </p:tav>
                                            <p:tav tm="100000">
                                              <p:val>
                                                <p:strVal val="#ppt_h"/>
                                              </p:val>
                                            </p:tav>
                                          </p:tavLst>
                                        </p:anim>
                                        <p:animEffect transition="in" filter="fade">
                                          <p:cBhvr>
                                            <p:cTn id="17" dur="2000"/>
                                            <p:tgtEl>
                                              <p:spTgt spid="11"/>
                                            </p:tgtEl>
                                          </p:cBhvr>
                                        </p:animEffect>
                                      </p:childTnLst>
                                    </p:cTn>
                                  </p:par>
                                </p:childTnLst>
                              </p:cTn>
                            </p:par>
                            <p:par>
                              <p:cTn id="18" fill="hold">
                                <p:stCondLst>
                                  <p:cond delay="3000"/>
                                </p:stCondLst>
                                <p:childTnLst>
                                  <p:par>
                                    <p:cTn id="19" presetID="16" presetClass="entr" presetSubtype="21" fill="hold" nodeType="afterEffect">
                                      <p:stCondLst>
                                        <p:cond delay="50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p:cTn id="15" dur="2000" fill="hold"/>
                                            <p:tgtEl>
                                              <p:spTgt spid="11"/>
                                            </p:tgtEl>
                                            <p:attrNameLst>
                                              <p:attrName>ppt_w</p:attrName>
                                            </p:attrNameLst>
                                          </p:cBhvr>
                                          <p:tavLst>
                                            <p:tav tm="0">
                                              <p:val>
                                                <p:fltVal val="0"/>
                                              </p:val>
                                            </p:tav>
                                            <p:tav tm="100000">
                                              <p:val>
                                                <p:strVal val="#ppt_w"/>
                                              </p:val>
                                            </p:tav>
                                          </p:tavLst>
                                        </p:anim>
                                        <p:anim calcmode="lin" valueType="num">
                                          <p:cBhvr>
                                            <p:cTn id="16" dur="2000" fill="hold"/>
                                            <p:tgtEl>
                                              <p:spTgt spid="11"/>
                                            </p:tgtEl>
                                            <p:attrNameLst>
                                              <p:attrName>ppt_h</p:attrName>
                                            </p:attrNameLst>
                                          </p:cBhvr>
                                          <p:tavLst>
                                            <p:tav tm="0">
                                              <p:val>
                                                <p:fltVal val="0"/>
                                              </p:val>
                                            </p:tav>
                                            <p:tav tm="100000">
                                              <p:val>
                                                <p:strVal val="#ppt_h"/>
                                              </p:val>
                                            </p:tav>
                                          </p:tavLst>
                                        </p:anim>
                                        <p:animEffect transition="in" filter="fade">
                                          <p:cBhvr>
                                            <p:cTn id="17" dur="2000"/>
                                            <p:tgtEl>
                                              <p:spTgt spid="11"/>
                                            </p:tgtEl>
                                          </p:cBhvr>
                                        </p:animEffect>
                                      </p:childTnLst>
                                    </p:cTn>
                                  </p:par>
                                </p:childTnLst>
                              </p:cTn>
                            </p:par>
                            <p:par>
                              <p:cTn id="18" fill="hold">
                                <p:stCondLst>
                                  <p:cond delay="3000"/>
                                </p:stCondLst>
                                <p:childTnLst>
                                  <p:par>
                                    <p:cTn id="19" presetID="16" presetClass="entr" presetSubtype="21" fill="hold" nodeType="afterEffect">
                                      <p:stCondLst>
                                        <p:cond delay="50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1179226" y="761366"/>
            <a:ext cx="9833548"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VIVER NOS AÇORES EM 2030: CINCO CENÁRIOS DE FUTURO</a:t>
            </a: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721933" y="2355093"/>
            <a:ext cx="3382850" cy="3497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pPr marL="0" indent="0" algn="ctr">
              <a:buNone/>
            </a:pPr>
            <a:r>
              <a:rPr lang="pt-PT" b="1" dirty="0">
                <a:solidFill>
                  <a:schemeClr val="accent1"/>
                </a:solidFill>
              </a:rPr>
              <a:t>ÁREAS ESTRATÉGICAS PARA O DESENVOLVIMENTO DOS AÇORES:</a:t>
            </a:r>
          </a:p>
          <a:p>
            <a:pPr algn="ctr"/>
            <a:endParaRPr lang="pt-PT" b="1" dirty="0">
              <a:solidFill>
                <a:schemeClr val="accent1"/>
              </a:solidFill>
            </a:endParaRPr>
          </a:p>
          <a:p>
            <a:pPr algn="ctr"/>
            <a:endParaRPr lang="en-US" b="1" dirty="0">
              <a:solidFill>
                <a:schemeClr val="accent1"/>
              </a:solidFill>
            </a:endParaRPr>
          </a:p>
        </p:txBody>
      </p:sp>
      <p:sp>
        <p:nvSpPr>
          <p:cNvPr id="12" name="Oval 11">
            <a:extLst>
              <a:ext uri="{FF2B5EF4-FFF2-40B4-BE49-F238E27FC236}">
                <a16:creationId xmlns:a16="http://schemas.microsoft.com/office/drawing/2014/main" xmlns="" id="{8F932EDF-8ACC-4409-BA16-4AE1BC803503}"/>
              </a:ext>
            </a:extLst>
          </p:cNvPr>
          <p:cNvSpPr/>
          <p:nvPr/>
        </p:nvSpPr>
        <p:spPr>
          <a:xfrm>
            <a:off x="6460443" y="2753935"/>
            <a:ext cx="3079341" cy="1558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SOCIOPOLIS</a:t>
            </a:r>
          </a:p>
        </p:txBody>
      </p:sp>
      <p:sp>
        <p:nvSpPr>
          <p:cNvPr id="14" name="Retângulo 13">
            <a:extLst>
              <a:ext uri="{FF2B5EF4-FFF2-40B4-BE49-F238E27FC236}">
                <a16:creationId xmlns:a16="http://schemas.microsoft.com/office/drawing/2014/main" xmlns="" id="{FBE98928-CBD5-4C74-B579-F44A9D07E4CF}"/>
              </a:ext>
            </a:extLst>
          </p:cNvPr>
          <p:cNvSpPr/>
          <p:nvPr/>
        </p:nvSpPr>
        <p:spPr>
          <a:xfrm>
            <a:off x="1877252" y="4488718"/>
            <a:ext cx="9958843" cy="2031325"/>
          </a:xfrm>
          <a:prstGeom prst="rect">
            <a:avLst/>
          </a:prstGeom>
        </p:spPr>
        <p:txBody>
          <a:bodyPr wrap="square">
            <a:spAutoFit/>
          </a:bodyPr>
          <a:lstStyle/>
          <a:p>
            <a:endParaRPr lang="pt-PT" b="1" dirty="0">
              <a:solidFill>
                <a:srgbClr val="002060"/>
              </a:solidFill>
            </a:endParaRPr>
          </a:p>
          <a:p>
            <a:pPr algn="just"/>
            <a:endParaRPr lang="pt-PT" dirty="0"/>
          </a:p>
          <a:p>
            <a:pPr algn="just"/>
            <a:r>
              <a:rPr lang="pt-PT" dirty="0">
                <a:solidFill>
                  <a:schemeClr val="accent1">
                    <a:lumMod val="75000"/>
                  </a:schemeClr>
                </a:solidFill>
              </a:rPr>
              <a:t>Um cenário baseado </a:t>
            </a:r>
            <a:r>
              <a:rPr lang="pt-PT" b="1" dirty="0">
                <a:solidFill>
                  <a:schemeClr val="accent1">
                    <a:lumMod val="75000"/>
                  </a:schemeClr>
                </a:solidFill>
              </a:rPr>
              <a:t>na coesão social</a:t>
            </a:r>
            <a:r>
              <a:rPr lang="pt-PT" dirty="0">
                <a:solidFill>
                  <a:schemeClr val="accent1">
                    <a:lumMod val="75000"/>
                  </a:schemeClr>
                </a:solidFill>
              </a:rPr>
              <a:t>. Considera-se aqui que o investimento prioritário deve ser nas pessoas. A exclusão social deve ser imediatamente erradicada da Região e o desenvolvimento deve ser baseado na educação e na segurança social, para onde passam a ser preferencialmente canalizados os fundos provenientes da União Europeia. </a:t>
            </a:r>
          </a:p>
          <a:p>
            <a:pPr algn="just"/>
            <a:endParaRPr lang="pt-PT" dirty="0"/>
          </a:p>
        </p:txBody>
      </p:sp>
      <p:pic>
        <p:nvPicPr>
          <p:cNvPr id="5122" name="Picture 2" descr="Resultado de imagem para clipart-amig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5891" y="2907261"/>
            <a:ext cx="1902754" cy="172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094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14:presetBounceEnd="2000">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14:bounceEnd="2000">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14:bounceEnd="2000">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000" fill="hold"/>
                                            <p:tgtEl>
                                              <p:spTgt spid="12"/>
                                            </p:tgtEl>
                                            <p:attrNameLst>
                                              <p:attrName>ppt_w</p:attrName>
                                            </p:attrNameLst>
                                          </p:cBhvr>
                                          <p:tavLst>
                                            <p:tav tm="0">
                                              <p:val>
                                                <p:fltVal val="0"/>
                                              </p:val>
                                            </p:tav>
                                            <p:tav tm="100000">
                                              <p:val>
                                                <p:strVal val="#ppt_w"/>
                                              </p:val>
                                            </p:tav>
                                          </p:tavLst>
                                        </p:anim>
                                        <p:anim calcmode="lin" valueType="num">
                                          <p:cBhvr>
                                            <p:cTn id="16" dur="2000" fill="hold"/>
                                            <p:tgtEl>
                                              <p:spTgt spid="12"/>
                                            </p:tgtEl>
                                            <p:attrNameLst>
                                              <p:attrName>ppt_h</p:attrName>
                                            </p:attrNameLst>
                                          </p:cBhvr>
                                          <p:tavLst>
                                            <p:tav tm="0">
                                              <p:val>
                                                <p:fltVal val="0"/>
                                              </p:val>
                                            </p:tav>
                                            <p:tav tm="100000">
                                              <p:val>
                                                <p:strVal val="#ppt_h"/>
                                              </p:val>
                                            </p:tav>
                                          </p:tavLst>
                                        </p:anim>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000" fill="hold"/>
                                            <p:tgtEl>
                                              <p:spTgt spid="12"/>
                                            </p:tgtEl>
                                            <p:attrNameLst>
                                              <p:attrName>ppt_w</p:attrName>
                                            </p:attrNameLst>
                                          </p:cBhvr>
                                          <p:tavLst>
                                            <p:tav tm="0">
                                              <p:val>
                                                <p:fltVal val="0"/>
                                              </p:val>
                                            </p:tav>
                                            <p:tav tm="100000">
                                              <p:val>
                                                <p:strVal val="#ppt_w"/>
                                              </p:val>
                                            </p:tav>
                                          </p:tavLst>
                                        </p:anim>
                                        <p:anim calcmode="lin" valueType="num">
                                          <p:cBhvr>
                                            <p:cTn id="16" dur="2000" fill="hold"/>
                                            <p:tgtEl>
                                              <p:spTgt spid="12"/>
                                            </p:tgtEl>
                                            <p:attrNameLst>
                                              <p:attrName>ppt_h</p:attrName>
                                            </p:attrNameLst>
                                          </p:cBhvr>
                                          <p:tavLst>
                                            <p:tav tm="0">
                                              <p:val>
                                                <p:fltVal val="0"/>
                                              </p:val>
                                            </p:tav>
                                            <p:tav tm="100000">
                                              <p:val>
                                                <p:strVal val="#ppt_h"/>
                                              </p:val>
                                            </p:tav>
                                          </p:tavLst>
                                        </p:anim>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1179226" y="761366"/>
            <a:ext cx="9833548" cy="1325563"/>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VIVER NOS AÇORES EM 2030: CINCO CENÁRIOS DE FUTURO</a:t>
            </a: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721933" y="2355093"/>
            <a:ext cx="3382850" cy="3497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b="1" dirty="0">
              <a:solidFill>
                <a:schemeClr val="accent1"/>
              </a:solidFill>
            </a:endParaRPr>
          </a:p>
          <a:p>
            <a:pPr marL="0" indent="0" algn="ctr">
              <a:buNone/>
            </a:pPr>
            <a:r>
              <a:rPr lang="pt-PT" b="1" dirty="0">
                <a:solidFill>
                  <a:schemeClr val="accent1"/>
                </a:solidFill>
              </a:rPr>
              <a:t>ÁREAS ESTRATÉGICAS PARA O DESENVOLVIMENTO DOS AÇORES:</a:t>
            </a:r>
          </a:p>
          <a:p>
            <a:pPr algn="ctr"/>
            <a:endParaRPr lang="pt-PT" b="1" dirty="0">
              <a:solidFill>
                <a:schemeClr val="accent1"/>
              </a:solidFill>
            </a:endParaRPr>
          </a:p>
          <a:p>
            <a:pPr algn="ctr"/>
            <a:endParaRPr lang="en-US" b="1" dirty="0">
              <a:solidFill>
                <a:schemeClr val="accent1"/>
              </a:solidFill>
            </a:endParaRPr>
          </a:p>
        </p:txBody>
      </p:sp>
      <p:sp>
        <p:nvSpPr>
          <p:cNvPr id="13" name="Oval 12">
            <a:extLst>
              <a:ext uri="{FF2B5EF4-FFF2-40B4-BE49-F238E27FC236}">
                <a16:creationId xmlns:a16="http://schemas.microsoft.com/office/drawing/2014/main" xmlns="" id="{C1B4D9FF-9A18-449E-88C9-2B6095400755}"/>
              </a:ext>
            </a:extLst>
          </p:cNvPr>
          <p:cNvSpPr/>
          <p:nvPr/>
        </p:nvSpPr>
        <p:spPr>
          <a:xfrm>
            <a:off x="5622878" y="2579428"/>
            <a:ext cx="3739485" cy="1570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INFOCRACIA</a:t>
            </a:r>
          </a:p>
        </p:txBody>
      </p:sp>
      <p:sp>
        <p:nvSpPr>
          <p:cNvPr id="14" name="Retângulo 13">
            <a:extLst>
              <a:ext uri="{FF2B5EF4-FFF2-40B4-BE49-F238E27FC236}">
                <a16:creationId xmlns:a16="http://schemas.microsoft.com/office/drawing/2014/main" xmlns="" id="{A248E6EB-18E3-41A2-9EAC-CC7FF9738899}"/>
              </a:ext>
            </a:extLst>
          </p:cNvPr>
          <p:cNvSpPr/>
          <p:nvPr/>
        </p:nvSpPr>
        <p:spPr>
          <a:xfrm>
            <a:off x="1351128" y="4422688"/>
            <a:ext cx="10484967" cy="1805212"/>
          </a:xfrm>
          <a:prstGeom prst="rect">
            <a:avLst/>
          </a:prstGeom>
        </p:spPr>
        <p:txBody>
          <a:bodyPr wrap="square">
            <a:spAutoFit/>
          </a:bodyPr>
          <a:lstStyle/>
          <a:p>
            <a:pPr algn="just"/>
            <a:endParaRPr lang="pt-PT" b="1" dirty="0">
              <a:solidFill>
                <a:schemeClr val="accent1">
                  <a:lumMod val="75000"/>
                </a:schemeClr>
              </a:solidFill>
            </a:endParaRPr>
          </a:p>
          <a:p>
            <a:pPr algn="just"/>
            <a:r>
              <a:rPr lang="pt-PT" dirty="0">
                <a:solidFill>
                  <a:schemeClr val="accent1">
                    <a:lumMod val="75000"/>
                  </a:schemeClr>
                </a:solidFill>
              </a:rPr>
              <a:t> Um cenário baseado numa aposta </a:t>
            </a:r>
            <a:r>
              <a:rPr lang="pt-PT" b="1" dirty="0">
                <a:solidFill>
                  <a:schemeClr val="accent1">
                    <a:lumMod val="75000"/>
                  </a:schemeClr>
                </a:solidFill>
              </a:rPr>
              <a:t>na sociedade de informação</a:t>
            </a:r>
            <a:r>
              <a:rPr lang="pt-PT" dirty="0">
                <a:solidFill>
                  <a:schemeClr val="accent1">
                    <a:lumMod val="75000"/>
                  </a:schemeClr>
                </a:solidFill>
              </a:rPr>
              <a:t>. O raciocínio subjacente é o seguinte: o isolamento geográfico é uma realidade difícil de contornar, mas isso não significa que os Açores tenham que ficar isolados do Mundo. Hoje vivemos efetivamente na “Aldeia Global”, com ferramentas de comunicação que eliminam fronteiras naturais e </a:t>
            </a:r>
            <a:r>
              <a:rPr lang="pt-PT" dirty="0" smtClean="0">
                <a:solidFill>
                  <a:schemeClr val="accent1">
                    <a:lumMod val="75000"/>
                  </a:schemeClr>
                </a:solidFill>
              </a:rPr>
              <a:t>artificiais</a:t>
            </a:r>
            <a:r>
              <a:rPr lang="pt-PT" dirty="0">
                <a:solidFill>
                  <a:schemeClr val="accent1">
                    <a:lumMod val="75000"/>
                  </a:schemeClr>
                </a:solidFill>
              </a:rPr>
              <a:t>. Aposta nas novas tecnologias de informação para aproximar os Açores do Mundo, inclusivamente da comunidade emigrante. </a:t>
            </a:r>
          </a:p>
        </p:txBody>
      </p:sp>
      <p:pic>
        <p:nvPicPr>
          <p:cNvPr id="6148" name="Picture 4" descr="Resultado de imagem para clipart-informat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1205" y="2734657"/>
            <a:ext cx="2196047" cy="1234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0861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14:presetBounceEnd="2000">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14:bounceEnd="2000">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14:bounceEnd="2000">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p:cTn id="15" dur="2000" fill="hold"/>
                                            <p:tgtEl>
                                              <p:spTgt spid="13"/>
                                            </p:tgtEl>
                                            <p:attrNameLst>
                                              <p:attrName>ppt_w</p:attrName>
                                            </p:attrNameLst>
                                          </p:cBhvr>
                                          <p:tavLst>
                                            <p:tav tm="0">
                                              <p:val>
                                                <p:fltVal val="0"/>
                                              </p:val>
                                            </p:tav>
                                            <p:tav tm="100000">
                                              <p:val>
                                                <p:strVal val="#ppt_w"/>
                                              </p:val>
                                            </p:tav>
                                          </p:tavLst>
                                        </p:anim>
                                        <p:anim calcmode="lin" valueType="num">
                                          <p:cBhvr>
                                            <p:cTn id="16" dur="2000" fill="hold"/>
                                            <p:tgtEl>
                                              <p:spTgt spid="13"/>
                                            </p:tgtEl>
                                            <p:attrNameLst>
                                              <p:attrName>ppt_h</p:attrName>
                                            </p:attrNameLst>
                                          </p:cBhvr>
                                          <p:tavLst>
                                            <p:tav tm="0">
                                              <p:val>
                                                <p:fltVal val="0"/>
                                              </p:val>
                                            </p:tav>
                                            <p:tav tm="100000">
                                              <p:val>
                                                <p:strVal val="#ppt_h"/>
                                              </p:val>
                                            </p:tav>
                                          </p:tavLst>
                                        </p:anim>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accel="2000" fill="hold" nodeType="after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p:cTn id="15" dur="2000" fill="hold"/>
                                            <p:tgtEl>
                                              <p:spTgt spid="13"/>
                                            </p:tgtEl>
                                            <p:attrNameLst>
                                              <p:attrName>ppt_w</p:attrName>
                                            </p:attrNameLst>
                                          </p:cBhvr>
                                          <p:tavLst>
                                            <p:tav tm="0">
                                              <p:val>
                                                <p:fltVal val="0"/>
                                              </p:val>
                                            </p:tav>
                                            <p:tav tm="100000">
                                              <p:val>
                                                <p:strVal val="#ppt_w"/>
                                              </p:val>
                                            </p:tav>
                                          </p:tavLst>
                                        </p:anim>
                                        <p:anim calcmode="lin" valueType="num">
                                          <p:cBhvr>
                                            <p:cTn id="16" dur="2000" fill="hold"/>
                                            <p:tgtEl>
                                              <p:spTgt spid="13"/>
                                            </p:tgtEl>
                                            <p:attrNameLst>
                                              <p:attrName>ppt_h</p:attrName>
                                            </p:attrNameLst>
                                          </p:cBhvr>
                                          <p:tavLst>
                                            <p:tav tm="0">
                                              <p:val>
                                                <p:fltVal val="0"/>
                                              </p:val>
                                            </p:tav>
                                            <p:tav tm="100000">
                                              <p:val>
                                                <p:strVal val="#ppt_h"/>
                                              </p:val>
                                            </p:tav>
                                          </p:tavLst>
                                        </p:anim>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4351DFE5-F63D-4BE0-BDA9-E3EB88F01A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xmlns="" id="{4B33D30D-6A47-4A46-83EA-75F22F0992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152" y="0"/>
            <a:ext cx="12192000" cy="6858000"/>
          </a:xfrm>
          <a:prstGeom prst="rect">
            <a:avLst/>
          </a:prstGeom>
        </p:spPr>
      </p:pic>
      <p:sp>
        <p:nvSpPr>
          <p:cNvPr id="2" name="Título 1">
            <a:extLst>
              <a:ext uri="{FF2B5EF4-FFF2-40B4-BE49-F238E27FC236}">
                <a16:creationId xmlns:a16="http://schemas.microsoft.com/office/drawing/2014/main" xmlns="" id="{DADD47D5-8715-430D-9FCF-E4C614FD731D}"/>
              </a:ext>
            </a:extLst>
          </p:cNvPr>
          <p:cNvSpPr>
            <a:spLocks noGrp="1"/>
          </p:cNvSpPr>
          <p:nvPr>
            <p:ph type="title"/>
          </p:nvPr>
        </p:nvSpPr>
        <p:spPr>
          <a:xfrm>
            <a:off x="1179226" y="761366"/>
            <a:ext cx="9833548" cy="566691"/>
          </a:xfrm>
        </p:spPr>
        <p:txBody>
          <a:bodyPr>
            <a:normAutofit fontScale="90000"/>
          </a:bodyPr>
          <a:lstStyle/>
          <a:p>
            <a:pPr algn="ct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r>
              <a:rPr lang="pt-PT" sz="3600" b="1" dirty="0">
                <a:solidFill>
                  <a:srgbClr val="FFFFFF"/>
                </a:solidFill>
              </a:rPr>
              <a:t/>
            </a:r>
            <a:br>
              <a:rPr lang="pt-PT" sz="3600" b="1" dirty="0">
                <a:solidFill>
                  <a:srgbClr val="FFFFFF"/>
                </a:solidFill>
              </a:rPr>
            </a:br>
            <a:r>
              <a:rPr lang="pt-PT" sz="3600" b="1" dirty="0">
                <a:solidFill>
                  <a:srgbClr val="FFFFFF"/>
                </a:solidFill>
              </a:rPr>
              <a:t>VIVER NOS AÇORES EM 2030: CENÁRIOS DE FUTURO</a:t>
            </a:r>
            <a:r>
              <a:rPr lang="pt-PT" sz="4000" b="1" dirty="0">
                <a:solidFill>
                  <a:srgbClr val="FFFFFF"/>
                </a:solidFill>
              </a:rPr>
              <a:t/>
            </a:r>
            <a:br>
              <a:rPr lang="pt-PT" sz="4000" b="1" dirty="0">
                <a:solidFill>
                  <a:srgbClr val="FFFFFF"/>
                </a:solidFill>
              </a:rPr>
            </a:br>
            <a:r>
              <a:rPr lang="pt-PT" sz="4000" b="1" dirty="0">
                <a:solidFill>
                  <a:srgbClr val="FFFFFF"/>
                </a:solidFill>
              </a:rPr>
              <a:t/>
            </a:r>
            <a:br>
              <a:rPr lang="pt-PT" sz="4000" b="1" dirty="0">
                <a:solidFill>
                  <a:srgbClr val="FFFFFF"/>
                </a:solidFill>
              </a:rPr>
            </a:br>
            <a:endParaRPr lang="pt-PT" sz="4000" b="1" dirty="0"/>
          </a:p>
        </p:txBody>
      </p:sp>
      <p:sp>
        <p:nvSpPr>
          <p:cNvPr id="8" name="Marcador de Posição do Texto 2">
            <a:extLst>
              <a:ext uri="{FF2B5EF4-FFF2-40B4-BE49-F238E27FC236}">
                <a16:creationId xmlns:a16="http://schemas.microsoft.com/office/drawing/2014/main" xmlns="" id="{41E3BB33-AF66-42F1-8767-57E21FE041C2}"/>
              </a:ext>
            </a:extLst>
          </p:cNvPr>
          <p:cNvSpPr txBox="1">
            <a:spLocks/>
          </p:cNvSpPr>
          <p:nvPr/>
        </p:nvSpPr>
        <p:spPr>
          <a:xfrm>
            <a:off x="689029" y="3185256"/>
            <a:ext cx="10468581" cy="31012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pt-PT" b="1" dirty="0">
              <a:solidFill>
                <a:schemeClr val="accent1"/>
              </a:solidFill>
            </a:endParaRPr>
          </a:p>
          <a:p>
            <a:pPr algn="just"/>
            <a:r>
              <a:rPr lang="pt-PT" sz="3200" dirty="0">
                <a:solidFill>
                  <a:schemeClr val="accent1">
                    <a:lumMod val="75000"/>
                  </a:schemeClr>
                </a:solidFill>
              </a:rPr>
              <a:t>O caminho a seguir deverá ser sempre a soma de um conjunto de soluções e alternativas, que em conjunto permitam assegurar um </a:t>
            </a:r>
            <a:r>
              <a:rPr lang="pt-PT" sz="3200" b="1" dirty="0">
                <a:solidFill>
                  <a:schemeClr val="accent1">
                    <a:lumMod val="75000"/>
                  </a:schemeClr>
                </a:solidFill>
              </a:rPr>
              <a:t>desenvolvimento sustentável</a:t>
            </a:r>
            <a:r>
              <a:rPr lang="pt-PT" sz="3200" dirty="0">
                <a:solidFill>
                  <a:schemeClr val="accent1">
                    <a:lumMod val="75000"/>
                  </a:schemeClr>
                </a:solidFill>
              </a:rPr>
              <a:t>, baseado na gestão racional dos recursos e da produção e na distribuição da riqueza.</a:t>
            </a:r>
          </a:p>
          <a:p>
            <a:pPr algn="ctr"/>
            <a:endParaRPr lang="en-US" b="1" dirty="0">
              <a:solidFill>
                <a:schemeClr val="accent1"/>
              </a:solidFill>
            </a:endParaRPr>
          </a:p>
        </p:txBody>
      </p:sp>
    </p:spTree>
    <p:extLst>
      <p:ext uri="{BB962C8B-B14F-4D97-AF65-F5344CB8AC3E}">
        <p14:creationId xmlns:p14="http://schemas.microsoft.com/office/powerpoint/2010/main" val="31866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alphaModFix/>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l="3670" r="-3" b="-2"/>
          <a:stretch/>
        </p:blipFill>
        <p:spPr bwMode="auto">
          <a:xfrm>
            <a:off x="4503420" y="324788"/>
            <a:ext cx="2926408" cy="2926408"/>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a:xfrm>
            <a:off x="2218082" y="4231293"/>
            <a:ext cx="8213035" cy="2325170"/>
          </a:xfrm>
          <a:scene3d>
            <a:camera prst="orthographicFront"/>
            <a:lightRig rig="threePt" dir="t"/>
          </a:scene3d>
          <a:sp3d>
            <a:bevelB prst="angle"/>
          </a:sp3d>
        </p:spPr>
        <p:txBody>
          <a:bodyPr vert="horz" lIns="91440" tIns="45720" rIns="91440" bIns="45720" rtlCol="0" anchor="ctr">
            <a:normAutofit fontScale="90000"/>
          </a:bodyPr>
          <a:lstStyle/>
          <a:p>
            <a:pPr algn="ctr"/>
            <a:r>
              <a:rPr lang="en-US" sz="3000" b="1" kern="1200" dirty="0">
                <a:solidFill>
                  <a:schemeClr val="tx1"/>
                </a:solidFill>
                <a:effectLst>
                  <a:outerShdw blurRad="38100" dist="38100" dir="2700000" algn="tl">
                    <a:srgbClr val="000000">
                      <a:alpha val="43137"/>
                    </a:srgbClr>
                  </a:outerShdw>
                </a:effectLst>
                <a:latin typeface="+mj-lt"/>
                <a:ea typeface="+mj-ea"/>
                <a:cs typeface="+mj-cs"/>
              </a:rPr>
              <a:t/>
            </a:r>
            <a:br>
              <a:rPr lang="en-US" sz="3000" b="1" kern="1200" dirty="0">
                <a:solidFill>
                  <a:schemeClr val="tx1"/>
                </a:solidFill>
                <a:effectLst>
                  <a:outerShdw blurRad="38100" dist="38100" dir="2700000" algn="tl">
                    <a:srgbClr val="000000">
                      <a:alpha val="43137"/>
                    </a:srgbClr>
                  </a:outerShdw>
                </a:effectLst>
                <a:latin typeface="+mj-lt"/>
                <a:ea typeface="+mj-ea"/>
                <a:cs typeface="+mj-cs"/>
              </a:rPr>
            </a:br>
            <a:r>
              <a:rPr lang="en-US" sz="3000" b="1" kern="1200" dirty="0">
                <a:solidFill>
                  <a:schemeClr val="tx1"/>
                </a:solidFill>
                <a:effectLst>
                  <a:outerShdw blurRad="38100" dist="38100" dir="2700000" algn="tl">
                    <a:srgbClr val="000000">
                      <a:alpha val="43137"/>
                    </a:srgbClr>
                  </a:outerShdw>
                </a:effectLst>
                <a:latin typeface="+mj-lt"/>
                <a:ea typeface="+mj-ea"/>
                <a:cs typeface="+mj-cs"/>
              </a:rPr>
              <a:t/>
            </a:r>
            <a:br>
              <a:rPr lang="en-US" sz="3000" b="1" kern="1200" dirty="0">
                <a:solidFill>
                  <a:schemeClr val="tx1"/>
                </a:solidFill>
                <a:effectLst>
                  <a:outerShdw blurRad="38100" dist="38100" dir="2700000" algn="tl">
                    <a:srgbClr val="000000">
                      <a:alpha val="43137"/>
                    </a:srgbClr>
                  </a:outerShdw>
                </a:effectLst>
                <a:latin typeface="+mj-lt"/>
                <a:ea typeface="+mj-ea"/>
                <a:cs typeface="+mj-cs"/>
              </a:rPr>
            </a:br>
            <a:r>
              <a:rPr lang="en-US" sz="3000" b="1" kern="1200" dirty="0">
                <a:solidFill>
                  <a:schemeClr val="tx1"/>
                </a:solidFill>
                <a:effectLst>
                  <a:outerShdw blurRad="38100" dist="38100" dir="2700000" algn="tl">
                    <a:srgbClr val="000000">
                      <a:alpha val="43137"/>
                    </a:srgbClr>
                  </a:outerShdw>
                </a:effectLst>
                <a:latin typeface="+mj-lt"/>
                <a:ea typeface="+mj-ea"/>
                <a:cs typeface="+mj-cs"/>
              </a:rPr>
              <a:t/>
            </a:r>
            <a:br>
              <a:rPr lang="en-US" sz="3000" b="1" kern="1200" dirty="0">
                <a:solidFill>
                  <a:schemeClr val="tx1"/>
                </a:solidFill>
                <a:effectLst>
                  <a:outerShdw blurRad="38100" dist="38100" dir="2700000" algn="tl">
                    <a:srgbClr val="000000">
                      <a:alpha val="43137"/>
                    </a:srgbClr>
                  </a:outerShdw>
                </a:effectLst>
                <a:latin typeface="+mj-lt"/>
                <a:ea typeface="+mj-ea"/>
                <a:cs typeface="+mj-cs"/>
              </a:rPr>
            </a:br>
            <a:r>
              <a:rPr lang="en-US" sz="3000" b="1" kern="1200" dirty="0">
                <a:solidFill>
                  <a:schemeClr val="tx1"/>
                </a:solidFill>
                <a:effectLst>
                  <a:outerShdw blurRad="38100" dist="38100" dir="2700000" algn="tl">
                    <a:srgbClr val="000000">
                      <a:alpha val="43137"/>
                    </a:srgbClr>
                  </a:outerShdw>
                </a:effectLst>
                <a:latin typeface="+mj-lt"/>
                <a:ea typeface="+mj-ea"/>
                <a:cs typeface="+mj-cs"/>
              </a:rPr>
              <a:t/>
            </a:r>
            <a:br>
              <a:rPr lang="en-US" sz="3000" b="1" kern="1200" dirty="0">
                <a:solidFill>
                  <a:schemeClr val="tx1"/>
                </a:solidFill>
                <a:effectLst>
                  <a:outerShdw blurRad="38100" dist="38100" dir="2700000" algn="tl">
                    <a:srgbClr val="000000">
                      <a:alpha val="43137"/>
                    </a:srgbClr>
                  </a:outerShdw>
                </a:effectLst>
                <a:latin typeface="+mj-lt"/>
                <a:ea typeface="+mj-ea"/>
                <a:cs typeface="+mj-cs"/>
              </a:rPr>
            </a:br>
            <a:r>
              <a:rPr lang="en-US" b="1" dirty="0">
                <a:solidFill>
                  <a:schemeClr val="accent4">
                    <a:lumMod val="50000"/>
                  </a:schemeClr>
                </a:solidFill>
                <a:effectLst>
                  <a:outerShdw blurRad="38100" dist="38100" dir="2700000" algn="tl">
                    <a:srgbClr val="000000">
                      <a:alpha val="43137"/>
                    </a:srgbClr>
                  </a:outerShdw>
                </a:effectLst>
              </a:rPr>
              <a:t>UM CENÁRIO COM FUTURO</a:t>
            </a:r>
            <a:r>
              <a:rPr lang="en-US" sz="7200" b="1" dirty="0">
                <a:solidFill>
                  <a:schemeClr val="accent4">
                    <a:lumMod val="75000"/>
                  </a:schemeClr>
                </a:solidFill>
                <a:effectLst>
                  <a:outerShdw blurRad="38100" dist="38100" dir="2700000" algn="tl">
                    <a:srgbClr val="000000">
                      <a:alpha val="43137"/>
                    </a:srgbClr>
                  </a:outerShdw>
                </a:effectLst>
              </a:rPr>
              <a:t/>
            </a:r>
            <a:br>
              <a:rPr lang="en-US" sz="7200" b="1" dirty="0">
                <a:solidFill>
                  <a:schemeClr val="accent4">
                    <a:lumMod val="75000"/>
                  </a:schemeClr>
                </a:solidFill>
                <a:effectLst>
                  <a:outerShdw blurRad="38100" dist="38100" dir="2700000" algn="tl">
                    <a:srgbClr val="000000">
                      <a:alpha val="43137"/>
                    </a:srgbClr>
                  </a:outerShdw>
                </a:effectLst>
              </a:rPr>
            </a:br>
            <a:endParaRPr lang="en-US" sz="3000" b="1" kern="1200" dirty="0">
              <a:solidFill>
                <a:schemeClr val="accent4">
                  <a:lumMod val="75000"/>
                </a:schemeClr>
              </a:solidFill>
            </a:endParaRPr>
          </a:p>
        </p:txBody>
      </p:sp>
      <p:pic>
        <p:nvPicPr>
          <p:cNvPr id="8" name="Picture 2">
            <a:extLst>
              <a:ext uri="{FF2B5EF4-FFF2-40B4-BE49-F238E27FC236}">
                <a16:creationId xmlns:a16="http://schemas.microsoft.com/office/drawing/2014/main" xmlns="" id="{0B65A8F7-9373-4FF7-BE09-F8078743495D}"/>
              </a:ext>
            </a:extLst>
          </p:cNvPr>
          <p:cNvPicPr>
            <a:picLocks noChangeAspect="1" noChangeArrowheads="1"/>
          </p:cNvPicPr>
          <p:nvPr/>
        </p:nvPicPr>
        <p:blipFill rotWithShape="1">
          <a:blip r:embed="rId4" cstate="print"/>
          <a:srcRect l="46602" t="46755" r="37228" b="47060"/>
          <a:stretch/>
        </p:blipFill>
        <p:spPr bwMode="auto">
          <a:xfrm>
            <a:off x="3687647" y="3741244"/>
            <a:ext cx="4557954" cy="980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219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2000"/>
                            </p:stCondLst>
                            <p:childTnLst>
                              <p:par>
                                <p:cTn id="16" presetID="31" presetClass="entr" presetSubtype="0" fill="hold" grpId="0" nodeType="afterEffect">
                                  <p:stCondLst>
                                    <p:cond delay="500"/>
                                  </p:stCondLst>
                                  <p:childTnLst>
                                    <p:set>
                                      <p:cBhvr>
                                        <p:cTn id="17" dur="1" fill="hold">
                                          <p:stCondLst>
                                            <p:cond delay="0"/>
                                          </p:stCondLst>
                                        </p:cTn>
                                        <p:tgtEl>
                                          <p:spTgt spid="2"/>
                                        </p:tgtEl>
                                        <p:attrNameLst>
                                          <p:attrName>style.visibility</p:attrName>
                                        </p:attrNameLst>
                                      </p:cBhvr>
                                      <p:to>
                                        <p:strVal val="visible"/>
                                      </p:to>
                                    </p:set>
                                    <p:anim calcmode="lin" valueType="num">
                                      <p:cBhvr>
                                        <p:cTn id="18" dur="2000" fill="hold"/>
                                        <p:tgtEl>
                                          <p:spTgt spid="2"/>
                                        </p:tgtEl>
                                        <p:attrNameLst>
                                          <p:attrName>ppt_w</p:attrName>
                                        </p:attrNameLst>
                                      </p:cBhvr>
                                      <p:tavLst>
                                        <p:tav tm="0">
                                          <p:val>
                                            <p:fltVal val="0"/>
                                          </p:val>
                                        </p:tav>
                                        <p:tav tm="100000">
                                          <p:val>
                                            <p:strVal val="#ppt_w"/>
                                          </p:val>
                                        </p:tav>
                                      </p:tavLst>
                                    </p:anim>
                                    <p:anim calcmode="lin" valueType="num">
                                      <p:cBhvr>
                                        <p:cTn id="19" dur="2000" fill="hold"/>
                                        <p:tgtEl>
                                          <p:spTgt spid="2"/>
                                        </p:tgtEl>
                                        <p:attrNameLst>
                                          <p:attrName>ppt_h</p:attrName>
                                        </p:attrNameLst>
                                      </p:cBhvr>
                                      <p:tavLst>
                                        <p:tav tm="0">
                                          <p:val>
                                            <p:fltVal val="0"/>
                                          </p:val>
                                        </p:tav>
                                        <p:tav tm="100000">
                                          <p:val>
                                            <p:strVal val="#ppt_h"/>
                                          </p:val>
                                        </p:tav>
                                      </p:tavLst>
                                    </p:anim>
                                    <p:anim calcmode="lin" valueType="num">
                                      <p:cBhvr>
                                        <p:cTn id="20" dur="2000" fill="hold"/>
                                        <p:tgtEl>
                                          <p:spTgt spid="2"/>
                                        </p:tgtEl>
                                        <p:attrNameLst>
                                          <p:attrName>style.rotation</p:attrName>
                                        </p:attrNameLst>
                                      </p:cBhvr>
                                      <p:tavLst>
                                        <p:tav tm="0">
                                          <p:val>
                                            <p:fltVal val="90"/>
                                          </p:val>
                                        </p:tav>
                                        <p:tav tm="100000">
                                          <p:val>
                                            <p:fltVal val="0"/>
                                          </p:val>
                                        </p:tav>
                                      </p:tavLst>
                                    </p:anim>
                                    <p:animEffect transition="in" filter="fade">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1135</Words>
  <Application>Microsoft Office PowerPoint</Application>
  <PresentationFormat>Ecrã Panorâmico</PresentationFormat>
  <Paragraphs>114</Paragraphs>
  <Slides>20</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20</vt:i4>
      </vt:variant>
    </vt:vector>
  </HeadingPairs>
  <TitlesOfParts>
    <vt:vector size="24" baseType="lpstr">
      <vt:lpstr>Arial</vt:lpstr>
      <vt:lpstr>Calibri</vt:lpstr>
      <vt:lpstr>Calibri Light</vt:lpstr>
      <vt:lpstr>Tema do Office</vt:lpstr>
      <vt:lpstr>Cidadania-História, Geografia e Cultura dos Açores 8º ano</vt:lpstr>
      <vt:lpstr>   VIVER NOS AÇORES EM 2030: CINCO CENÁRIOS DE FUTURO   </vt:lpstr>
      <vt:lpstr>   VIVER NOS AÇORES EM 2030: CINCO CENÁRIOS DE FUTURO   </vt:lpstr>
      <vt:lpstr>   VIVER NOS AÇORES EM 2030: CINCO CENÁRIOS DE FUTURO   </vt:lpstr>
      <vt:lpstr>   VIVER NOS AÇORES EM 2030: CINCO CENÁRIOS DE FUTURO   </vt:lpstr>
      <vt:lpstr>   VIVER NOS AÇORES EM 2030: CINCO CENÁRIOS DE FUTURO   </vt:lpstr>
      <vt:lpstr>   VIVER NOS AÇORES EM 2030: CINCO CENÁRIOS DE FUTURO   </vt:lpstr>
      <vt:lpstr>   VIVER NOS AÇORES EM 2030: CENÁRIOS DE FUTURO  </vt:lpstr>
      <vt:lpstr>    UM CENÁRIO COM FUTURO </vt:lpstr>
      <vt:lpstr>ANTECEDENTES  HISTÓRICOS DA PRODUÇÃO ANIMAL NO ARQUIPÉLAGO</vt:lpstr>
      <vt:lpstr>ANTECEDENTES  HISTÓRICOS DA PRODUÇÃO ANIMAL NO ARQUIPÉLAGO</vt:lpstr>
      <vt:lpstr>CONDIÇÕES NATURAIS PARA A OPÇÃO PECUÁRIA </vt:lpstr>
      <vt:lpstr>CONDICIONANTES SOCIAIS DA MANUTENÇÃO DO SETOR AGROPECUÁRIO</vt:lpstr>
      <vt:lpstr>                    IMPORTÂNCIA DO SETOR AGROPECUÁRIO NA ECONOMIA REGIONAL</vt:lpstr>
      <vt:lpstr>                     IMPORTÂNCIA DO SETOR AGROPECUÁRIO NA ECONOMIA REGIONAL</vt:lpstr>
      <vt:lpstr> LACTOGENIA: UM CENÁRIO COM FUTURO </vt:lpstr>
      <vt:lpstr>      </vt:lpstr>
      <vt:lpstr>   LACTOGENIA: UM CENÁRIO COM FUTURO Programas comunitários de apoio ao setor agropecuário   </vt:lpstr>
      <vt:lpstr>DESAFIOS PARA GARANTIR A SUSTENTABILIDADE DO SETOR AGROPECUÁRIO</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Cidadania-História, Geografia e Cultura dos Açores 8º ano</dc:title>
  <dc:creator>joaquina novo</dc:creator>
  <cp:lastModifiedBy>dt2</cp:lastModifiedBy>
  <cp:revision>79</cp:revision>
  <dcterms:created xsi:type="dcterms:W3CDTF">2017-11-09T21:21:00Z</dcterms:created>
  <dcterms:modified xsi:type="dcterms:W3CDTF">2018-06-21T14:42:09Z</dcterms:modified>
</cp:coreProperties>
</file>