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32" r:id="rId2"/>
    <p:sldId id="330" r:id="rId3"/>
    <p:sldId id="32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23" r:id="rId12"/>
    <p:sldId id="325" r:id="rId13"/>
    <p:sldId id="329" r:id="rId14"/>
    <p:sldId id="334" r:id="rId15"/>
    <p:sldId id="335" r:id="rId16"/>
  </p:sldIdLst>
  <p:sldSz cx="9144000" cy="6858000" type="screen4x3"/>
  <p:notesSz cx="6718300" cy="9855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4">
          <p15:clr>
            <a:srgbClr val="A4A3A4"/>
          </p15:clr>
        </p15:guide>
        <p15:guide id="4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6600"/>
    <a:srgbClr val="E36C0A"/>
    <a:srgbClr val="FFE2C5"/>
    <a:srgbClr val="FFCC99"/>
    <a:srgbClr val="92D050"/>
    <a:srgbClr val="EF8C6A"/>
    <a:srgbClr val="006600"/>
    <a:srgbClr val="66CC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1662C-2E6F-4FDA-902C-2F8802CB9FD3}" v="29" dt="2019-03-28T19:05:48.993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com Tema 2 - Destaqu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Destaqu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Destaqu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7288" autoAdjust="0"/>
  </p:normalViewPr>
  <p:slideViewPr>
    <p:cSldViewPr>
      <p:cViewPr varScale="1">
        <p:scale>
          <a:sx n="64" d="100"/>
          <a:sy n="64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006"/>
    </p:cViewPr>
  </p:sorterViewPr>
  <p:notesViewPr>
    <p:cSldViewPr showGuides="1">
      <p:cViewPr varScale="1">
        <p:scale>
          <a:sx n="55" d="100"/>
          <a:sy n="55" d="100"/>
        </p:scale>
        <p:origin x="-1830" y="-102"/>
      </p:cViewPr>
      <p:guideLst>
        <p:guide orient="horz" pos="2880"/>
        <p:guide pos="2160"/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JPF. Valadão" userId="0f8f2010-9b8a-4c44-9ce3-0226a65a7249" providerId="ADAL" clId="{9EB1662C-2E6F-4FDA-902C-2F8802CB9FD3}"/>
    <pc:docChg chg="modSld">
      <pc:chgData name="Paulo JPF. Valadão" userId="0f8f2010-9b8a-4c44-9ce3-0226a65a7249" providerId="ADAL" clId="{9EB1662C-2E6F-4FDA-902C-2F8802CB9FD3}" dt="2019-03-28T19:05:48.993" v="36" actId="20577"/>
      <pc:docMkLst>
        <pc:docMk/>
      </pc:docMkLst>
      <pc:sldChg chg="modSp">
        <pc:chgData name="Paulo JPF. Valadão" userId="0f8f2010-9b8a-4c44-9ce3-0226a65a7249" providerId="ADAL" clId="{9EB1662C-2E6F-4FDA-902C-2F8802CB9FD3}" dt="2019-03-28T19:01:33.400" v="12" actId="20577"/>
        <pc:sldMkLst>
          <pc:docMk/>
          <pc:sldMk cId="0" sldId="309"/>
        </pc:sldMkLst>
        <pc:spChg chg="mod">
          <ac:chgData name="Paulo JPF. Valadão" userId="0f8f2010-9b8a-4c44-9ce3-0226a65a7249" providerId="ADAL" clId="{9EB1662C-2E6F-4FDA-902C-2F8802CB9FD3}" dt="2019-03-28T19:01:33.400" v="12" actId="20577"/>
          <ac:spMkLst>
            <pc:docMk/>
            <pc:sldMk cId="0" sldId="309"/>
            <ac:spMk id="3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1:11.386" v="11" actId="20577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1:47.982" v="16" actId="20577"/>
        <pc:sldMkLst>
          <pc:docMk/>
          <pc:sldMk cId="0" sldId="310"/>
        </pc:sldMkLst>
        <pc:spChg chg="mod">
          <ac:chgData name="Paulo JPF. Valadão" userId="0f8f2010-9b8a-4c44-9ce3-0226a65a7249" providerId="ADAL" clId="{9EB1662C-2E6F-4FDA-902C-2F8802CB9FD3}" dt="2019-03-28T19:01:39.407" v="15" actId="20577"/>
          <ac:spMkLst>
            <pc:docMk/>
            <pc:sldMk cId="0" sldId="310"/>
            <ac:spMk id="3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1:47.982" v="16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3:15.717" v="22" actId="123"/>
        <pc:sldMkLst>
          <pc:docMk/>
          <pc:sldMk cId="0" sldId="311"/>
        </pc:sldMkLst>
        <pc:spChg chg="mod">
          <ac:chgData name="Paulo JPF. Valadão" userId="0f8f2010-9b8a-4c44-9ce3-0226a65a7249" providerId="ADAL" clId="{9EB1662C-2E6F-4FDA-902C-2F8802CB9FD3}" dt="2019-03-28T19:03:15.717" v="22" actId="123"/>
          <ac:spMkLst>
            <pc:docMk/>
            <pc:sldMk cId="0" sldId="311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2:14.698" v="17" actId="20577"/>
          <ac:spMkLst>
            <pc:docMk/>
            <pc:sldMk cId="0" sldId="311"/>
            <ac:spMk id="5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3:40.601" v="23" actId="20577"/>
        <pc:sldMkLst>
          <pc:docMk/>
          <pc:sldMk cId="0" sldId="312"/>
        </pc:sldMkLst>
        <pc:spChg chg="mod">
          <ac:chgData name="Paulo JPF. Valadão" userId="0f8f2010-9b8a-4c44-9ce3-0226a65a7249" providerId="ADAL" clId="{9EB1662C-2E6F-4FDA-902C-2F8802CB9FD3}" dt="2019-03-28T19:03:40.601" v="23" actId="20577"/>
          <ac:spMkLst>
            <pc:docMk/>
            <pc:sldMk cId="0" sldId="312"/>
            <ac:spMk id="1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4:38.392" v="32" actId="20577"/>
        <pc:sldMkLst>
          <pc:docMk/>
          <pc:sldMk cId="0" sldId="313"/>
        </pc:sldMkLst>
        <pc:spChg chg="mod">
          <ac:chgData name="Paulo JPF. Valadão" userId="0f8f2010-9b8a-4c44-9ce3-0226a65a7249" providerId="ADAL" clId="{9EB1662C-2E6F-4FDA-902C-2F8802CB9FD3}" dt="2019-03-28T19:04:38.392" v="32" actId="20577"/>
          <ac:spMkLst>
            <pc:docMk/>
            <pc:sldMk cId="0" sldId="313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4:11.019" v="24" actId="20577"/>
          <ac:spMkLst>
            <pc:docMk/>
            <pc:sldMk cId="0" sldId="313"/>
            <ac:spMk id="9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5:09.623" v="34" actId="20577"/>
        <pc:sldMkLst>
          <pc:docMk/>
          <pc:sldMk cId="0" sldId="314"/>
        </pc:sldMkLst>
        <pc:spChg chg="mod">
          <ac:chgData name="Paulo JPF. Valadão" userId="0f8f2010-9b8a-4c44-9ce3-0226a65a7249" providerId="ADAL" clId="{9EB1662C-2E6F-4FDA-902C-2F8802CB9FD3}" dt="2019-03-28T19:05:09.623" v="34" actId="20577"/>
          <ac:spMkLst>
            <pc:docMk/>
            <pc:sldMk cId="0" sldId="314"/>
            <ac:spMk id="4" creationId="{00000000-0000-0000-0000-000000000000}"/>
          </ac:spMkLst>
        </pc:spChg>
        <pc:spChg chg="mod">
          <ac:chgData name="Paulo JPF. Valadão" userId="0f8f2010-9b8a-4c44-9ce3-0226a65a7249" providerId="ADAL" clId="{9EB1662C-2E6F-4FDA-902C-2F8802CB9FD3}" dt="2019-03-28T19:05:00.161" v="33" actId="20577"/>
          <ac:spMkLst>
            <pc:docMk/>
            <pc:sldMk cId="0" sldId="314"/>
            <ac:spMk id="9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5:48.993" v="36" actId="20577"/>
        <pc:sldMkLst>
          <pc:docMk/>
          <pc:sldMk cId="0" sldId="315"/>
        </pc:sldMkLst>
        <pc:spChg chg="mod">
          <ac:chgData name="Paulo JPF. Valadão" userId="0f8f2010-9b8a-4c44-9ce3-0226a65a7249" providerId="ADAL" clId="{9EB1662C-2E6F-4FDA-902C-2F8802CB9FD3}" dt="2019-03-28T19:05:48.993" v="36" actId="20577"/>
          <ac:spMkLst>
            <pc:docMk/>
            <pc:sldMk cId="0" sldId="315"/>
            <ac:spMk id="4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9:00:04.416" v="8" actId="20577"/>
        <pc:sldMkLst>
          <pc:docMk/>
          <pc:sldMk cId="0" sldId="326"/>
        </pc:sldMkLst>
        <pc:spChg chg="mod">
          <ac:chgData name="Paulo JPF. Valadão" userId="0f8f2010-9b8a-4c44-9ce3-0226a65a7249" providerId="ADAL" clId="{9EB1662C-2E6F-4FDA-902C-2F8802CB9FD3}" dt="2019-03-28T19:00:04.416" v="8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Paulo JPF. Valadão" userId="0f8f2010-9b8a-4c44-9ce3-0226a65a7249" providerId="ADAL" clId="{9EB1662C-2E6F-4FDA-902C-2F8802CB9FD3}" dt="2019-03-28T18:59:02.503" v="7" actId="20577"/>
        <pc:sldMkLst>
          <pc:docMk/>
          <pc:sldMk cId="3382117303" sldId="332"/>
        </pc:sldMkLst>
        <pc:spChg chg="mod">
          <ac:chgData name="Paulo JPF. Valadão" userId="0f8f2010-9b8a-4c44-9ce3-0226a65a7249" providerId="ADAL" clId="{9EB1662C-2E6F-4FDA-902C-2F8802CB9FD3}" dt="2019-03-28T18:59:02.503" v="7" actId="20577"/>
          <ac:spMkLst>
            <pc:docMk/>
            <pc:sldMk cId="3382117303" sldId="332"/>
            <ac:spMk id="5123" creationId="{0AEB0B7C-5210-4416-829D-ECB3AB6F67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3AFE0-060D-4AC7-8370-078EC85F3478}" type="datetimeFigureOut">
              <a:rPr lang="pt-PT" smtClean="0"/>
              <a:pPr/>
              <a:t>26-04-2019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AF64-8BD1-4DDA-87CA-0D187DC6410D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2740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482" y="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830" y="4681220"/>
            <a:ext cx="537464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482" y="9360730"/>
            <a:ext cx="2911263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5A727B-14D3-4917-8FA7-81F39ADA124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810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A727B-14D3-4917-8FA7-81F39ADA1247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0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3A0B-38F6-422E-A635-35D608E2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558CF-9FC7-49D6-9BD8-4C7B77B9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BE4E07-F6B7-47BF-93EC-A8983AE1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BA35C9-B229-4CAB-A524-83082943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077596-96A1-4EE4-AAC1-717B4D2E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253185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8311E-C988-4D83-8D40-FA269977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A78DCE8-48F7-4B34-9F99-8F3ECB54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E4E1D2-78D2-43D1-9DA0-287CC264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827CB8-ABC3-403D-AEE7-38C6261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528D99-D800-4535-BD9E-3AB925FC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079522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512D9-BD36-4540-A108-A77C7E0A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223B64-7ABD-45FE-A3DA-89A4BFFE2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9767D8-4EEB-49A4-8622-6A1A5CF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636D54-6205-48E1-BA02-AFB3C25F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2F199A-F942-4D92-A830-61C3E50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631754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5F37C26B-274D-4391-8A5F-27A6049E9BE3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  <p:sp useBgFill="1">
        <p:nvSpPr>
          <p:cNvPr id="10" name="Rectângulo arredondado 7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E37B7-1A18-4301-9FE4-C2DD709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FBF949-1AB2-4E02-BF91-D1AC826D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6D5600-96A2-48A8-A3FF-0BE2554F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09BDF0-33B0-4870-BB5F-46147E9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8F0DC-6E37-4BFF-BE7E-57B1716B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72209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EA433-960B-4046-95D9-C068C340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B26B63-03E7-4BD9-BEF2-3D2FD5F9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BA95F-CC36-4084-9167-779D7A8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59151F5-BD6B-4269-A71E-0BD86855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2A8B68-AB8F-43EE-87D5-AF3F3BD6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6FD9A-5E9F-448E-83A3-38DC50B5C102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3487617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EE382-7E16-495D-B8DB-51973C3C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225598-5A4C-4C58-A257-C6396452C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329A7B-3936-45D6-BED5-6FCD61C7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2F1F34-06F3-4744-8669-AF7A1C72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C7EA2E-80F9-43BD-9444-900B38EC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1442EDA-CF87-4655-8BDB-D2ED85D1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2B784-777D-4CC6-B455-881D884651CE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952004"/>
      </p:ext>
    </p:extLst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F346-B8E2-467F-BA88-8C73FD26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5CE650-F11B-4FEB-AD91-B5BBC9ED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154869-BC31-4E68-851A-34D1A2BD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D5A071-C85F-41B2-BA6B-F924D58CD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7964EE7-FED9-4CE7-9C70-CE377A12E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9A668DC-9DAE-4D88-9F52-FE87B4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D92A1A2-38DE-4440-B6CE-03BE9D94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690806E-EEF7-426F-BFFA-8F7EE19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DA863-3531-45AE-848E-23729355C528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982276"/>
      </p:ext>
    </p:extLst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A49CD-E30B-4D79-95BA-565458D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C19A301-BBDA-4C16-A673-02C972B2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F34617-97FB-4AFD-BA75-F76796C1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966939D-81F4-4F66-97B4-887FAD0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27804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DC66E47-31CF-4F5C-811E-13AC74FF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32DA0A0-60D2-40EB-A3D6-4F77BA27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27ACF7-DD02-4AA2-AE74-3E255DEA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9522450"/>
      </p:ext>
    </p:extLst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0B8E-90EC-4D0C-9C30-257D06AB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096CE2-C2D8-4062-A727-33CBD9AB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CBF2AC3-1282-42CE-9EE9-EE0C0499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129E1B-E31B-4154-8407-9103370C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10E558-322B-4586-A0B7-DDFD6F19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História - 8º Ano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D7632AA-6D67-4384-929C-36BD4EC8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6C1B4-47A0-433B-AE91-2629EE985673}" type="slidenum">
              <a:rPr lang="pt-PT" smtClean="0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4414774"/>
      </p:ext>
    </p:extLst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8393-6F99-4794-8BA5-DD5AE7AE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E205663-E9B0-4F5C-A9E7-4CD54D3DC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9877D2F-73A4-48E6-A5D7-87A6A93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4CB845-1024-4141-829F-8CCAF959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E0C8BF1-BCD1-4842-A722-0584244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B6E532-9900-4748-ACED-2F71954B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559270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6659D16-D7DD-416F-9912-6246849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000715-C93A-490A-A126-D68E4FFDF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56FC92-F721-4456-8521-5E512D448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4/26/2019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2B1B0E-E0D8-4BBD-B940-7D3406DF2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BF0498-A7D5-42A8-BA26-066107AE9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C3B54-4F30-4380-A0D3-5FD780913C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10" y="361942"/>
            <a:ext cx="563810" cy="69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019B7-D9F8-4CAA-A09D-9BBF8E86F9AF}"/>
              </a:ext>
            </a:extLst>
          </p:cNvPr>
          <p:cNvSpPr txBox="1"/>
          <p:nvPr userDrawn="1"/>
        </p:nvSpPr>
        <p:spPr>
          <a:xfrm>
            <a:off x="3778002" y="6597932"/>
            <a:ext cx="5190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PT" sz="800" b="1" dirty="0">
                <a:solidFill>
                  <a:srgbClr val="555555"/>
                </a:solidFill>
                <a:latin typeface="Arial" pitchFamily="34" charset="0"/>
                <a:cs typeface="Arial" pitchFamily="34" charset="0"/>
              </a:rPr>
              <a:t>Hora H / 8.º ano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3F0E8-F74A-4ACC-8AA1-5D6DA36C36D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3016"/>
            <a:ext cx="1142857" cy="769524"/>
          </a:xfrm>
          <a:prstGeom prst="rect">
            <a:avLst/>
          </a:prstGeom>
        </p:spPr>
      </p:pic>
      <p:sp useBgFill="1">
        <p:nvSpPr>
          <p:cNvPr id="10" name="Rectângulo arredondado 7">
            <a:extLst>
              <a:ext uri="{FF2B5EF4-FFF2-40B4-BE49-F238E27FC236}">
                <a16:creationId xmlns:a16="http://schemas.microsoft.com/office/drawing/2014/main" id="{B8E21C2C-2926-4CA9-B7B5-92ACEEAE6B0E}"/>
              </a:ext>
            </a:extLst>
          </p:cNvPr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77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9" r:id="rId12"/>
  </p:sldLayoutIdLst>
  <p:transition>
    <p:wedge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rqnet.pt/portal/portugal/temashistoria/maria2.html" TargetMode="External"/><Relationship Id="rId13" Type="http://schemas.openxmlformats.org/officeDocument/2006/relationships/hyperlink" Target="https://www.google.pt/search?q=bras%C3%A3o+da+cidade+de+angra+do+hero%C3%ADsmo&amp;client=firefox-b&amp;dcr=0&amp;source=lnms&amp;tbm=isch&amp;sa=X&amp;ved=0ahUKEwjWt9nN36vZAhW" TargetMode="External"/><Relationship Id="rId3" Type="http://schemas.openxmlformats.org/officeDocument/2006/relationships/hyperlink" Target="https://geneall.net/pt/nome/55103/jose-quintino-dias-1-barao-de-monte-brasil/" TargetMode="External"/><Relationship Id="rId7" Type="http://schemas.openxmlformats.org/officeDocument/2006/relationships/hyperlink" Target="http://www.arqnet.pt/dicionario/terceira1d.html" TargetMode="External"/><Relationship Id="rId12" Type="http://schemas.openxmlformats.org/officeDocument/2006/relationships/hyperlink" Target="http://www.culturacores.azores.gov.pt/ea/pesquisa/Default.aspx?id=9016" TargetMode="External"/><Relationship Id="rId2" Type="http://schemas.openxmlformats.org/officeDocument/2006/relationships/hyperlink" Target="https://www.sanjoaninas.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escola.com/biografias/dom-pedro-i/" TargetMode="External"/><Relationship Id="rId11" Type="http://schemas.openxmlformats.org/officeDocument/2006/relationships/hyperlink" Target="https://www.parlamento.pt/Parlamento/PublishingImages/constitucionalismo/Imagens_grandes/bandeira_monarquia.jpg" TargetMode="External"/><Relationship Id="rId5" Type="http://schemas.openxmlformats.org/officeDocument/2006/relationships/hyperlink" Target="https://www.google.pt/search?q=pico+da+memoria+angra+do+heroismo&amp;client=firefox-b&amp;dcr=0&amp;source=lnms&amp;tbm=isch&amp;sa=X&amp;ved=0ahUKEwirl" TargetMode="External"/><Relationship Id="rId10" Type="http://schemas.openxmlformats.org/officeDocument/2006/relationships/hyperlink" Target="http://www.dpedroiv.parquesdesintra.pt/cronologia/1829/agosto/11/batalha-da-vila-praia-na-ilha-terceira--acores/96" TargetMode="External"/><Relationship Id="rId4" Type="http://schemas.openxmlformats.org/officeDocument/2006/relationships/hyperlink" Target="http://www.azores.gov.pt/Portal/pt/entidades/pgra/livres/Pal%C3%A1cios+da+Presid%C3%AAncia.htm" TargetMode="External"/><Relationship Id="rId9" Type="http://schemas.openxmlformats.org/officeDocument/2006/relationships/hyperlink" Target="http://www.cmah.pt/municipio/camara/brasao.php" TargetMode="External"/><Relationship Id="rId1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joaninas.pt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BB97-0E9E-47A2-AA66-61EAA1711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68" y="404663"/>
            <a:ext cx="8748464" cy="647649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PT" sz="40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História, Geografia e Cultura dos Açores</a:t>
            </a:r>
            <a:endParaRPr lang="pt-PT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Subtítulo 2">
            <a:extLst>
              <a:ext uri="{FF2B5EF4-FFF2-40B4-BE49-F238E27FC236}">
                <a16:creationId xmlns:a16="http://schemas.microsoft.com/office/drawing/2014/main" id="{0AEB0B7C-5210-4416-829D-ECB3AB6F6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488" y="2349500"/>
            <a:ext cx="8728075" cy="1655763"/>
          </a:xfrm>
        </p:spPr>
        <p:txBody>
          <a:bodyPr/>
          <a:lstStyle/>
          <a:p>
            <a:pPr eaLnBrk="1" hangingPunct="1"/>
            <a:r>
              <a:rPr lang="pt-PT" altLang="pt-PT" sz="2800" b="1" dirty="0">
                <a:solidFill>
                  <a:srgbClr val="002060"/>
                </a:solidFill>
              </a:rPr>
              <a:t>Tema3</a:t>
            </a:r>
            <a:r>
              <a:rPr lang="pt-PT" altLang="pt-PT" sz="2400" dirty="0">
                <a:solidFill>
                  <a:srgbClr val="002060"/>
                </a:solidFill>
              </a:rPr>
              <a:t>_</a:t>
            </a:r>
            <a:r>
              <a:rPr lang="pt-PT" altLang="pt-PT" sz="2400" b="1" dirty="0">
                <a:solidFill>
                  <a:srgbClr val="002060"/>
                </a:solidFill>
              </a:rPr>
              <a:t>OS AÇORES NA CONTEMPORANEIDADE: POLÍTICA E ADMINISTRAÇÃO</a:t>
            </a:r>
          </a:p>
          <a:p>
            <a:pPr eaLnBrk="1" hangingPunct="1"/>
            <a:r>
              <a:rPr lang="pt-PT" altLang="pt-PT" sz="2400" b="1" dirty="0">
                <a:solidFill>
                  <a:srgbClr val="002060"/>
                </a:solidFill>
              </a:rPr>
              <a:t>3.1 - O processo de implantação do Liberalismo em Portugal: o papel dos Açores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B3191B-D69F-45B3-9A19-EB2D204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8400" y="6270625"/>
            <a:ext cx="5237163" cy="365125"/>
          </a:xfrm>
        </p:spPr>
        <p:txBody>
          <a:bodyPr/>
          <a:lstStyle/>
          <a:p>
            <a:pPr>
              <a:defRPr/>
            </a:pPr>
            <a:r>
              <a:rPr lang="en-US" altLang="pt-PT" sz="2000" b="1" dirty="0">
                <a:solidFill>
                  <a:srgbClr val="002060"/>
                </a:solidFill>
                <a:latin typeface="+mn-lt"/>
              </a:rPr>
              <a:t>Docentes: Joaquina Novo e </a:t>
            </a:r>
            <a:r>
              <a:rPr lang="en-US" altLang="pt-PT" sz="2000" b="1" dirty="0" err="1">
                <a:solidFill>
                  <a:srgbClr val="002060"/>
                </a:solidFill>
                <a:latin typeface="+mn-lt"/>
              </a:rPr>
              <a:t>Eugénia</a:t>
            </a:r>
            <a:r>
              <a:rPr lang="en-US" altLang="pt-PT" sz="2000" b="1" dirty="0">
                <a:solidFill>
                  <a:srgbClr val="002060"/>
                </a:solidFill>
                <a:latin typeface="+mn-lt"/>
              </a:rPr>
              <a:t> Pimentel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E755EA-8A14-4B60-BA75-6557556D2986}"/>
              </a:ext>
            </a:extLst>
          </p:cNvPr>
          <p:cNvSpPr txBox="1"/>
          <p:nvPr/>
        </p:nvSpPr>
        <p:spPr>
          <a:xfrm>
            <a:off x="269875" y="6270625"/>
            <a:ext cx="34385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PT" sz="2000" b="1" dirty="0">
                <a:solidFill>
                  <a:srgbClr val="002060"/>
                </a:solidFill>
                <a:latin typeface="+mn-lt"/>
              </a:rPr>
              <a:t>Fevereiro de 2018</a:t>
            </a:r>
          </a:p>
        </p:txBody>
      </p:sp>
    </p:spTree>
    <p:extLst>
      <p:ext uri="{BB962C8B-B14F-4D97-AF65-F5344CB8AC3E}">
        <p14:creationId xmlns:p14="http://schemas.microsoft.com/office/powerpoint/2010/main" val="3382117303"/>
      </p:ext>
    </p:extLst>
  </p:cSld>
  <p:clrMapOvr>
    <a:masterClrMapping/>
  </p:clrMapOvr>
  <p:transition spd="slow"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1520" y="3693344"/>
            <a:ext cx="8389689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25. </a:t>
            </a:r>
            <a:r>
              <a:rPr lang="pt-PT" sz="2000" dirty="0"/>
              <a:t>Do Governo da Regência, nomeado por D. Pedro, fazia parte o Marquês de Vila Flor, mais tarde Duque da Terceira.  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26. </a:t>
            </a:r>
            <a:r>
              <a:rPr lang="pt-PT" sz="2000" dirty="0"/>
              <a:t>D. Pedro parte da cidade de Angra para S. Miguel à frente da expedição liberal, com destino ao Porto, a fim de colocar no trono a sua filha D. Maria I.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27. </a:t>
            </a:r>
            <a:r>
              <a:rPr lang="pt-PT" sz="2000" dirty="0"/>
              <a:t>Em 1834, D. Maria II assume o governo da Monarquia Constitucional.</a:t>
            </a:r>
          </a:p>
          <a:p>
            <a:pPr indent="-449263" algn="just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28. </a:t>
            </a:r>
            <a:r>
              <a:rPr lang="pt-PT" sz="2000" dirty="0"/>
              <a:t>D. Maria II conferiu à cidade de Angra o título de “mui nobre, leal e sempre constante cidade de Angra do Heroísmo” e o de “Muito Notável” à vila da Praia da Vitória.</a:t>
            </a:r>
          </a:p>
        </p:txBody>
      </p:sp>
      <p:sp>
        <p:nvSpPr>
          <p:cNvPr id="11" name="CaixaDeTexto 2"/>
          <p:cNvSpPr txBox="1">
            <a:spLocks noChangeArrowheads="1"/>
          </p:cNvSpPr>
          <p:nvPr/>
        </p:nvSpPr>
        <p:spPr bwMode="auto">
          <a:xfrm>
            <a:off x="2627784" y="229894"/>
            <a:ext cx="458232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 </a:t>
            </a:r>
            <a:r>
              <a:rPr lang="pt-PT" b="1" dirty="0">
                <a:solidFill>
                  <a:schemeClr val="bg1"/>
                </a:solidFill>
              </a:rPr>
              <a:t>observa as imagens.</a:t>
            </a:r>
          </a:p>
        </p:txBody>
      </p:sp>
      <p:sp>
        <p:nvSpPr>
          <p:cNvPr id="14" name="Text Box 49">
            <a:extLst>
              <a:ext uri="{FF2B5EF4-FFF2-40B4-BE49-F238E27FC236}">
                <a16:creationId xmlns:a16="http://schemas.microsoft.com/office/drawing/2014/main" id="{0541EF4F-B7D6-410C-8479-65B3BAEFA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337" y="3104809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Bandeira da Monarquia Constitucional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FFE1FD-F404-4663-9AFC-15EBA9AE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48099"/>
            <a:ext cx="3547600" cy="2356710"/>
          </a:xfrm>
          <a:prstGeom prst="rect">
            <a:avLst/>
          </a:prstGeom>
        </p:spPr>
      </p:pic>
      <p:pic>
        <p:nvPicPr>
          <p:cNvPr id="8" name="Marcador de Posição da Imagem 4" descr="Marechal Duque da Terceira.jpg">
            <a:extLst>
              <a:ext uri="{FF2B5EF4-FFF2-40B4-BE49-F238E27FC236}">
                <a16:creationId xmlns:a16="http://schemas.microsoft.com/office/drawing/2014/main" id="{F5CFFABF-6698-45B1-ACDE-9413411C8B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" b="343"/>
          <a:stretch>
            <a:fillRect/>
          </a:stretch>
        </p:blipFill>
        <p:spPr bwMode="auto">
          <a:xfrm>
            <a:off x="450530" y="562794"/>
            <a:ext cx="2223194" cy="26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E5B95D6-E5E9-4024-9119-6A47ADC9D8DC}"/>
              </a:ext>
            </a:extLst>
          </p:cNvPr>
          <p:cNvSpPr txBox="1">
            <a:spLocks/>
          </p:cNvSpPr>
          <p:nvPr/>
        </p:nvSpPr>
        <p:spPr bwMode="auto">
          <a:xfrm>
            <a:off x="251520" y="3227919"/>
            <a:ext cx="22231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pt-PT" sz="1100" b="1" dirty="0">
                <a:solidFill>
                  <a:srgbClr val="002060"/>
                </a:solidFill>
                <a:latin typeface="Calibri Light" panose="020F0302020204030204" pitchFamily="34" charset="0"/>
              </a:rPr>
              <a:t>Marechal Duque da Terceira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3583"/>
              </p:ext>
            </p:extLst>
          </p:nvPr>
        </p:nvGraphicFramePr>
        <p:xfrm>
          <a:off x="651753" y="1206230"/>
          <a:ext cx="7880686" cy="5415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8146"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105"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7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170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89" name="CaixaDeTexto 3"/>
          <p:cNvSpPr txBox="1">
            <a:spLocks noChangeArrowheads="1"/>
          </p:cNvSpPr>
          <p:nvPr/>
        </p:nvSpPr>
        <p:spPr bwMode="auto">
          <a:xfrm>
            <a:off x="2102008" y="332656"/>
            <a:ext cx="49325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Imprimir os cartões em papel cartonado o número de vezes correspondente ao número de equipas que irão jogar, recortar e, de preferência, plastificar para garantir a sua reutilização.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ângulo 1"/>
          <p:cNvSpPr>
            <a:spLocks noChangeArrowheads="1"/>
          </p:cNvSpPr>
          <p:nvPr/>
        </p:nvSpPr>
        <p:spPr bwMode="auto">
          <a:xfrm>
            <a:off x="2088003" y="303620"/>
            <a:ext cx="496799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3800" b="1" dirty="0">
                <a:solidFill>
                  <a:srgbClr val="002060"/>
                </a:solidFill>
              </a:rPr>
              <a:t>Soluções</a:t>
            </a:r>
            <a:endParaRPr lang="pt-PT" sz="3800" dirty="0">
              <a:solidFill>
                <a:srgbClr val="00206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750824"/>
              </p:ext>
            </p:extLst>
          </p:nvPr>
        </p:nvGraphicFramePr>
        <p:xfrm>
          <a:off x="179512" y="1340768"/>
          <a:ext cx="871297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8252"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1/2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baseline="0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baseline="0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3/4 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5/6 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7/8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9/10</a:t>
                      </a:r>
                      <a:r>
                        <a:rPr lang="pt-PT" sz="3200" b="1" dirty="0">
                          <a:solidFill>
                            <a:srgbClr val="FF66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PT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11/12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13/14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52"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15/16</a:t>
                      </a:r>
                    </a:p>
                    <a:p>
                      <a:pPr algn="ctr"/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PT" sz="32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17/18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19/20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21/22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23/24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pt-PT" sz="4400" b="1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3200" b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PT" sz="3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25/26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pt-PT" sz="44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3200" b="1" dirty="0">
                        <a:solidFill>
                          <a:srgbClr val="FF66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pt-PT" sz="3200" b="1" dirty="0">
                          <a:solidFill>
                            <a:srgbClr val="002060"/>
                          </a:solidFill>
                          <a:latin typeface="Arial" pitchFamily="34" charset="0"/>
                          <a:cs typeface="Arial" pitchFamily="34" charset="0"/>
                        </a:rPr>
                        <a:t>27/28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4400" b="1" dirty="0">
                          <a:solidFill>
                            <a:srgbClr val="00B050"/>
                          </a:solidFill>
                          <a:latin typeface="Arial" pitchFamily="34" charset="0"/>
                          <a:cs typeface="Arial" pitchFamily="34" charset="0"/>
                        </a:rPr>
                        <a:t>VV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48024"/>
              </p:ext>
            </p:extLst>
          </p:nvPr>
        </p:nvGraphicFramePr>
        <p:xfrm>
          <a:off x="148135" y="498123"/>
          <a:ext cx="8847730" cy="617124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11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7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8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0561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</a:tblGrid>
              <a:tr h="611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Equipas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1- 2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5 - 6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9 - 10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11 - 12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13 - 14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15 - 16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17 - 18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19 - 20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21 - 22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23 - 24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25 - 26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27 - 28</a:t>
                      </a: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A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B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C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D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E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F / </a:t>
                      </a:r>
                      <a:r>
                        <a:rPr kumimoji="0" lang="pt-PT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Nomes: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ângulo 1"/>
          <p:cNvSpPr>
            <a:spLocks noChangeArrowheads="1"/>
          </p:cNvSpPr>
          <p:nvPr/>
        </p:nvSpPr>
        <p:spPr bwMode="auto">
          <a:xfrm>
            <a:off x="2095884" y="188636"/>
            <a:ext cx="4967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PT" sz="1400" b="1" dirty="0">
                <a:solidFill>
                  <a:srgbClr val="002060"/>
                </a:solidFill>
              </a:rPr>
              <a:t>Tabela de pontuação</a:t>
            </a:r>
            <a:endParaRPr lang="pt-PT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8802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o Número do Diapositivo 3">
            <a:extLst>
              <a:ext uri="{FF2B5EF4-FFF2-40B4-BE49-F238E27FC236}">
                <a16:creationId xmlns:a16="http://schemas.microsoft.com/office/drawing/2014/main" id="{70FBA567-C92E-4534-97CB-56215B6369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D92A27-B94E-4F20-B870-375DB437DC1F}" type="slidenum">
              <a:rPr lang="en-US" altLang="pt-PT" sz="1200" smtClean="0">
                <a:latin typeface="Century Gothic" panose="020B0502020202020204" pitchFamily="34" charset="0"/>
              </a:rPr>
              <a:pPr/>
              <a:t>14</a:t>
            </a:fld>
            <a:endParaRPr lang="en-US" altLang="pt-PT" sz="1200">
              <a:latin typeface="Century Gothic" panose="020B0502020202020204" pitchFamily="34" charset="0"/>
            </a:endParaRPr>
          </a:p>
        </p:txBody>
      </p:sp>
      <p:sp>
        <p:nvSpPr>
          <p:cNvPr id="30723" name="Retângulo 8">
            <a:extLst>
              <a:ext uri="{FF2B5EF4-FFF2-40B4-BE49-F238E27FC236}">
                <a16:creationId xmlns:a16="http://schemas.microsoft.com/office/drawing/2014/main" id="{CD6D5A38-0CFB-45B1-80F9-183346D48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536575"/>
            <a:ext cx="8174037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400"/>
              <a:t>BIBLIOGRAFIA:</a:t>
            </a:r>
          </a:p>
          <a:p>
            <a:r>
              <a:rPr lang="pt-PT" altLang="pt-PT" sz="1400"/>
              <a:t>BENTO, Carlos Melo. (2000). História dos Açores. (3ª ed.). Ponta Delgada: Autor.</a:t>
            </a:r>
          </a:p>
          <a:p>
            <a:r>
              <a:rPr lang="pt-PT" altLang="pt-PT" sz="1400"/>
              <a:t> </a:t>
            </a:r>
          </a:p>
          <a:p>
            <a:r>
              <a:rPr lang="pt-PT" altLang="pt-PT" sz="1400"/>
              <a:t>CORDEIRO, Carlos. (2005). História dos Açores- II - Relatório. Ponta Delgada: Universidade dos Açores.</a:t>
            </a:r>
          </a:p>
          <a:p>
            <a:endParaRPr lang="pt-PT" altLang="pt-PT" sz="1400"/>
          </a:p>
          <a:p>
            <a:r>
              <a:rPr lang="pt-PT" altLang="pt-PT" sz="1400"/>
              <a:t>CORDEIRO, Carlos. (2005). Para uma cronologia do oitocentismo açoriano (apoio à lecionação do programa de História dos Açores II). Ponta Delgada: Universidade dos Açores.</a:t>
            </a:r>
          </a:p>
          <a:p>
            <a:endParaRPr lang="pt-PT" altLang="pt-PT" sz="1400"/>
          </a:p>
          <a:p>
            <a:r>
              <a:rPr lang="pt-PT" altLang="pt-PT" sz="1400"/>
              <a:t>ENES, Carlos. (2001). A Memória Liberal da Ilha Terceira. Edições Salamandra. Lisboa. pp 124</a:t>
            </a:r>
          </a:p>
          <a:p>
            <a:endParaRPr lang="pt-PT" altLang="pt-PT" sz="1400"/>
          </a:p>
          <a:p>
            <a:endParaRPr lang="pt-PT" altLang="pt-PT" sz="1400"/>
          </a:p>
          <a:p>
            <a:r>
              <a:rPr lang="pt-PT" altLang="pt-PT" sz="1400"/>
              <a:t>FARIA, Manuel. (s.d.). Exército Libertador. In L. Arruda e L. C. Pinheiro (Dir.), Enciclopédia Açoriana. Lisboa: CEPCEP/DRAC. Disponível em: http://www.culturacores.azores.gov.pt/ea/pesquisa/default.aspx?id=3838</a:t>
            </a:r>
          </a:p>
          <a:p>
            <a:endParaRPr lang="pt-PT" altLang="pt-PT" sz="1400"/>
          </a:p>
          <a:p>
            <a:r>
              <a:rPr lang="pt-PT" altLang="pt-PT" sz="1400"/>
              <a:t>GOUVEIA, Maria Margarida Maia. (2010). D. Pedro, e o ‘rochedo da salvação’. Leituras do Liberalismo no Almanach de Lembranças Luso-Brasileiro. In Navegações (vol. 3, nº. 1, pp. 59-61, jan./jun.). Disponível em: http://revistaseletronicas.pucrs.br/ojs/index.php/navegacoes/article/view/7188/5186</a:t>
            </a:r>
          </a:p>
          <a:p>
            <a:endParaRPr lang="pt-PT" altLang="pt-PT" sz="1400"/>
          </a:p>
          <a:p>
            <a:r>
              <a:rPr lang="pt-PT" altLang="pt-PT" sz="1400"/>
              <a:t>LEITE, José Guilherme Reis. (2008). Pedro IV (D). In L. Arruda e L. C. Pinheiro (Dir.), Enciclopédia Açoriana. Lisboa: CEPCEP/DRAC. Disponível em: http://www.culturacores.azores.gov.pt/ea/pesquisa/default.aspx?id=9273</a:t>
            </a:r>
          </a:p>
          <a:p>
            <a:endParaRPr lang="pt-PT" altLang="pt-PT" sz="1400"/>
          </a:p>
          <a:p>
            <a:r>
              <a:rPr lang="pt-PT" altLang="pt-PT" sz="1400"/>
              <a:t>SAMPAIO, Alfredo da Silva. (1904). Memória sobre a ilha Terceira. Imprensa Municipal. Angra do Heroísmo. pp. 877</a:t>
            </a:r>
          </a:p>
          <a:p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6224000"/>
      </p:ext>
    </p:extLst>
  </p:cSld>
  <p:clrMapOvr>
    <a:masterClrMapping/>
  </p:clrMapOvr>
  <p:transition spd="slow"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o Número do Diapositivo 3">
            <a:extLst>
              <a:ext uri="{FF2B5EF4-FFF2-40B4-BE49-F238E27FC236}">
                <a16:creationId xmlns:a16="http://schemas.microsoft.com/office/drawing/2014/main" id="{7D435F97-72E7-4C27-B8F0-030480B1D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685E0E-55F4-4947-80DA-93638D4DD56A}" type="slidenum">
              <a:rPr lang="en-US" altLang="pt-PT" sz="1200" smtClean="0">
                <a:latin typeface="Century Gothic" panose="020B0502020202020204" pitchFamily="34" charset="0"/>
              </a:rPr>
              <a:pPr/>
              <a:t>15</a:t>
            </a:fld>
            <a:endParaRPr lang="en-US" altLang="pt-PT" sz="1200">
              <a:latin typeface="Century Gothic" panose="020B0502020202020204" pitchFamily="34" charset="0"/>
            </a:endParaRPr>
          </a:p>
        </p:txBody>
      </p:sp>
      <p:sp>
        <p:nvSpPr>
          <p:cNvPr id="31747" name="Retângulo 4">
            <a:extLst>
              <a:ext uri="{FF2B5EF4-FFF2-40B4-BE49-F238E27FC236}">
                <a16:creationId xmlns:a16="http://schemas.microsoft.com/office/drawing/2014/main" id="{D2FFF538-7D4F-4F98-88F5-4DCFB44B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1506538"/>
            <a:ext cx="7624763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200" dirty="0">
                <a:hlinkClick r:id="rId2"/>
              </a:rPr>
              <a:t>https://www.sanjoaninas.pt/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3"/>
              </a:rPr>
              <a:t>https://geneall.net/pt/nome/55103/jose-quintino-dias-1-barao-de-monte-brasil/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4"/>
              </a:rPr>
              <a:t>http://www.azores.gov.pt/Portal/pt/entidades/pgra/livres/Pal%C3%A1cios+da+Presid%C3%AAncia.htm</a:t>
            </a:r>
            <a:endParaRPr lang="pt-PT" altLang="pt-PT" sz="1200" dirty="0"/>
          </a:p>
          <a:p>
            <a:endParaRPr lang="pt-PT" altLang="pt-PT" sz="1600" dirty="0"/>
          </a:p>
          <a:p>
            <a:r>
              <a:rPr lang="pt-PT" altLang="pt-PT" sz="1200" dirty="0">
                <a:hlinkClick r:id="rId5"/>
              </a:rPr>
              <a:t>https://www.google.pt/search?q=pico+da+memoria+angra+do+heroismo&amp;client=firefox-b&amp;dcr=0&amp;source=lnms&amp;tbm=isch&amp;sa=X&amp;ved=0ahUKEwirl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6"/>
              </a:rPr>
              <a:t>https://www.infoescola.com/biografias/dom-pedro-i/</a:t>
            </a:r>
            <a:endParaRPr lang="pt-PT" altLang="pt-PT" sz="1200" dirty="0"/>
          </a:p>
          <a:p>
            <a:endParaRPr lang="pt-PT" altLang="pt-PT" sz="1600" dirty="0"/>
          </a:p>
          <a:p>
            <a:r>
              <a:rPr lang="pt-PT" altLang="pt-PT" sz="1200" dirty="0">
                <a:hlinkClick r:id="rId7"/>
              </a:rPr>
              <a:t>http://www.arqnet.pt/dicionario/terceira1d.html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8"/>
              </a:rPr>
              <a:t>http://www.arqnet.pt/portal/portugal/temashistoria/maria2.html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9"/>
              </a:rPr>
              <a:t>http://www.cmah.pt/municipio/camara/brasao.php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0"/>
              </a:rPr>
              <a:t>http://www.dpedroiv.parquesdesintra.pt/cronologia/1829/agosto/11/batalha-da-vila-praia-na-ilha-terceira--acores/96</a:t>
            </a:r>
            <a:endParaRPr lang="pt-PT" altLang="pt-PT" sz="1200" dirty="0"/>
          </a:p>
          <a:p>
            <a:r>
              <a:rPr lang="pt-PT" altLang="pt-PT" sz="1200" dirty="0">
                <a:hlinkClick r:id="rId11"/>
              </a:rPr>
              <a:t>https://www.parlamento.pt/Parlamento/PublishingImages/constitucionalismo/Imagens_grandes/bandeira_monarquia.jpg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2"/>
              </a:rPr>
              <a:t>http://www.culturacores.azores.gov.pt/ea/pesquisa/Default.aspx?id=9016</a:t>
            </a:r>
            <a:endParaRPr lang="pt-PT" altLang="pt-PT" sz="1200" dirty="0"/>
          </a:p>
          <a:p>
            <a:endParaRPr lang="pt-PT" altLang="pt-PT" sz="1200" dirty="0"/>
          </a:p>
          <a:p>
            <a:r>
              <a:rPr lang="pt-PT" altLang="pt-PT" sz="1200" dirty="0">
                <a:hlinkClick r:id="rId13"/>
              </a:rPr>
              <a:t>https://www.google.pt/search?q=bras%C3%A3o+da+cidade+de+angra+do+hero%C3%ADsmo&amp;client=firefox-b&amp;dcr=0&amp;source=lnms&amp;tbm=isch&amp;sa=X&amp;ved=0ahUKEwjWt9nN36vZAhW</a:t>
            </a:r>
            <a:endParaRPr lang="pt-PT" altLang="pt-PT" sz="1200" dirty="0"/>
          </a:p>
          <a:p>
            <a:endParaRPr lang="pt-PT" altLang="pt-PT" sz="800" dirty="0"/>
          </a:p>
          <a:p>
            <a:endParaRPr lang="pt-PT" altLang="pt-PT" sz="1200" dirty="0"/>
          </a:p>
        </p:txBody>
      </p:sp>
      <p:pic>
        <p:nvPicPr>
          <p:cNvPr id="31748" name="Imagem 5" descr="Resultado de imagem para simbolo pesquisa">
            <a:extLst>
              <a:ext uri="{FF2B5EF4-FFF2-40B4-BE49-F238E27FC236}">
                <a16:creationId xmlns:a16="http://schemas.microsoft.com/office/drawing/2014/main" id="{B3DBF473-A60D-4AD9-BB48-D252900F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2254" r="17117" b="13652"/>
          <a:stretch>
            <a:fillRect/>
          </a:stretch>
        </p:blipFill>
        <p:spPr bwMode="auto">
          <a:xfrm>
            <a:off x="611188" y="66675"/>
            <a:ext cx="16573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66859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Marcador de Posição de Conteúdo 7" descr="Foto de Sanjoaninas.">
            <a:extLst>
              <a:ext uri="{FF2B5EF4-FFF2-40B4-BE49-F238E27FC236}">
                <a16:creationId xmlns:a16="http://schemas.microsoft.com/office/drawing/2014/main" id="{BD40CA29-C6AA-41E4-BD93-76F4B85AA4D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3610"/>
          <a:stretch>
            <a:fillRect/>
          </a:stretch>
        </p:blipFill>
        <p:spPr>
          <a:xfrm>
            <a:off x="763588" y="620713"/>
            <a:ext cx="7769225" cy="5545137"/>
          </a:xfrm>
        </p:spPr>
      </p:pic>
      <p:sp>
        <p:nvSpPr>
          <p:cNvPr id="5122" name="Rectangle 9">
            <a:extLst>
              <a:ext uri="{FF2B5EF4-FFF2-40B4-BE49-F238E27FC236}">
                <a16:creationId xmlns:a16="http://schemas.microsoft.com/office/drawing/2014/main" id="{4EF2BC08-F0E5-4715-ACB8-34A934105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906C1-3695-4CF4-9B55-2AABF22BC816}" type="slidenum">
              <a:rPr lang="en-US" altLang="pt-PT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DB4366-19F6-44BE-8F46-07D14897AA66}"/>
              </a:ext>
            </a:extLst>
          </p:cNvPr>
          <p:cNvSpPr/>
          <p:nvPr/>
        </p:nvSpPr>
        <p:spPr>
          <a:xfrm>
            <a:off x="171165" y="264338"/>
            <a:ext cx="5303084" cy="1724502"/>
          </a:xfrm>
          <a:prstGeom prst="ellipse">
            <a:avLst/>
          </a:prstGeom>
          <a:solidFill>
            <a:srgbClr val="DAC4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PT" sz="20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JOGO _  VAMOS CONSOLIDAR</a:t>
            </a:r>
          </a:p>
          <a:p>
            <a:pPr algn="just">
              <a:defRPr/>
            </a:pPr>
            <a:endParaRPr lang="pt-PT" sz="2000" dirty="0">
              <a:ln>
                <a:solidFill>
                  <a:srgbClr val="002060"/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r>
              <a:rPr lang="pt-PT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implantação do Liberalismo em Portugal: </a:t>
            </a:r>
          </a:p>
          <a:p>
            <a:pPr algn="ctr">
              <a:defRPr/>
            </a:pPr>
            <a:r>
              <a:rPr lang="pt-PT" sz="1600" dirty="0">
                <a:ln>
                  <a:solidFill>
                    <a:srgbClr val="00206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papel  dos Açores </a:t>
            </a:r>
          </a:p>
        </p:txBody>
      </p:sp>
      <p:sp>
        <p:nvSpPr>
          <p:cNvPr id="5126" name="CaixaDeTexto 4">
            <a:extLst>
              <a:ext uri="{FF2B5EF4-FFF2-40B4-BE49-F238E27FC236}">
                <a16:creationId xmlns:a16="http://schemas.microsoft.com/office/drawing/2014/main" id="{5B879C14-027F-4B82-8457-75A8D755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6316663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PT" altLang="pt-PT" sz="1200" b="1" dirty="0">
                <a:solidFill>
                  <a:srgbClr val="002060"/>
                </a:solidFill>
                <a:latin typeface="Arial" panose="020B0604020202020204" pitchFamily="34" charset="0"/>
              </a:rPr>
              <a:t>Cartaz das Sanjoaninas 2018, da autoria de Rúben Quadros. Disponível em: </a:t>
            </a:r>
            <a:r>
              <a:rPr lang="pt-PT" altLang="pt-PT" sz="1200" b="1" dirty="0">
                <a:solidFill>
                  <a:srgbClr val="002060"/>
                </a:solidFill>
                <a:latin typeface="Arial" panose="020B0604020202020204" pitchFamily="34" charset="0"/>
                <a:hlinkClick r:id="rId3"/>
              </a:rPr>
              <a:t>https://www.sanjoaninas.pt/</a:t>
            </a:r>
            <a:r>
              <a:rPr lang="pt-PT" altLang="pt-PT" sz="12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pt-PT" altLang="pt-PT" sz="12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616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 txBox="1">
            <a:spLocks/>
          </p:cNvSpPr>
          <p:nvPr/>
        </p:nvSpPr>
        <p:spPr>
          <a:xfrm>
            <a:off x="467544" y="1268760"/>
            <a:ext cx="8029203" cy="47525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lang="pt-PT" sz="1600" b="1" dirty="0">
                <a:solidFill>
                  <a:srgbClr val="CC0000"/>
                </a:solidFill>
                <a:latin typeface="+mn-lt"/>
                <a:ea typeface="Microsoft JhengHei" pitchFamily="34" charset="-120"/>
              </a:rPr>
              <a:t>1</a:t>
            </a:r>
            <a:r>
              <a:rPr lang="pt-PT" b="1" dirty="0">
                <a:solidFill>
                  <a:srgbClr val="CC0000"/>
                </a:solidFill>
                <a:latin typeface="+mn-lt"/>
                <a:ea typeface="Microsoft JhengHei" pitchFamily="34" charset="-120"/>
              </a:rPr>
              <a:t>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O jogo consiste na apresentação de duplas frases sobre o assunto estudado, que poderão ser ambas verdadeiras, ambas falsas, a 1.ª verdadeira e a 2.ª falsa ou o contrário.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2.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Constituem-se grupos de 3 ou 4 alunos. Enquanto as frases estão a ser apresentadas e lidas, os grupos devem manter-se em silêncio, centrando a atenção nos documentos e nas questões. O grupo que não respeitar esta regra fica penalizado, deixando de jogar nessa partida.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3.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Depois da leitura de cada dupla de frases, os grupos devem discutir entre si a resposta que consideram adequada e selecionar o cartão correspondente (VV; FF; FV; VF).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4. 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Após um sinal dado pelo professor, os grupos devem levantar o cartão selecionado.</a:t>
            </a:r>
          </a:p>
          <a:p>
            <a:pPr marL="261938" marR="0" lvl="0" indent="-261938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Microsoft JhengHei" pitchFamily="34" charset="-120"/>
              </a:rPr>
              <a:t>5. </a:t>
            </a: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Microsoft JhengHei" pitchFamily="34" charset="-120"/>
              </a:rPr>
              <a:t>Por cada resposta correta, os grupos obterão 1 ponto, que será registado na tabela de pontuação.</a:t>
            </a:r>
            <a:endParaRPr kumimoji="0" lang="pt-PT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05472" y="404664"/>
            <a:ext cx="4133056" cy="72008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</a:pPr>
            <a:r>
              <a:rPr lang="pt-PT" b="1" dirty="0">
                <a:solidFill>
                  <a:srgbClr val="002060"/>
                </a:solidFill>
                <a:latin typeface="Perpetua" panose="02020502060401020303" pitchFamily="18" charset="0"/>
              </a:rPr>
              <a:t>Regras do jogo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850718" y="228643"/>
            <a:ext cx="536449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7150" cmpd="sng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o mapa e a imagem.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10525" y="3828590"/>
            <a:ext cx="8329828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1. </a:t>
            </a:r>
            <a:r>
              <a:rPr lang="pt-PT" sz="2000" dirty="0"/>
              <a:t>As invasões francesas deixaram o nosso país em muito mau estado, conduzindo a uma paralisação das atividades económicas. 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2. </a:t>
            </a:r>
            <a:r>
              <a:rPr lang="pt-PT" sz="2000" dirty="0"/>
              <a:t>A fuga da família real para o Brasil e o domínio da França sobre o nosso país agravaram o descontentamento da população.</a:t>
            </a:r>
          </a:p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3. </a:t>
            </a:r>
            <a:r>
              <a:rPr lang="pt-PT" sz="2000" dirty="0">
                <a:cs typeface="Arial" pitchFamily="34" charset="0"/>
              </a:rPr>
              <a:t>O Sinédrio era uma sociedade secreta criada em Lisboa, em 1818. </a:t>
            </a:r>
            <a:endParaRPr lang="pt-PT" sz="2000" dirty="0"/>
          </a:p>
          <a:p>
            <a:pPr algn="just">
              <a:spcAft>
                <a:spcPts val="600"/>
              </a:spcAft>
              <a:buClr>
                <a:schemeClr val="accent2"/>
              </a:buClr>
            </a:pPr>
            <a:r>
              <a:rPr lang="pt-PT" sz="2000" b="1" dirty="0">
                <a:solidFill>
                  <a:srgbClr val="FF0000"/>
                </a:solidFill>
              </a:rPr>
              <a:t>4. </a:t>
            </a:r>
            <a:r>
              <a:rPr lang="pt-PT" sz="2000" dirty="0"/>
              <a:t>O Sinédrio era formado por burgueses e alguns militares, dirigidos pelo juiz Manuel Fernandes Tomás.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5F1B39-20F8-4D72-9E8D-E5D9EB70E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6" y="355783"/>
            <a:ext cx="1806292" cy="292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EEDDD2C0-4F54-4479-B982-9482CF48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6580"/>
          <a:stretch>
            <a:fillRect/>
          </a:stretch>
        </p:blipFill>
        <p:spPr bwMode="auto">
          <a:xfrm>
            <a:off x="3580330" y="982696"/>
            <a:ext cx="3829477" cy="232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Posição do Rodapé 5">
            <a:extLst>
              <a:ext uri="{FF2B5EF4-FFF2-40B4-BE49-F238E27FC236}">
                <a16:creationId xmlns:a16="http://schemas.microsoft.com/office/drawing/2014/main" id="{5169BD81-F7D3-43B2-8A6E-754154C68DC7}"/>
              </a:ext>
            </a:extLst>
          </p:cNvPr>
          <p:cNvSpPr txBox="1">
            <a:spLocks/>
          </p:cNvSpPr>
          <p:nvPr/>
        </p:nvSpPr>
        <p:spPr>
          <a:xfrm>
            <a:off x="310525" y="3304395"/>
            <a:ext cx="2540193" cy="12460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000" b="1" dirty="0">
                <a:solidFill>
                  <a:srgbClr val="002060"/>
                </a:solidFill>
                <a:latin typeface="+mn-lt"/>
              </a:rPr>
              <a:t>As três invasões francesas de 1807 a 1811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6744D443-91CF-46D6-8D4F-BE198655983B}"/>
              </a:ext>
            </a:extLst>
          </p:cNvPr>
          <p:cNvSpPr txBox="1">
            <a:spLocks/>
          </p:cNvSpPr>
          <p:nvPr/>
        </p:nvSpPr>
        <p:spPr>
          <a:xfrm>
            <a:off x="3923928" y="3304395"/>
            <a:ext cx="2943657" cy="2244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 sz="1000" b="1" dirty="0">
                <a:solidFill>
                  <a:srgbClr val="002060"/>
                </a:solidFill>
                <a:latin typeface="+mn-lt"/>
              </a:rPr>
              <a:t>Reunião do Sinédrio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95736" y="386416"/>
            <a:ext cx="568863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57150" cmpd="dbl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o documento.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7866" y="3717032"/>
            <a:ext cx="842461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5. </a:t>
            </a:r>
            <a:r>
              <a:rPr lang="pt-PT" sz="2000" dirty="0">
                <a:cs typeface="Arial" pitchFamily="34" charset="0"/>
              </a:rPr>
              <a:t>Após a revolução, foi escolhido um governo provisório que preparou as eleições para as Cortes Constituintes. </a:t>
            </a:r>
          </a:p>
          <a:p>
            <a:pPr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6.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O objetivo das Cortes Constituintes era elaborar uma Constituição para o nosso país.    </a:t>
            </a:r>
          </a:p>
          <a:p>
            <a:pPr marL="268288"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7.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Uma constituição é um documento onde se encontram as normas que regem um país e onde todas as leis se devem enquadrar.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8.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A primeira constituição portuguesa é a de 1820, que consagrou os princípios da liberdade e da igualdade dos cidadãos perante a lei. </a:t>
            </a:r>
          </a:p>
        </p:txBody>
      </p:sp>
      <p:pic>
        <p:nvPicPr>
          <p:cNvPr id="5" name="Picture 21" descr="FHLP409_z">
            <a:extLst>
              <a:ext uri="{FF2B5EF4-FFF2-40B4-BE49-F238E27FC236}">
                <a16:creationId xmlns:a16="http://schemas.microsoft.com/office/drawing/2014/main" id="{B6EEEFF7-A6DA-443B-A462-AD95EBB5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77" y="820306"/>
            <a:ext cx="2320403" cy="289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9">
            <a:extLst>
              <a:ext uri="{FF2B5EF4-FFF2-40B4-BE49-F238E27FC236}">
                <a16:creationId xmlns:a16="http://schemas.microsoft.com/office/drawing/2014/main" id="{978B964A-4C9D-483D-8DAC-FFF5D7FD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2746422"/>
            <a:ext cx="27193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altLang="pt-PT" sz="1000" b="1" dirty="0">
                <a:solidFill>
                  <a:srgbClr val="002060"/>
                </a:solidFill>
              </a:rPr>
              <a:t>Capa da Constituição portuguesa de 1822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3528" y="3429000"/>
            <a:ext cx="830421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68288" algn="just">
              <a:spcBef>
                <a:spcPts val="0"/>
              </a:spcBef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9. </a:t>
            </a:r>
            <a:r>
              <a:rPr lang="pt-PT" sz="2000" dirty="0"/>
              <a:t>Numa Monarquia Absoluta, os poderes estão concentrados e não existe igualdade perante a lei.</a:t>
            </a:r>
          </a:p>
          <a:p>
            <a:pPr indent="-268288" algn="just">
              <a:spcBef>
                <a:spcPts val="0"/>
              </a:spcBef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10. </a:t>
            </a:r>
            <a:r>
              <a:rPr lang="pt-PT" sz="2000" dirty="0"/>
              <a:t>Numa Monarquia Constitucional, os poderes estão separados e o rei tem de jurar a Constituição, governando de acordo com as leis aí estabelecidas.   </a:t>
            </a:r>
          </a:p>
          <a:p>
            <a:pPr algn="just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11. </a:t>
            </a:r>
            <a:r>
              <a:rPr lang="pt-PT" sz="2000" dirty="0">
                <a:cs typeface="Arial" pitchFamily="34" charset="0"/>
              </a:rPr>
              <a:t>Em 1828, D. Miguel dissolveu as Cortes e restaurou o Liberalismo. </a:t>
            </a:r>
          </a:p>
          <a:p>
            <a:pPr algn="just"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12. </a:t>
            </a:r>
            <a:r>
              <a:rPr lang="pt-PT" sz="2000" dirty="0">
                <a:cs typeface="Arial" pitchFamily="34" charset="0"/>
              </a:rPr>
              <a:t>A população portuguesa dividiu-se em dois grupos: os absolutistas, apoiados por D. Pedro, e os liberais, que defendem a Monarquia Constitucional.</a:t>
            </a:r>
            <a:r>
              <a:rPr lang="pt-PT" sz="20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pt-PT" sz="2000" dirty="0"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endParaRPr lang="pt-PT" sz="2000" dirty="0">
              <a:cs typeface="Arial" pitchFamily="34" charset="0"/>
            </a:endParaRPr>
          </a:p>
        </p:txBody>
      </p:sp>
      <p:sp>
        <p:nvSpPr>
          <p:cNvPr id="5" name="CaixaDeTexto 2"/>
          <p:cNvSpPr txBox="1"/>
          <p:nvPr/>
        </p:nvSpPr>
        <p:spPr>
          <a:xfrm>
            <a:off x="683568" y="247467"/>
            <a:ext cx="777686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 cmpd="dbl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observa a imagem e compara os regimes.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594A2A-E13F-4C66-B87C-6124FA612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0" t="10781" r="15350" b="47199"/>
          <a:stretch/>
        </p:blipFill>
        <p:spPr>
          <a:xfrm>
            <a:off x="1403648" y="908720"/>
            <a:ext cx="5760640" cy="216024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2051720" y="219705"/>
            <a:ext cx="6408712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 </a:t>
            </a:r>
            <a:r>
              <a:rPr lang="pt-PT" b="1" dirty="0">
                <a:solidFill>
                  <a:schemeClr val="bg1"/>
                </a:solidFill>
              </a:rPr>
              <a:t>observa a imagem.</a:t>
            </a:r>
          </a:p>
        </p:txBody>
      </p:sp>
      <p:sp>
        <p:nvSpPr>
          <p:cNvPr id="16386" name="AutoShape 2" descr="data:image/jpeg;base64,/9j/4AAQSkZJRgABAQAAAQABAAD/2wCEAAkGBhQSERQUEhQVFRQVFxcXFxQYFxgXGBcUFxcXGBwXHBgYHSYeFxkjHBcXHy8gIycpLCwsGB4xNTAqNSYrLCkBCQoKDgwOGg8PGiwkHCQsLCwsLCksLCwpLCwsLCkpKSwsKSwsLCwsLCwsLCwsKSwsLCwpKSksLCwsLCwsLCwsLP/AABEIAKYBLwMBIgACEQEDEQH/xAAbAAABBQEBAAAAAAAAAAAAAAACAAEDBAUGB//EADgQAAIBAwIEBQMCBQQCAwEAAAECEQADIRIxBAVBUQYTImFxMoGRQqFSscHR8BQj4fEHgjNikiT/xAAaAQADAQEBAQAAAAAAAAAAAAABAgMABAUG/8QAJREAAgICAgICAgMBAAAAAAAAAAECEQMhEjEEURNBIjIFFEKB/9oADAMBAAIRAxEAPwDCTiQWBwrY3Er22iP2NQcTbIyYzmARt/64HxQWmEgn6Qes+o9sbE1LpVQHKgSPShzrjBLZBA6++1fQSyuXZzpUNwtkE+pwgxnJOSAQANzBJiRgGonuRsTv9WBkDPv8Gf8Agr99rrFiRJ3gBRAEAACBtiBTcVwuhyrq6EfpIzMY7Y2rnlkoZIha8at8Bwly4HKAkIupoOwBGT7ZFQ2bOvA0gxMkwDA9+vWup5PwvMeMstbtCbShQdcKGg4GogaiCo+NIz3g8v2xqLfLf/H908MWe6tm5cdVFm56cAkjVOdRMwBHeaxud8vThig0q18HU+gh7OgjA7hu+3eqHOOT8Rwz6L40s0mNakEAxJg4HaY3qxwPhe8wXZdeylgkgEZacKMjfuO9TU37NRQbi0MyumWJhSdIBnABJ22HtNb3hvhluBmt20a5aUufMGtSupd0n1NkxH8Anc1k8d4a4i1cNprT6wGMDMqu7CN1Gc1b8J83ucHcN9bZZYKFoGCwnDEGG6x160zm2gNIo8z4R7V17dyQyMRBEdZkASADM4xmqk12PiXjeD4weZbd14glZF2Yg7jUAQYJxkAAbbCuSuW4JB6diCPyN6pFtqxGWuR3SOItQ5SXUFtRWATB9S5XBIkZzXp3/lS+4soo0m2csJhwQQAy59Q9UHB36V5JprX5j4m4i+IuXCRoCQMDSCCNtzgVvjbmpeg3qjIYUkoop4rpjFijzSmnApoq9MA9KlNKg4gL55ixsqmogIZVAsLOfVg/VneJ96pkzQAU4pOKCCRSmnJpqSSoI4oxFDFHFKgCAH/NEN8b0waimmQAjcJAE4EwOgneinbHTOdz32xQBqINTJgCBolNAGoqdMAc06qDOQMTmc+wgHPzQzTE0H0YCMTVzgbt3TpWXRmClARuAW2326xBqfkV6yrN55YqRtEqScZAIIx1Bro7viDhdC+WqkqZK3QT6RH0suk7DbP7QeaVp6HMxvB19Ql1berGooQTnopxBnO2JFY/NtYeWteVPQIUn30naa9Y5d4s4RkLaiqoQoZ8fpwABkjtAqHxNzHhLtv1AXSpA0gEP9jGN8+01zrJK6oalXZ4q/FAGEBAVpXMkfcYnbIA2qEuSc5JiSTV7hOVw7C6UAtmWBbDkEegFDJnORXW+COSWLiXfNZgHtyXCKFtKjkiLjTJbBIABxTym0rGRx/BcG7ari2taWoL5gAe5kGD7ZpuE4C7xN0i2pdiZOdhPVmOw3knYEnY1t2eeSj8OwXTccMHWEaEUrkAeouBJB6n3xp8Pzq1w1oW7CHWcliSq687AH1BcRq7SZwBzZcvHTGWtlHlvgh3tluIdbFpdRtvNslmiTtm4AANmxPzW1e8XpYsJZ4adVsFRdJEsGyZ9KgmYyQdtpzWBdvM8F3LwIADHSB8n0gfFNyyVLvClNJVjp1gasDDDqcd87jBrjlmctCuXoO74t4kmHuEkbNpXWOuHI1feZzVI83cNqV3kkk9ZY5ncRJjrVe+AzSqwCdhJA9hOY+ahLQ2OlTtsnzZuXeaG/cW5cl7ijAchhqGwgwGGIIbpvU6eKFTzALenzUZblsSttrmo/7hSTpaMELjpWS+lsqukACZzOMkz1OdqHj7TelmzKgA7YX0j9hvXX42S3xl/wANzKBSTNLRTwaUV68IgscW6ZkpxT6q6VFAsALSozTqlNSNZHSo2Sm00A2DS1U9NopGZD0gaLy6GKR2EYikBRRSqcmYQFJmpU8UhhgaMUNFWMEBRChFGBTAFNGKYUppkwBinig1UtdVsAtNMUp5o1QnbOCfgDelaTMR6TU9vjbq7XHH3NBRUvxhsk5XY8p9dzSRa1mGIKMwmAMgsScgqZGDVvgvFxDNKgJd1rdGAWtsSRBAEMJImSTXPK7BTBwcEfMdPtQoKj8dj2a3BWTevs+SowCYHpGBMDtVjieDABYn1SAMEkkdARgD+UCrHJlmwVGnVrACxLEEb4BJzAj3rUHDXCn0hLSAwzaYiNhkQ5/MYEdfH8u/kaGq4nLKdLZEgdOk5rrONQ3ODQjTreCyj0gW0lQAAYktO25Vj0xx1xwzYwNwT/YVrWuMIsy7DcIq5HpAktM7bLjYE9TXOgR1dlPibZQ5Mz1H7/NQWeHL3UVd3KgRJOTG3U1scs4oG1d1EFNyCBLMRAInYLuO381wHL7tp/MtldSg6XADwCI1CfpIBOSMTWVLsSl2bXNv9NwvmWgbepfrADRetusG2SNWm6phhkCYO4rnbzm8qYhVET/F76f0zEkdye9a/K/DkksSGb2ljqJ3OMfOabm1rymKssHBxEZH7fHxRlNtDuH48no565y0vJBAIWdPUgbxHWDNVbliFU6gSZlcyuYEmIM7iDW+eGJPqA0jbqZ75qWz4NW+jC3c/wB5BIthTn1GNR9xswBzg/pBrhzTh+rNwdHK6+9NqHetXjORX0Gm7bNtx+pvpYYjIxI/qO1Un5VcQjzBE5ABnHfFev8A3IqNsTiRrFSK3xRG2oA31E79Asfuak5by833KoNgW26D+Z/tU4/yFvaBVkGsUoBqa9wWgwem+/8AKjPBDTqVwQPkVSHmQk9ugaKbJQzUoO47b1I3CSurEAxuJk+0zV/7OPrkgorAmnL1Na4Rm+lZ/wCPahvcMw3EUynCXTCQTSiiApRQkEUUzUqUVMwwo1ppp9VAwamiFADRBxTADFMRSFJzRAKioVpwaZMwQqSzdKkEbj/I+DUc0qawFi7xIYSQSwySBkye3yRWjf8ADN5V1DRcICl0ttra3qggNA6yNprIt3CNiR8Gt3kfiS9aUprUJJJVhIJIEk98qNz/ADrNy/ybRyK3fTHSZ2/rRWzUQNGKZdjs2+R8YELAidalR3DGCCPuBXR8by/zVWdJLIu86QCVlwB1iRXHcBxRRww3BkYmu/5XzFLySsoEABnIAAj8AZnrqryv5HE7U0tD4n2jneJ8OetlQwqiWY4xGogewkdzg1hupf2A2G2O8dSZx/xXofMcBRgsxPpAbVHSRjG37ZrA4vhkCF4DEZAgwSTGSBLEk77Rge3lpmZgC9GrHYRPbYe+3+YrVs8ZqQSMnoMAIP2mSB96pDhx9VwqMEkDcQ0AAT9WDjtmoOLgaob0rpXT1M9MYB3J/Emg1ZLtnU8t4xplQCMjHYxme3/dRX+Ja8/qI0q25A3OYnfaqHKObtcuOoAtIyiEXUVAECZJk9Sf6VOtyBcXQJaAsHE6dJOesEmem9ar0Vu9WaXD8QjWfMUQwCgmJgsNUDocEfmp+TcaBftlTokhZIBw3pj2kxnp79bfCcuVbAAOlLp3ZZIAUtI7SfwInas3juFVdMLggMrkRj3A23H7UUt2i87SLXj7l72W85mDI0yPobUQBmPSxHcBSQSDMVy/+pW4FwYGI1SAdyIPWY/wV2/i/mvDcRwttnaXVg6rBywXKkggR9ztXB864rzbhdbaW9Y1wu0MAfz8e9Vmc83sp8yK6oHx9tv6UuW8wuW2ItMUYgjUBkLGY7T3oeG4Fi4gaj/fp8/3rqeH8MHhUN28dIgYBzDCQCwyJOP+KyQIqzluH4Vm1t0A6nPbbrvUdu8cKIBHyTM++K3eE4XTqdiPX9AMnH8RAzjPtTLwltmZgIgxiSJ2JOJEme1PxBSZjm2wztnqdz3qMwem+2/8q6G1ZtAsxU7eguMSN8ZxtUZ4sg7IyiJ9KlCCO0Y3j74NI4iuNFblIEwUUsvqGSCPYGck1Z5lxCtlRMQsAYDE9SNj+Kz/ACJJgekdYDATtIMCJxTWrrWyPUVBmfTiD2B3BztU1adxewWTcx5VpAPfodwf6j/Pmh5YroeG5qLqFSskgxIAAABgAwcBYxO4275PFWVyVj6ogdon+/8Am/p+N5Tm+E+/YXozrluoSKtlaie32rvkjJldhSAonWhpBhiYpw1EKCKBiRWotVQhqMNRsxMGogagBqRHogJQaeaYUqa2AKiFMKU0yYDKNEDQk06isnZQntmr3L+ZXLTakYjaRuDBBgg4IkDFUbWM1Ip+9XpSVMRnZ2ecLxRBYlWJHmAHJAAwpOynA6kD5mtLmdwi2w0tqAOhQDCgfr9hJEH2MV57acq0gkH2rqOR82UpcliLgtNAJAkiY05yfV9PyRXi+X4fD84devQ8ZXph8v5QCACV8wAhJ6YOp/c9B2ya5jiE8tVAJOpcypGlgSCudzt6h/F816LyXh/9gMhHqUDUdywiQNtojH9aweY8qV38y40KFOlcSQphQBH6v7bRXmodxMPlFplVrimDsPbb8COtaX+q8w+mdJxgQFU/pHUkydRGAIA61BxNsQEUaUENcMjBMkAnsMCB7+1PwzaU1lhbByD2WYA+cfuaxJmzxnPWa0tuZIOiesn6h8RAobHEXrmtrRnyx9JzK7Y7/ArJ4Qi42pQQiDE7s5klj9q1xca1w+gAeZcBPYgfxN2jt0+TTpDRcm7ZQ4mztpXUCyvpJmN9z0B/vVfieVOY0Wy0jdRMnfA6Y69elDdYomlpJJJY9BjI7knbvn5rR4XxAVRl6hVGreN4A9oH5PSsqC+L7Mi1YdM5Uo0iAT6xP7iCa7LmPMme2logtqRA+wLsBuRuB22z0rJ5ZxPmWyAg8zQzMV9MorTJ6AiSPcUykk3GP/yBYUrggjZjiI2Mg71aILpFbi7KtfYKuuB9KkhVRRmTGQIkxOx71vcm8K+edQm0gjIEhiJBgmPnbE99ofDls8Vxxvwq2rYIKmNlUoBHaSxk+1d3wfGB1XAEiYGwB2A/b96LaLQhqzDseFwI13blxXBUDFsKpGoGAJJkd+tcPz3g/J4i5bBw30n2M4PTJH5r0PnXNALRaYIIznoc/auHTl3+sZQXPmG4UyFhVzDZ6QI9yQKRv6DljevsyeB4xEDgj1MoycgwZ26VZ5hbt+WjO0MyBoEEYkENGRscRORVbnPJ7nCkC5DGSdUegkbwSPyDVVOZHUGIA+APz2ildHFKLsvJwJULidRIKlYAx1nrnFNyngGc3VBieserVMiMZ7Edqh5nzfzDqLOSI3J7RJPzsBQ3+cgQ2RMekFiABufUaH6tSiFEPGcve0YcgneRtnpPsZHyDVO5WzfttcPmLdgn9BJ0mf4lOAD+9R825SbTQRgjUp6FT27gGR9q9jB5Cza+zNVswmzUZWrj26jjO1VaGTKxFNVnQDTeTQoKZWinCmrBs0GihxDYAmjFNTzWRiUGjBqNTRRT2AkBpwajFEK1gozIowaClbya0XsoWlpLSnanZa7KJBBqVu8VYN1BBE+x7dajJ7U4rNWqNR3nhfmGqwVEasAZIAndfYYJ/wC6uXW1BtAOqDDEaQojrOxE7fHQVxfI+fNwzEhQwI+kkgTBAP7n2NbPC+MEZWDk22k6QBrQg9zgiDkmDO+9eBn8KcZNxVorGSrZopy9CDj/AG7bAtO9y4e89BIx3+IrL4jgDeuLqGM6ANiwBzttI/ce9dIOHU2rSLDBzqLqZnGo56mcY6k1F5ZVw5Vi5BUIDIAk6QI+kTAmuTjXY9JmPwNgWWuteEKAQoOJdgdMe0CT2oLnEoWL3XZjAKhcdcAE5gZ/c0XMeBe6wObh2bEaAMnSD3EZHQHvVLjuUsql3Gm2BiWyMxpGcH2igxWqLHE3bZt6jNyFEKMW1cgyOwCqM9c7yTUNvl7MrNsGyZ7R02nHSs0rcKKwMByQqLnGCZA74+ftXRcr4fzB6m+kMT6sYVWYif1GdNFUCr0Y/A8WbV52PpEGAwmEzuDiSJPzVu7xnmqgDAWySzkFgWUEQrTHYmBjeoG4bKrddlU6dXUySYknOlQQT16R1p+cXlt2/LAy2lpBBSQAdXzk496dOgtUanJuOgP5fp84mDtptLgn26/gVv8ABc1RFZ3MhQJUGc5MfMACe4Nebq9wAXdhAQH/AOpBx8kSa1eE5xPB3Ax9TMVECMacfb6j8D3pXsaLcTe5zz3/APjuMVI85vSJmEkyJ6bisblJZTgIXuaPUxnSjEAyCw9P9QKg59x4vWwq7WggnbBAM/mKr8Zx5QhUBjQf3iMg42oWNKWy5zTiV031e61x/Ng3NZKlEBAhcnbqTiOtZnktZjzjCOAwiDMwdxgkYETip7HDKY3JPTYsGJBM9MVvv4sRbXD2ntHVwzKyt6W1QBEyMBgWnt6TmiqfZOvZztzhA5Y2mwI9JBDAHb5qG9wDIQWEg/SYw3xO9drzXm1ocTbvXfJdbwtOwNrU62dwJ2aOp3x7RXPeJWsG8fIvM9snWoMhUYgyonpAUD+tK419iOKKvLeOdTAzuQMZO8T2q2OeKV/3LeP0sQHg9R0j4+ayOGtkupaemRiVBgnI7A5q3d4YkOVkqGnUIJHcxgzv+RQTcXaezKLKacaC4LKAkyRkGO0zUvA3LVziFRyUtuYDAzoLbEzuoMT7SZp7PKg6l1cEm5oW0MtGnUWIOwEx71QucAykjsYPsc4irfPkX+gpFzi+Ba07I6lWUkEe4Mfce9QgYnp3p7N26JOtwE66jAERA/Ip+F40XCFuEKNtQnr1YbdhIjHeuyHlxf7I3AAGhqxxXClGIBDAEw6kMrCSJBHTFVxXXyX0Ch4oBRqaKiAiCUQSiogwp0kBghaILUgoStagGUaBWPepIpinWm4lUyzbOKLTUFm7VoDUJrqg01onLRE6UwWjp4qiiLY6rihNvOaOKOCdqp8Vgs1PDfOv9LcLMC6kH0g/rH0sMxg/sa7PkPGrxLObbdQWX9QDe5kkdMY/r5o12N/8FK3fghgSCNmBINcHkeFDK7WmPGTR6pxfDgsHJ02k1GAWm4egHsTifb5rl/FBa5cRchQpbuvsojsB1qLkXiZ2dkv3Z1CFYwAHAjJAwCOvt810d/h7jWtNlNv1GAFGdu7wTt3PevF8jx5YnTLxqXRyPM7BGhACpVU1AD9c6dWoZEhQc/xVq8FZ8lpMHXbXYjfUsxIxgZ+1alu1pQFwpZWBKkA6jEEH36df61T5t9ULgg7noxzJx71xmkq6JOKtJIkFhJknEL2+SDH/AFXLc60s5cgqqrJXSEGRiIxtpz1roeKum5ckDTKgRtGlSJ+/c96yuY2jda2k4DTEZJwFUQMkkbdACayezJt6M+9wwa1KqS8oqAHCroJbVPXH7Gq36Qs4AH/6f+gUfvXYJwqgeWMqIkiJLwAQTvGGkx1I+cXmnILjuzqIBcwuIgT6iRtlW3/iFMNKJn8K6nhr7SNetIHXRtPwIjHUiqtu8SBO2oxgCCYx3OFHePuZ014K0lzynIA0LqM4JAMjf+KTPcDA2qLjODCuLimUxgdMAxttiaIrWiqvHMLmQF1fcqPar3EpaGkhgQVknJhido679e29Yt1zMkRq9Q+DMVpcKAULSJEDT19o/H7ilMvQfFWybYLD1L1/iUKAPbEfbPeqli2AAbhhGByBMEYgjcZAPxtNaFgyQqgvq/TEHHUN+k4n3g1E9oNqBIxMPA+n1ZMb5/H2rGaRc4JdKSyLcDYJOoskQViIK7/es29xdxS2cEgf+o2AxIEaRU3Cx+mdQUnHdWnvn/O1DxKj1HoQdJmd998/Y+9LYtsMcarhDdtgkkBW6suqIlYOJjfpQ3b6nDnrhh9Qbb1HrtGarvbm2g6hZ2IIjJX8ZnrJojwesB7YBmZQTgATOR13G+x+KwabOn43gGuWFW0AYEuTEfq9W+RgVzVjlwtupvA6C3qH6gPcdJzgxXReF+O9KWb4iZ0NkQ0kaX6EYB+CPtq3OWradlLYhmLNsGnMgn2z7z80F6OiMUzN5f4cs2wbrajbRnaDEvaEkjsSAMj+1NzPwSyMArA65NterDJC9QTG5Biqlzxs6FfJW2qrJygMlp1b9MkY3FWLHj+7dKi9dFnQcPbtgtpKlWAzAOxH36xXbjxZYbQkpQZhvyi4MlGAxBg5JmB7kwcb4pcTyq5bbS6MpiYIO3fNejHxRwVs23N68VVHdUYP6iwADmd50tp6AsdsVh8w/wDJaPadRaYXGLQDpKicqWnfPTpv7V0rLk74k+EfZxhSN6WitngDZ4i4LV+4qEr6bqYXzDnSykAR7iM/NZj2irFTupg/aumMrdPsk1WyvtRqaJrWaE2qshTNFJj0p1olFWW0GyMpOKt8CcEHEdKga1VnhgCCAapijU7BJ2hnA702kVKtsDP70OkTjFdSjZOxUYFEn5p9iO1dcYaFbIW7n/qo14eAd89egFWvt7f52oEAWcnGO/7UJYlYVIGyvvHv2qJ+OfGp2Oj6fUYHx2qbWCD1I6DeqQJk9Z6+4rkzwVIeJ0fhXxUluU4lmK407kRBwTvgxB6V09z/AHLbXLLB7TFgrnJGn1ZAmDg9thXllzp3rT5D4hucJc124II0uhyGWRIIP86+fy+OpNtHUmdrxvBaSzHUNIUlRvBUFSBGRMY/vVfkhIui4Il4AGPSfpET1Hzv9qlbxLZ4x7a24tk6QbbmJ0zguSAwAiFBEnpMVLc4E22nSQSVEQcNGrqBH0z0j7V5s4tMdd2aGbZl9JSANe+GM6iBuMyCIiahtKWZAp0hY3AEvBiYGwgnb7Zqzf5a3l+bp1AggBW1Ku0SCMHfqY3GMUrNpvTgyQY74QrgEk4IjB/pSVRXszE5b/tsc+beBMHBC7naMwTjvmub5nw2FtqGLGB1+8z1/EZ3xHZ2OEua1hdkcGNMCTAGD71Ts8pZW8xljdVyIJZxmfaJmihXGzjRZXWysGdh9LdCQQMzjQPx70uHdl+mJTUxOGmIEdiJ/rXV814a2l0CTJGh1EZXJOk/plmjrJHvWLwll9QQLiLiAypLzuOxURtt8msTarRFwLE25tkgPuYxrT16QY9LRtG+qp+bBWbQAVdTqkgCdSjO+Pj79aqLZNmPpGnfTP1AEiehOT+elaHG81Nzy/SPM0adU7piJmfUIOfelYKtUyhwnA+hnX6/t0mY9/70PCXdTk+ljuQYkzvA64yan4TiNN3WRkdOwMeoAYOMfeas2OSaboZDHqBGYlTuCTEGev8AxSsyjYHLFVdSnSw1YBzAzH5BbHvQ8Ny8EMFIV1IEjuXJBAGY0mPz7Vv8LyhR62kIIczAHdhMyASMx1j4qvc5zwfmfVcIWZYDSXkjsZjE5znpTxxznuKH0u2Tcm5MzOiLqZcn1HML0J6DIg43jesLxZdZbxHna2KgXNLSuodMGMCP3rU8Q+LrbcP5PChkDYcmFJUQdIC9CfvAjrXEaq7sHjuH5SJzmnpDnNCW6dp6U2qmrtokTWuIg5JI0xG89hnpP/FQlO1PUltZo0Yfh7UsoLaASAWIJ0jvAyftWzc4m0rm2z+ai/TeUMsg+zCcSayCnSKOzcAVhpB1Rk5Ig7jt2o8LNZp3bGf9phdEYInt1G6n5o+M4dbdu23moxcSyLqlD2MiCZkY+djWVadlJgkAggwSMZxim8g6QTI/ztTLkhXRWWpFWgWprddULAwb3t2ouCxgdf51YEBGGkEmPVJkKNwBtnv7dKrWpBkdK6IqpWxbtUWWt/8AVOtvv06zT2nDf90emvQhBdkm/oYfFLapAIpEyKuhSqLsGM0LuCTGP6j+9Fehd5NVbG5BxPXaKlJ01EolqxzdgnfffuKiuwIg/wDdNcu+1RMa8/NkXRdIFqE0Rpq86RQGa9D8JeJbbW0XjLyoUlFLLLG0VEDVBjOJ3AUb157FGrd/iuWWHnpjJ0etcD4m4Q2ZHEoh0kBGlSHzmIkiDuR19qy+G8a8KqsUZ/MBlQyQGnTIB1QNiM9JrzWnqC8dIZzbPTE/8jWrTEPZZlbSZW6rRBnpv+a0OH8bcJcDqHMkyFdQhJERBJjfuRj4ryVxT21/5ovxoydLRlkaPU7/AC0LOl1bVIJBBABGTj9KzMjcmelZ/D8gbzLavr0L6gEwTH0op6E9/fea4axzO7anRcZZwQDiJnY+4rtvC/jZDFu+/lsGEP0AiMTsYJxtkdoqE/HcQqSkafO+EF9mILIQ+UI0L5SqAGlxIyI/9ukVmX+RaToLD06mXY6xOmQeoH9Nq7fmFu2VF5HLGYMbMSOo7bZ9hWfc4JXVWCkOklVgEZw6yMgE5z3FcrRTijnjyDUmPqUnVEfTEx77n8RUv+hYRMZ+kiCGiB+YjBE7Vqcz4i1wwTz7hXzCADpIOjGo4BJGRXP+IPFi3A1qxlTE3jIYmOn8p/ECqY8EsjpIWcox7KXi7mTC89jZUYSB/FGfxMR0rn7oihvXyzEkkmcsck+5JprlwRXswxqEeKORu3ZEcVCz0bVEKVjIdWolFMsUU0yRhyaO01R0kfNZdgLAaiciMdu+5qPXSFyqrQpocRwJREJZW1rMKSSp7ExE9cVZs8wtjh2siyCxKlrhuXCWKnB06oBAJG3WsrzSYkz2ntRpINHin2ArIKlRKYCpba11QiK2SquKgUd9qtIajewWIC/z3P32rqrQiZFbuiY6/mfardsnrvWY40nOO5q9b4gECM1XBkttMM4+ic1BdczI/FSed71BfI6YrrfRNIh4u8D8/wDFVC/c0Vwio68/LNtnTFUhqanpq4GmUFTRT0qVqzA0qc01SaCKminpUrQRCjZSIPegp9WIopIA11pNDRU0TU5RsJYTmNwBAHYBJKwSImJ2+BWlwfjTjLRJTiLmRHqOsfhpArF0VJZszPapLA26oLlQXFca91tVx2cyTLEnJMnf3qTheJINALeaJLX86qscoO0JJpoJ756A4qBXJ61LfsQN/eorSms05SpgVVoPNCVqQmlNM4UCyHVRW2oStIp2rDkpNJQaEkURPajQoWrpTUJ3p4op2AkRquOogEOpxkAxp9jIHXr1qiK0uU81fh21WmCsQQSVDAg5iCCOn+RVEnWhWVxvUqCnpV1R7JsMCpGAg94BH5z/ADpUqvFiENzhQ6noaxwSrb7HpSpVy+YkuEl2WxPtF7/VEjP+dKhuXzNKlXbLJLijKKsiY0wpUqh2ygjTU1Koze6MImkaVKosINKlSqLGGmlNKlU7ZhwacCnpVfHt0wMbTU2mFBpUq6YRSbFZGDFWBt9qVKjH7BIBdqM01KlrQH2PozSjFNSpeKQljEU00qVQmx0QijUzNKlSIdijM08UqVBgExohSpUV2ZiWpRvTUqrHoX7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6388" name="AutoShape 4" descr="data:image/jpeg;base64,/9j/4AAQSkZJRgABAQAAAQABAAD/2wCEAAkGBhQSERQUEhQVFRQVFxcXFxQYFxgXGBcUFxcXGBwXHBgYHSYeFxkjHBcXHy8gIycpLCwsGB4xNTAqNSYrLCkBCQoKDgwOGg8PGiwkHCQsLCwsLCksLCwpLCwsLCkpKSwsKSwsLCwsLCwsLCwsKSwsLCwpKSksLCwsLCwsLCwsLP/AABEIAKYBLwMBIgACEQEDEQH/xAAbAAABBQEBAAAAAAAAAAAAAAACAAEDBAUGB//EADgQAAIBAwIEBQMCBQQCAwEAAAECEQADIRIxBAVBUQYTImFxMoGRQqFSscHR8BQj4fEHgjNikiT/xAAaAQADAQEBAQAAAAAAAAAAAAABAgMABAUG/8QAJREAAgICAgICAgMBAAAAAAAAAAECEQMhEjEEURNBIjIFFEKB/9oADAMBAAIRAxEAPwDCTiQWBwrY3Er22iP2NQcTbIyYzmARt/64HxQWmEgn6Qes+o9sbE1LpVQHKgSPShzrjBLZBA6++1fQSyuXZzpUNwtkE+pwgxnJOSAQANzBJiRgGonuRsTv9WBkDPv8Gf8Agr99rrFiRJ3gBRAEAACBtiBTcVwuhyrq6EfpIzMY7Y2rnlkoZIha8at8Bwly4HKAkIupoOwBGT7ZFQ2bOvA0gxMkwDA9+vWup5PwvMeMstbtCbShQdcKGg4GogaiCo+NIz3g8v2xqLfLf/H908MWe6tm5cdVFm56cAkjVOdRMwBHeaxud8vThig0q18HU+gh7OgjA7hu+3eqHOOT8Rwz6L40s0mNakEAxJg4HaY3qxwPhe8wXZdeylgkgEZacKMjfuO9TU37NRQbi0MyumWJhSdIBnABJ22HtNb3hvhluBmt20a5aUufMGtSupd0n1NkxH8Anc1k8d4a4i1cNprT6wGMDMqu7CN1Gc1b8J83ucHcN9bZZYKFoGCwnDEGG6x160zm2gNIo8z4R7V17dyQyMRBEdZkASADM4xmqk12PiXjeD4weZbd14glZF2Yg7jUAQYJxkAAbbCuSuW4JB6diCPyN6pFtqxGWuR3SOItQ5SXUFtRWATB9S5XBIkZzXp3/lS+4soo0m2csJhwQQAy59Q9UHB36V5JprX5j4m4i+IuXCRoCQMDSCCNtzgVvjbmpeg3qjIYUkoop4rpjFijzSmnApoq9MA9KlNKg4gL55ixsqmogIZVAsLOfVg/VneJ96pkzQAU4pOKCCRSmnJpqSSoI4oxFDFHFKgCAH/NEN8b0waimmQAjcJAE4EwOgneinbHTOdz32xQBqINTJgCBolNAGoqdMAc06qDOQMTmc+wgHPzQzTE0H0YCMTVzgbt3TpWXRmClARuAW2326xBqfkV6yrN55YqRtEqScZAIIx1Bro7viDhdC+WqkqZK3QT6RH0suk7DbP7QeaVp6HMxvB19Ql1berGooQTnopxBnO2JFY/NtYeWteVPQIUn30naa9Y5d4s4RkLaiqoQoZ8fpwABkjtAqHxNzHhLtv1AXSpA0gEP9jGN8+01zrJK6oalXZ4q/FAGEBAVpXMkfcYnbIA2qEuSc5JiSTV7hOVw7C6UAtmWBbDkEegFDJnORXW+COSWLiXfNZgHtyXCKFtKjkiLjTJbBIABxTym0rGRx/BcG7ari2taWoL5gAe5kGD7ZpuE4C7xN0i2pdiZOdhPVmOw3knYEnY1t2eeSj8OwXTccMHWEaEUrkAeouBJB6n3xp8Pzq1w1oW7CHWcliSq687AH1BcRq7SZwBzZcvHTGWtlHlvgh3tluIdbFpdRtvNslmiTtm4AANmxPzW1e8XpYsJZ4adVsFRdJEsGyZ9KgmYyQdtpzWBdvM8F3LwIADHSB8n0gfFNyyVLvClNJVjp1gasDDDqcd87jBrjlmctCuXoO74t4kmHuEkbNpXWOuHI1feZzVI83cNqV3kkk9ZY5ncRJjrVe+AzSqwCdhJA9hOY+ahLQ2OlTtsnzZuXeaG/cW5cl7ijAchhqGwgwGGIIbpvU6eKFTzALenzUZblsSttrmo/7hSTpaMELjpWS+lsqukACZzOMkz1OdqHj7TelmzKgA7YX0j9hvXX42S3xl/wANzKBSTNLRTwaUV68IgscW6ZkpxT6q6VFAsALSozTqlNSNZHSo2Sm00A2DS1U9NopGZD0gaLy6GKR2EYikBRRSqcmYQFJmpU8UhhgaMUNFWMEBRChFGBTAFNGKYUppkwBinig1UtdVsAtNMUp5o1QnbOCfgDelaTMR6TU9vjbq7XHH3NBRUvxhsk5XY8p9dzSRa1mGIKMwmAMgsScgqZGDVvgvFxDNKgJd1rdGAWtsSRBAEMJImSTXPK7BTBwcEfMdPtQoKj8dj2a3BWTevs+SowCYHpGBMDtVjieDABYn1SAMEkkdARgD+UCrHJlmwVGnVrACxLEEb4BJzAj3rUHDXCn0hLSAwzaYiNhkQ5/MYEdfH8u/kaGq4nLKdLZEgdOk5rrONQ3ODQjTreCyj0gW0lQAAYktO25Vj0xx1xwzYwNwT/YVrWuMIsy7DcIq5HpAktM7bLjYE9TXOgR1dlPibZQ5Mz1H7/NQWeHL3UVd3KgRJOTG3U1scs4oG1d1EFNyCBLMRAInYLuO381wHL7tp/MtldSg6XADwCI1CfpIBOSMTWVLsSl2bXNv9NwvmWgbepfrADRetusG2SNWm6phhkCYO4rnbzm8qYhVET/F76f0zEkdye9a/K/DkksSGb2ljqJ3OMfOabm1rymKssHBxEZH7fHxRlNtDuH48no565y0vJBAIWdPUgbxHWDNVbliFU6gSZlcyuYEmIM7iDW+eGJPqA0jbqZ75qWz4NW+jC3c/wB5BIthTn1GNR9xswBzg/pBrhzTh+rNwdHK6+9NqHetXjORX0Gm7bNtx+pvpYYjIxI/qO1Un5VcQjzBE5ABnHfFev8A3IqNsTiRrFSK3xRG2oA31E79Asfuak5by833KoNgW26D+Z/tU4/yFvaBVkGsUoBqa9wWgwem+/8AKjPBDTqVwQPkVSHmQk9ugaKbJQzUoO47b1I3CSurEAxuJk+0zV/7OPrkgorAmnL1Na4Rm+lZ/wCPahvcMw3EUynCXTCQTSiiApRQkEUUzUqUVMwwo1ppp9VAwamiFADRBxTADFMRSFJzRAKioVpwaZMwQqSzdKkEbj/I+DUc0qawFi7xIYSQSwySBkye3yRWjf8ADN5V1DRcICl0ttra3qggNA6yNprIt3CNiR8Gt3kfiS9aUprUJJJVhIJIEk98qNz/ADrNy/ybRyK3fTHSZ2/rRWzUQNGKZdjs2+R8YELAidalR3DGCCPuBXR8by/zVWdJLIu86QCVlwB1iRXHcBxRRww3BkYmu/5XzFLySsoEABnIAAj8AZnrqryv5HE7U0tD4n2jneJ8OetlQwqiWY4xGogewkdzg1hupf2A2G2O8dSZx/xXofMcBRgsxPpAbVHSRjG37ZrA4vhkCF4DEZAgwSTGSBLEk77Rge3lpmZgC9GrHYRPbYe+3+YrVs8ZqQSMnoMAIP2mSB96pDhx9VwqMEkDcQ0AAT9WDjtmoOLgaob0rpXT1M9MYB3J/Emg1ZLtnU8t4xplQCMjHYxme3/dRX+Ja8/qI0q25A3OYnfaqHKObtcuOoAtIyiEXUVAECZJk9Sf6VOtyBcXQJaAsHE6dJOesEmem9ar0Vu9WaXD8QjWfMUQwCgmJgsNUDocEfmp+TcaBftlTokhZIBw3pj2kxnp79bfCcuVbAAOlLp3ZZIAUtI7SfwInas3juFVdMLggMrkRj3A23H7UUt2i87SLXj7l72W85mDI0yPobUQBmPSxHcBSQSDMVy/+pW4FwYGI1SAdyIPWY/wV2/i/mvDcRwttnaXVg6rBywXKkggR9ztXB864rzbhdbaW9Y1wu0MAfz8e9Vmc83sp8yK6oHx9tv6UuW8wuW2ItMUYgjUBkLGY7T3oeG4Fi4gaj/fp8/3rqeH8MHhUN28dIgYBzDCQCwyJOP+KyQIqzluH4Vm1t0A6nPbbrvUdu8cKIBHyTM++K3eE4XTqdiPX9AMnH8RAzjPtTLwltmZgIgxiSJ2JOJEme1PxBSZjm2wztnqdz3qMwem+2/8q6G1ZtAsxU7eguMSN8ZxtUZ4sg7IyiJ9KlCCO0Y3j74NI4iuNFblIEwUUsvqGSCPYGck1Z5lxCtlRMQsAYDE9SNj+Kz/ACJJgekdYDATtIMCJxTWrrWyPUVBmfTiD2B3BztU1adxewWTcx5VpAPfodwf6j/Pmh5YroeG5qLqFSskgxIAAABgAwcBYxO4275PFWVyVj6ogdon+/8Am/p+N5Tm+E+/YXozrluoSKtlaie32rvkjJldhSAonWhpBhiYpw1EKCKBiRWotVQhqMNRsxMGogagBqRHogJQaeaYUqa2AKiFMKU0yYDKNEDQk06isnZQntmr3L+ZXLTakYjaRuDBBgg4IkDFUbWM1Ip+9XpSVMRnZ2ecLxRBYlWJHmAHJAAwpOynA6kD5mtLmdwi2w0tqAOhQDCgfr9hJEH2MV57acq0gkH2rqOR82UpcliLgtNAJAkiY05yfV9PyRXi+X4fD84devQ8ZXph8v5QCACV8wAhJ6YOp/c9B2ya5jiE8tVAJOpcypGlgSCudzt6h/F816LyXh/9gMhHqUDUdywiQNtojH9aweY8qV38y40KFOlcSQphQBH6v7bRXmodxMPlFplVrimDsPbb8COtaX+q8w+mdJxgQFU/pHUkydRGAIA61BxNsQEUaUENcMjBMkAnsMCB7+1PwzaU1lhbByD2WYA+cfuaxJmzxnPWa0tuZIOiesn6h8RAobHEXrmtrRnyx9JzK7Y7/ArJ4Qi42pQQiDE7s5klj9q1xca1w+gAeZcBPYgfxN2jt0+TTpDRcm7ZQ4mztpXUCyvpJmN9z0B/vVfieVOY0Wy0jdRMnfA6Y69elDdYomlpJJJY9BjI7knbvn5rR4XxAVRl6hVGreN4A9oH5PSsqC+L7Mi1YdM5Uo0iAT6xP7iCa7LmPMme2logtqRA+wLsBuRuB22z0rJ5ZxPmWyAg8zQzMV9MorTJ6AiSPcUykk3GP/yBYUrggjZjiI2Mg71aILpFbi7KtfYKuuB9KkhVRRmTGQIkxOx71vcm8K+edQm0gjIEhiJBgmPnbE99ofDls8Vxxvwq2rYIKmNlUoBHaSxk+1d3wfGB1XAEiYGwB2A/b96LaLQhqzDseFwI13blxXBUDFsKpGoGAJJkd+tcPz3g/J4i5bBw30n2M4PTJH5r0PnXNALRaYIIznoc/auHTl3+sZQXPmG4UyFhVzDZ6QI9yQKRv6DljevsyeB4xEDgj1MoycgwZ26VZ5hbt+WjO0MyBoEEYkENGRscRORVbnPJ7nCkC5DGSdUegkbwSPyDVVOZHUGIA+APz2ildHFKLsvJwJULidRIKlYAx1nrnFNyngGc3VBieserVMiMZ7Edqh5nzfzDqLOSI3J7RJPzsBQ3+cgQ2RMekFiABufUaH6tSiFEPGcve0YcgneRtnpPsZHyDVO5WzfttcPmLdgn9BJ0mf4lOAD+9R825SbTQRgjUp6FT27gGR9q9jB5Cza+zNVswmzUZWrj26jjO1VaGTKxFNVnQDTeTQoKZWinCmrBs0GihxDYAmjFNTzWRiUGjBqNTRRT2AkBpwajFEK1gozIowaClbya0XsoWlpLSnanZa7KJBBqVu8VYN1BBE+x7dajJ7U4rNWqNR3nhfmGqwVEasAZIAndfYYJ/wC6uXW1BtAOqDDEaQojrOxE7fHQVxfI+fNwzEhQwI+kkgTBAP7n2NbPC+MEZWDk22k6QBrQg9zgiDkmDO+9eBn8KcZNxVorGSrZopy9CDj/AG7bAtO9y4e89BIx3+IrL4jgDeuLqGM6ANiwBzttI/ce9dIOHU2rSLDBzqLqZnGo56mcY6k1F5ZVw5Vi5BUIDIAk6QI+kTAmuTjXY9JmPwNgWWuteEKAQoOJdgdMe0CT2oLnEoWL3XZjAKhcdcAE5gZ/c0XMeBe6wObh2bEaAMnSD3EZHQHvVLjuUsql3Gm2BiWyMxpGcH2igxWqLHE3bZt6jNyFEKMW1cgyOwCqM9c7yTUNvl7MrNsGyZ7R02nHSs0rcKKwMByQqLnGCZA74+ftXRcr4fzB6m+kMT6sYVWYif1GdNFUCr0Y/A8WbV52PpEGAwmEzuDiSJPzVu7xnmqgDAWySzkFgWUEQrTHYmBjeoG4bKrddlU6dXUySYknOlQQT16R1p+cXlt2/LAy2lpBBSQAdXzk496dOgtUanJuOgP5fp84mDtptLgn26/gVv8ABc1RFZ3MhQJUGc5MfMACe4Nebq9wAXdhAQH/AOpBx8kSa1eE5xPB3Ax9TMVECMacfb6j8D3pXsaLcTe5zz3/APjuMVI85vSJmEkyJ6bisblJZTgIXuaPUxnSjEAyCw9P9QKg59x4vWwq7WggnbBAM/mKr8Zx5QhUBjQf3iMg42oWNKWy5zTiV031e61x/Ng3NZKlEBAhcnbqTiOtZnktZjzjCOAwiDMwdxgkYETip7HDKY3JPTYsGJBM9MVvv4sRbXD2ntHVwzKyt6W1QBEyMBgWnt6TmiqfZOvZztzhA5Y2mwI9JBDAHb5qG9wDIQWEg/SYw3xO9drzXm1ocTbvXfJdbwtOwNrU62dwJ2aOp3x7RXPeJWsG8fIvM9snWoMhUYgyonpAUD+tK419iOKKvLeOdTAzuQMZO8T2q2OeKV/3LeP0sQHg9R0j4+ayOGtkupaemRiVBgnI7A5q3d4YkOVkqGnUIJHcxgzv+RQTcXaezKLKacaC4LKAkyRkGO0zUvA3LVziFRyUtuYDAzoLbEzuoMT7SZp7PKg6l1cEm5oW0MtGnUWIOwEx71QucAykjsYPsc4irfPkX+gpFzi+Ba07I6lWUkEe4Mfce9QgYnp3p7N26JOtwE66jAERA/Ip+F40XCFuEKNtQnr1YbdhIjHeuyHlxf7I3AAGhqxxXClGIBDAEw6kMrCSJBHTFVxXXyX0Ch4oBRqaKiAiCUQSiogwp0kBghaILUgoStagGUaBWPepIpinWm4lUyzbOKLTUFm7VoDUJrqg01onLRE6UwWjp4qiiLY6rihNvOaOKOCdqp8Vgs1PDfOv9LcLMC6kH0g/rH0sMxg/sa7PkPGrxLObbdQWX9QDe5kkdMY/r5o12N/8FK3fghgSCNmBINcHkeFDK7WmPGTR6pxfDgsHJ02k1GAWm4egHsTifb5rl/FBa5cRchQpbuvsojsB1qLkXiZ2dkv3Z1CFYwAHAjJAwCOvt810d/h7jWtNlNv1GAFGdu7wTt3PevF8jx5YnTLxqXRyPM7BGhACpVU1AD9c6dWoZEhQc/xVq8FZ8lpMHXbXYjfUsxIxgZ+1alu1pQFwpZWBKkA6jEEH36df61T5t9ULgg7noxzJx71xmkq6JOKtJIkFhJknEL2+SDH/AFXLc60s5cgqqrJXSEGRiIxtpz1roeKum5ckDTKgRtGlSJ+/c96yuY2jda2k4DTEZJwFUQMkkbdACayezJt6M+9wwa1KqS8oqAHCroJbVPXH7Gq36Qs4AH/6f+gUfvXYJwqgeWMqIkiJLwAQTvGGkx1I+cXmnILjuzqIBcwuIgT6iRtlW3/iFMNKJn8K6nhr7SNetIHXRtPwIjHUiqtu8SBO2oxgCCYx3OFHePuZ014K0lzynIA0LqM4JAMjf+KTPcDA2qLjODCuLimUxgdMAxttiaIrWiqvHMLmQF1fcqPar3EpaGkhgQVknJhido679e29Yt1zMkRq9Q+DMVpcKAULSJEDT19o/H7ilMvQfFWybYLD1L1/iUKAPbEfbPeqli2AAbhhGByBMEYgjcZAPxtNaFgyQqgvq/TEHHUN+k4n3g1E9oNqBIxMPA+n1ZMb5/H2rGaRc4JdKSyLcDYJOoskQViIK7/es29xdxS2cEgf+o2AxIEaRU3Cx+mdQUnHdWnvn/O1DxKj1HoQdJmd998/Y+9LYtsMcarhDdtgkkBW6suqIlYOJjfpQ3b6nDnrhh9Qbb1HrtGarvbm2g6hZ2IIjJX8ZnrJojwesB7YBmZQTgATOR13G+x+KwabOn43gGuWFW0AYEuTEfq9W+RgVzVjlwtupvA6C3qH6gPcdJzgxXReF+O9KWb4iZ0NkQ0kaX6EYB+CPtq3OWradlLYhmLNsGnMgn2z7z80F6OiMUzN5f4cs2wbrajbRnaDEvaEkjsSAMj+1NzPwSyMArA65NterDJC9QTG5Biqlzxs6FfJW2qrJygMlp1b9MkY3FWLHj+7dKi9dFnQcPbtgtpKlWAzAOxH36xXbjxZYbQkpQZhvyi4MlGAxBg5JmB7kwcb4pcTyq5bbS6MpiYIO3fNejHxRwVs23N68VVHdUYP6iwADmd50tp6AsdsVh8w/wDJaPadRaYXGLQDpKicqWnfPTpv7V0rLk74k+EfZxhSN6WitngDZ4i4LV+4qEr6bqYXzDnSykAR7iM/NZj2irFTupg/aumMrdPsk1WyvtRqaJrWaE2qshTNFJj0p1olFWW0GyMpOKt8CcEHEdKga1VnhgCCAapijU7BJ2hnA702kVKtsDP70OkTjFdSjZOxUYFEn5p9iO1dcYaFbIW7n/qo14eAd89egFWvt7f52oEAWcnGO/7UJYlYVIGyvvHv2qJ+OfGp2Oj6fUYHx2qbWCD1I6DeqQJk9Z6+4rkzwVIeJ0fhXxUluU4lmK407kRBwTvgxB6V09z/AHLbXLLB7TFgrnJGn1ZAmDg9thXllzp3rT5D4hucJc124II0uhyGWRIIP86+fy+OpNtHUmdrxvBaSzHUNIUlRvBUFSBGRMY/vVfkhIui4Il4AGPSfpET1Hzv9qlbxLZ4x7a24tk6QbbmJ0zguSAwAiFBEnpMVLc4E22nSQSVEQcNGrqBH0z0j7V5s4tMdd2aGbZl9JSANe+GM6iBuMyCIiahtKWZAp0hY3AEvBiYGwgnb7Zqzf5a3l+bp1AggBW1Ku0SCMHfqY3GMUrNpvTgyQY74QrgEk4IjB/pSVRXszE5b/tsc+beBMHBC7naMwTjvmub5nw2FtqGLGB1+8z1/EZ3xHZ2OEua1hdkcGNMCTAGD71Ts8pZW8xljdVyIJZxmfaJmihXGzjRZXWysGdh9LdCQQMzjQPx70uHdl+mJTUxOGmIEdiJ/rXV814a2l0CTJGh1EZXJOk/plmjrJHvWLwll9QQLiLiAypLzuOxURtt8msTarRFwLE25tkgPuYxrT16QY9LRtG+qp+bBWbQAVdTqkgCdSjO+Pj79aqLZNmPpGnfTP1AEiehOT+elaHG81Nzy/SPM0adU7piJmfUIOfelYKtUyhwnA+hnX6/t0mY9/70PCXdTk+ljuQYkzvA64yan4TiNN3WRkdOwMeoAYOMfeas2OSaboZDHqBGYlTuCTEGev8AxSsyjYHLFVdSnSw1YBzAzH5BbHvQ8Ny8EMFIV1IEjuXJBAGY0mPz7Vv8LyhR62kIIczAHdhMyASMx1j4qvc5zwfmfVcIWZYDSXkjsZjE5znpTxxznuKH0u2Tcm5MzOiLqZcn1HML0J6DIg43jesLxZdZbxHna2KgXNLSuodMGMCP3rU8Q+LrbcP5PChkDYcmFJUQdIC9CfvAjrXEaq7sHjuH5SJzmnpDnNCW6dp6U2qmrtokTWuIg5JI0xG89hnpP/FQlO1PUltZo0Yfh7UsoLaASAWIJ0jvAyftWzc4m0rm2z+ai/TeUMsg+zCcSayCnSKOzcAVhpB1Rk5Ig7jt2o8LNZp3bGf9phdEYInt1G6n5o+M4dbdu23moxcSyLqlD2MiCZkY+djWVadlJgkAggwSMZxim8g6QTI/ztTLkhXRWWpFWgWprddULAwb3t2ouCxgdf51YEBGGkEmPVJkKNwBtnv7dKrWpBkdK6IqpWxbtUWWt/8AVOtvv06zT2nDf90emvQhBdkm/oYfFLapAIpEyKuhSqLsGM0LuCTGP6j+9Fehd5NVbG5BxPXaKlJ01EolqxzdgnfffuKiuwIg/wDdNcu+1RMa8/NkXRdIFqE0Rpq86RQGa9D8JeJbbW0XjLyoUlFLLLG0VEDVBjOJ3AUb157FGrd/iuWWHnpjJ0etcD4m4Q2ZHEoh0kBGlSHzmIkiDuR19qy+G8a8KqsUZ/MBlQyQGnTIB1QNiM9JrzWnqC8dIZzbPTE/8jWrTEPZZlbSZW6rRBnpv+a0OH8bcJcDqHMkyFdQhJERBJjfuRj4ryVxT21/5ovxoydLRlkaPU7/AC0LOl1bVIJBBABGTj9KzMjcmelZ/D8gbzLavr0L6gEwTH0op6E9/fea4axzO7anRcZZwQDiJnY+4rtvC/jZDFu+/lsGEP0AiMTsYJxtkdoqE/HcQqSkafO+EF9mILIQ+UI0L5SqAGlxIyI/9ukVmX+RaToLD06mXY6xOmQeoH9Nq7fmFu2VF5HLGYMbMSOo7bZ9hWfc4JXVWCkOklVgEZw6yMgE5z3FcrRTijnjyDUmPqUnVEfTEx77n8RUv+hYRMZ+kiCGiB+YjBE7Vqcz4i1wwTz7hXzCADpIOjGo4BJGRXP+IPFi3A1qxlTE3jIYmOn8p/ECqY8EsjpIWcox7KXi7mTC89jZUYSB/FGfxMR0rn7oihvXyzEkkmcsck+5JprlwRXswxqEeKORu3ZEcVCz0bVEKVjIdWolFMsUU0yRhyaO01R0kfNZdgLAaiciMdu+5qPXSFyqrQpocRwJREJZW1rMKSSp7ExE9cVZs8wtjh2siyCxKlrhuXCWKnB06oBAJG3WsrzSYkz2ntRpINHin2ArIKlRKYCpba11QiK2SquKgUd9qtIajewWIC/z3P32rqrQiZFbuiY6/mfardsnrvWY40nOO5q9b4gECM1XBkttMM4+ic1BdczI/FSed71BfI6YrrfRNIh4u8D8/wDFVC/c0Vwio68/LNtnTFUhqanpq4GmUFTRT0qVqzA0qc01SaCKminpUrQRCjZSIPegp9WIopIA11pNDRU0TU5RsJYTmNwBAHYBJKwSImJ2+BWlwfjTjLRJTiLmRHqOsfhpArF0VJZszPapLA26oLlQXFca91tVx2cyTLEnJMnf3qTheJINALeaJLX86qscoO0JJpoJ756A4qBXJ61LfsQN/eorSms05SpgVVoPNCVqQmlNM4UCyHVRW2oStIp2rDkpNJQaEkURPajQoWrpTUJ3p4op2AkRquOogEOpxkAxp9jIHXr1qiK0uU81fh21WmCsQQSVDAg5iCCOn+RVEnWhWVxvUqCnpV1R7JsMCpGAg94BH5z/ADpUqvFiENzhQ6noaxwSrb7HpSpVy+YkuEl2WxPtF7/VEjP+dKhuXzNKlXbLJLijKKsiY0wpUqh2ygjTU1Koze6MImkaVKosINKlSqLGGmlNKlU7ZhwacCnpVfHt0wMbTU2mFBpUq6YRSbFZGDFWBt9qVKjH7BIBdqM01KlrQH2PozSjFNSpeKQljEU00qVQmx0QijUzNKlSIdijM08UqVBgExohSpUV2ZiWpRvTUqrHoX7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263079" y="3874441"/>
            <a:ext cx="888092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13.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De 1828 a 1832, são efetuadas muitas perseguições aos liberais, muitos fugiram para o estrangeiro ou para os Açores, outros foram mortos ou presos. </a:t>
            </a:r>
          </a:p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14.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Entre 1832 e 1834, Portugal entra num período de guerra civil, liderando D. Miguel a fação liberal e D. Pedro a fação absolutista.</a:t>
            </a:r>
            <a:endParaRPr lang="pt-PT" sz="2000" b="1" dirty="0">
              <a:solidFill>
                <a:schemeClr val="accent2"/>
              </a:solidFill>
              <a:cs typeface="Arial" pitchFamily="34" charset="0"/>
            </a:endParaRPr>
          </a:p>
          <a:p>
            <a:pPr indent="-268288"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15.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Uma guerra civil põe em confronto cidadãos de dois países.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16.</a:t>
            </a:r>
            <a:r>
              <a:rPr lang="pt-PT" sz="2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pt-PT" sz="2000" dirty="0">
                <a:cs typeface="Arial" pitchFamily="34" charset="0"/>
              </a:rPr>
              <a:t>As lutas liberais levaram os Açores a desempenhar um importante papel na História de Portugal. </a:t>
            </a:r>
          </a:p>
        </p:txBody>
      </p:sp>
      <p:pic>
        <p:nvPicPr>
          <p:cNvPr id="4" name="Imagem 3" descr="Uma imagem com pessoa, texto, terra, homem&#10;&#10;Descrição gerada com confiança muito alta">
            <a:extLst>
              <a:ext uri="{FF2B5EF4-FFF2-40B4-BE49-F238E27FC236}">
                <a16:creationId xmlns:a16="http://schemas.microsoft.com/office/drawing/2014/main" id="{14F23DBE-A383-47A1-9DE9-B7A50C33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7" y="853082"/>
            <a:ext cx="4296446" cy="257591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D53077A-7A7F-4EB7-8E29-C00D40358F18}"/>
              </a:ext>
            </a:extLst>
          </p:cNvPr>
          <p:cNvSpPr/>
          <p:nvPr/>
        </p:nvSpPr>
        <p:spPr>
          <a:xfrm>
            <a:off x="1691680" y="3508379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>
                <a:solidFill>
                  <a:srgbClr val="002060"/>
                </a:solidFill>
              </a:rPr>
              <a:t>Caricatura representando D. Pedro IV e D. Miguel disputando a coroa portuguesa, por Honoré </a:t>
            </a:r>
            <a:r>
              <a:rPr lang="pt-PT" sz="1000" b="1" dirty="0" err="1">
                <a:solidFill>
                  <a:srgbClr val="002060"/>
                </a:solidFill>
              </a:rPr>
              <a:t>Daumier</a:t>
            </a:r>
            <a:r>
              <a:rPr lang="pt-PT" sz="1000" b="1" dirty="0">
                <a:solidFill>
                  <a:srgbClr val="002060"/>
                </a:solidFill>
              </a:rPr>
              <a:t>, 1833.</a:t>
            </a:r>
          </a:p>
          <a:p>
            <a:endParaRPr lang="pt-PT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8020" y="3823315"/>
            <a:ext cx="8712968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68288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17. </a:t>
            </a:r>
            <a:r>
              <a:rPr lang="pt-PT" sz="2000" dirty="0">
                <a:cs typeface="Arial" pitchFamily="34" charset="0"/>
              </a:rPr>
              <a:t>Nos Açores também se assistiram a muitos confrontos entre liberais e absolutistas. </a:t>
            </a:r>
          </a:p>
          <a:p>
            <a:pPr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18. </a:t>
            </a:r>
            <a:r>
              <a:rPr lang="pt-PT" sz="2000" dirty="0">
                <a:cs typeface="Arial" pitchFamily="34" charset="0"/>
              </a:rPr>
              <a:t>Será no arquipélago dos Açores que se organiza o exército liberal, o qual irá libertar Portugal do regime absolutista imposto por D. Pedro.</a:t>
            </a:r>
            <a:endParaRPr lang="pt-PT" sz="2000" b="1" dirty="0">
              <a:cs typeface="Arial" pitchFamily="34" charset="0"/>
            </a:endParaRPr>
          </a:p>
          <a:p>
            <a:pPr algn="just"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19. </a:t>
            </a:r>
            <a:r>
              <a:rPr lang="pt-PT" sz="2000" dirty="0">
                <a:cs typeface="Arial" panose="020B0604020202020204" pitchFamily="34" charset="0"/>
              </a:rPr>
              <a:t>Os </a:t>
            </a:r>
            <a:r>
              <a:rPr lang="pt-PT" altLang="pt-PT" sz="2000" dirty="0">
                <a:cs typeface="Arial" panose="020B0604020202020204" pitchFamily="34" charset="0"/>
              </a:rPr>
              <a:t>Deportados da “Amazonas” eram indivíduos vítimas de perseguições por  defenderem ideias “afrancesadas” ou liberais.</a:t>
            </a:r>
            <a:endParaRPr lang="pt-PT" sz="2000" dirty="0">
              <a:cs typeface="Arial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r>
              <a:rPr lang="pt-PT" sz="2000" b="1" dirty="0">
                <a:solidFill>
                  <a:srgbClr val="FF0000"/>
                </a:solidFill>
                <a:cs typeface="Arial" pitchFamily="34" charset="0"/>
              </a:rPr>
              <a:t>20. </a:t>
            </a:r>
            <a:r>
              <a:rPr lang="pt-PT" sz="2000" dirty="0">
                <a:cs typeface="Arial" pitchFamily="34" charset="0"/>
              </a:rPr>
              <a:t>A primeira revolta constitucional, nos Açores, deu-se em 1810, na ilha Terceira.</a:t>
            </a:r>
          </a:p>
          <a:p>
            <a:pPr marL="342900" indent="-342900" fontAlgn="auto">
              <a:spcBef>
                <a:spcPts val="0"/>
              </a:spcBef>
              <a:spcAft>
                <a:spcPts val="600"/>
              </a:spcAft>
              <a:buClr>
                <a:srgbClr val="008080"/>
              </a:buClr>
              <a:defRPr/>
            </a:pPr>
            <a:endParaRPr lang="pt-PT" sz="2000" dirty="0">
              <a:cs typeface="Arial" pitchFamily="34" charset="0"/>
            </a:endParaRPr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2091126" y="434900"/>
            <a:ext cx="596985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</a:t>
            </a:r>
            <a:r>
              <a:rPr lang="pt-PT" b="1" dirty="0">
                <a:solidFill>
                  <a:schemeClr val="bg1"/>
                </a:solidFill>
              </a:rPr>
              <a:t>observa a imagem.</a:t>
            </a:r>
          </a:p>
        </p:txBody>
      </p:sp>
      <p:pic>
        <p:nvPicPr>
          <p:cNvPr id="6" name="Imagem 5" descr="Uma imagem com fotografia, exterior&#10;&#10;Descrição gerada com confiança muito alta">
            <a:extLst>
              <a:ext uri="{FF2B5EF4-FFF2-40B4-BE49-F238E27FC236}">
                <a16:creationId xmlns:a16="http://schemas.microsoft.com/office/drawing/2014/main" id="{6767710A-8700-4CDB-8DB3-867DB9E40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27" y="913213"/>
            <a:ext cx="4673713" cy="2842893"/>
          </a:xfrm>
          <a:prstGeom prst="rect">
            <a:avLst/>
          </a:prstGeom>
        </p:spPr>
      </p:pic>
      <p:sp>
        <p:nvSpPr>
          <p:cNvPr id="7" name="Text Box 49">
            <a:extLst>
              <a:ext uri="{FF2B5EF4-FFF2-40B4-BE49-F238E27FC236}">
                <a16:creationId xmlns:a16="http://schemas.microsoft.com/office/drawing/2014/main" id="{46FA4488-2894-44EE-8604-682A982C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126" y="3469743"/>
            <a:ext cx="46737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Vista da cidade de Angra do Heroísmo no Século XIX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05321" y="3682219"/>
            <a:ext cx="8533358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21. </a:t>
            </a:r>
            <a:r>
              <a:rPr lang="pt-PT" sz="2000" dirty="0"/>
              <a:t>Após a revolta constitucional de 1821, inicia-se um período de perseguições e encarceramentos de pessoas suspeitas de professarem ideais liberais.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22. </a:t>
            </a:r>
            <a:r>
              <a:rPr lang="pt-PT" sz="2000" dirty="0"/>
              <a:t>A revolta de 21 de junho de 1828 reconhece D. Miguel como rei legítimo.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23.</a:t>
            </a:r>
            <a:r>
              <a:rPr lang="pt-PT" sz="2000" dirty="0">
                <a:solidFill>
                  <a:srgbClr val="FF0000"/>
                </a:solidFill>
              </a:rPr>
              <a:t> </a:t>
            </a:r>
            <a:r>
              <a:rPr lang="pt-PT" sz="2000" dirty="0"/>
              <a:t>Nas batalhas do Pico do Celeiro e da baía da Praia, os absolutistas obtiveram vitórias sobre os liberais.</a:t>
            </a:r>
          </a:p>
          <a:p>
            <a:pPr indent="-268288">
              <a:spcAft>
                <a:spcPts val="600"/>
              </a:spcAft>
            </a:pPr>
            <a:r>
              <a:rPr lang="pt-PT" sz="2000" b="1" dirty="0">
                <a:solidFill>
                  <a:srgbClr val="FF0000"/>
                </a:solidFill>
              </a:rPr>
              <a:t>24. </a:t>
            </a:r>
            <a:r>
              <a:rPr lang="pt-PT" sz="2000" dirty="0"/>
              <a:t>No contexto das lutas liberais, Angra foi a sede do Governo dos portugueses e capital da Província dos Açores.</a:t>
            </a:r>
          </a:p>
        </p:txBody>
      </p:sp>
      <p:sp>
        <p:nvSpPr>
          <p:cNvPr id="9" name="CaixaDeTexto 2"/>
          <p:cNvSpPr txBox="1">
            <a:spLocks noChangeArrowheads="1"/>
          </p:cNvSpPr>
          <p:nvPr/>
        </p:nvSpPr>
        <p:spPr bwMode="auto">
          <a:xfrm>
            <a:off x="2280837" y="476672"/>
            <a:ext cx="4582327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  <a:cs typeface="Arial" pitchFamily="34" charset="0"/>
              </a:rPr>
              <a:t>Antes de responderes, </a:t>
            </a:r>
            <a:r>
              <a:rPr lang="pt-PT" b="1" dirty="0">
                <a:solidFill>
                  <a:schemeClr val="bg1"/>
                </a:solidFill>
              </a:rPr>
              <a:t>observa as imagens</a:t>
            </a:r>
          </a:p>
        </p:txBody>
      </p:sp>
      <p:pic>
        <p:nvPicPr>
          <p:cNvPr id="10" name="Imagem 9" descr="Uma imagem com relva, edifício, céu, pedra&#10;&#10;Descrição gerada com confiança muito alta">
            <a:extLst>
              <a:ext uri="{FF2B5EF4-FFF2-40B4-BE49-F238E27FC236}">
                <a16:creationId xmlns:a16="http://schemas.microsoft.com/office/drawing/2014/main" id="{4C91C53E-C201-420C-B3DD-0FF59A7F1D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9" y="949902"/>
            <a:ext cx="3505027" cy="2320684"/>
          </a:xfrm>
          <a:prstGeom prst="rect">
            <a:avLst/>
          </a:prstGeom>
        </p:spPr>
      </p:pic>
      <p:sp>
        <p:nvSpPr>
          <p:cNvPr id="11" name="Text Box 49">
            <a:extLst>
              <a:ext uri="{FF2B5EF4-FFF2-40B4-BE49-F238E27FC236}">
                <a16:creationId xmlns:a16="http://schemas.microsoft.com/office/drawing/2014/main" id="{1A543E7C-F5F4-4F68-882F-8DC84950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57" y="3345868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Castelo de São João Batista, Monte Brasil – Ilha Terceira 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  <p:pic>
        <p:nvPicPr>
          <p:cNvPr id="12" name="Imagem 11" descr="Uma imagem com vale, desfiladeiro, natureza&#10;&#10;Descrição gerada com confiança muito alta">
            <a:extLst>
              <a:ext uri="{FF2B5EF4-FFF2-40B4-BE49-F238E27FC236}">
                <a16:creationId xmlns:a16="http://schemas.microsoft.com/office/drawing/2014/main" id="{44BED8ED-49C8-447E-AA27-961A6077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47304"/>
            <a:ext cx="4258311" cy="219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9">
            <a:extLst>
              <a:ext uri="{FF2B5EF4-FFF2-40B4-BE49-F238E27FC236}">
                <a16:creationId xmlns:a16="http://schemas.microsoft.com/office/drawing/2014/main" id="{4A496E42-E0EB-48F7-82CD-5F9B1BC6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197" y="3369295"/>
            <a:ext cx="39140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PT" sz="1000" b="1" dirty="0">
                <a:solidFill>
                  <a:srgbClr val="002060"/>
                </a:solidFill>
              </a:rPr>
              <a:t>Batalha da baía da Praia</a:t>
            </a:r>
            <a:endParaRPr lang="pt-PT" altLang="pt-PT" sz="1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19871</TotalTime>
  <Words>1766</Words>
  <Application>Microsoft Office PowerPoint</Application>
  <PresentationFormat>Apresentação no Ecrã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Perpetua</vt:lpstr>
      <vt:lpstr>Tema do Office</vt:lpstr>
      <vt:lpstr>História, Geografia e Cultura dos Açores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</dc:title>
  <dc:creator>HORA H8</dc:creator>
  <cp:lastModifiedBy>Paulo Valadão</cp:lastModifiedBy>
  <cp:revision>1061</cp:revision>
  <cp:lastPrinted>2014-06-16T13:45:48Z</cp:lastPrinted>
  <dcterms:created xsi:type="dcterms:W3CDTF">2006-12-04T16:23:25Z</dcterms:created>
  <dcterms:modified xsi:type="dcterms:W3CDTF">2019-04-26T20:40:49Z</dcterms:modified>
</cp:coreProperties>
</file>