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8" r:id="rId2"/>
    <p:sldId id="270" r:id="rId3"/>
    <p:sldId id="260" r:id="rId4"/>
    <p:sldId id="271" r:id="rId5"/>
    <p:sldId id="273" r:id="rId6"/>
    <p:sldId id="274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97C705-0B27-4B2C-A0B6-2F37F60E2345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C16C76-3268-419C-9ACB-698BE449BC17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67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63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C5A32F-B11B-4198-BF1F-469846FED3C7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30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77AC4E-A065-4165-9720-156E6C8028D0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0561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77AC4E-A065-4165-9720-156E6C8028D0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4280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77AC4E-A065-4165-9720-156E6C8028D0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82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77AC4E-A065-4165-9720-156E6C8028D0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3952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77AC4E-A065-4165-9720-156E6C8028D0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6067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77AC4E-A065-4165-9720-156E6C8028D0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6373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67A22F-C3BC-48E4-B7E8-42FF755270F7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5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714531-8DEC-48B8-86EE-2A681EAAF7C9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4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6F6B80-9E6F-448B-8FB9-CC2D43432C75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3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626DB6-73AF-4FDF-B195-79784B91542F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2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77AC4E-A065-4165-9720-156E6C8028D0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9809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0CAF06-696A-47FC-BABB-83546C66321C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4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6C12C1-AEEC-4CE3-B8FE-F54DE778788F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1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77AC4E-A065-4165-9720-156E6C8028D0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5680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8B4DD-D571-4693-9866-45333624F2E8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30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B094A-3F7C-4AB4-B88E-1616BDFB30F3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2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577AC4E-A065-4165-9720-156E6C8028D0}" type="datetime1">
              <a:rPr lang="pt-BR" smtClean="0"/>
              <a:t>22/11/2020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307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Emanuel </a:t>
            </a:r>
            <a:r>
              <a:rPr lang="pt-BR" dirty="0" err="1"/>
              <a:t>Bissiatti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&amp;</a:t>
            </a:r>
            <a:br>
              <a:rPr lang="pt-BR" dirty="0"/>
            </a:br>
            <a:r>
              <a:rPr lang="pt-BR" dirty="0"/>
              <a:t> Rafael Portácio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1273" y="3793648"/>
            <a:ext cx="9440034" cy="1049867"/>
          </a:xfrm>
        </p:spPr>
        <p:txBody>
          <a:bodyPr rtlCol="0"/>
          <a:lstStyle/>
          <a:p>
            <a:pPr rtl="0"/>
            <a:r>
              <a:rPr lang="pt-BR" dirty="0"/>
              <a:t>Processos </a:t>
            </a:r>
            <a:r>
              <a:rPr lang="pt-BR" dirty="0" err="1"/>
              <a:t>Markovianos</a:t>
            </a:r>
            <a:r>
              <a:rPr lang="pt-BR" dirty="0"/>
              <a:t> e </a:t>
            </a:r>
            <a:r>
              <a:rPr lang="pt-BR" dirty="0" err="1"/>
              <a:t>PageRank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942E6-C718-4B01-9430-29CFD57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</a:t>
            </a:r>
            <a:r>
              <a:rPr lang="pt-BR" dirty="0" err="1"/>
              <a:t>Markov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5EE39C-3049-4ACA-8B0D-F3B56FCBD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Seja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sz="2800" dirty="0"/>
                  <a:t> uma matriz de </a:t>
                </a:r>
                <a:r>
                  <a:rPr lang="pt-BR" sz="2800" dirty="0" err="1"/>
                  <a:t>Markov</a:t>
                </a:r>
                <a:r>
                  <a:rPr lang="pt-BR" sz="2800" dirty="0"/>
                  <a:t>, temos que: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sz="2800" dirty="0"/>
                  <a:t> é quadrada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pt-BR" sz="2800" dirty="0"/>
              </a:p>
              <a:p>
                <a:pPr lvl="1"/>
                <a:r>
                  <a:rPr lang="pt-BR" sz="2800" dirty="0"/>
                  <a:t>A soma dos elementos de cada uma das colunas de M é 1</a:t>
                </a:r>
              </a:p>
              <a:p>
                <a:pPr lvl="2"/>
                <a:r>
                  <a:rPr lang="pt-BR" sz="2600" dirty="0"/>
                  <a:t>Ou seja, </a:t>
                </a:r>
                <a:r>
                  <a:rPr lang="pt-BR" sz="2600" b="0" dirty="0">
                    <a:ea typeface="Cambria Math" panose="02040503050406030204" pitchFamily="18" charset="0"/>
                  </a:rPr>
                  <a:t>[1 1 ... 1]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pt-B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=[1 1 …1]</m:t>
                    </m:r>
                  </m:oMath>
                </a14:m>
                <a:r>
                  <a:rPr lang="pt-BR" sz="2600" b="0" dirty="0">
                    <a:ea typeface="Cambria Math" panose="02040503050406030204" pitchFamily="18" charset="0"/>
                  </a:rPr>
                  <a:t> </a:t>
                </a:r>
                <a:endParaRPr lang="pt-BR" sz="26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5EE39C-3049-4ACA-8B0D-F3B56FCBD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1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52000" smoothness="1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B71691-C112-4E8E-B6AC-045413F6CB79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 trans="13000"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269" y="2019577"/>
            <a:ext cx="6076633" cy="3484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Processo </a:t>
            </a:r>
            <a:r>
              <a:rPr lang="pt-BR" dirty="0" err="1"/>
              <a:t>Markoviano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4887" y="1732449"/>
                <a:ext cx="4999382" cy="4058751"/>
              </a:xfrm>
            </p:spPr>
            <p:txBody>
              <a:bodyPr rtlCol="0">
                <a:normAutofit/>
              </a:bodyPr>
              <a:lstStyle/>
              <a:p>
                <a:pPr rtl="0"/>
                <a:r>
                  <a:rPr lang="pt-BR" dirty="0"/>
                  <a:t>Estados (e1, e2, e3...)</a:t>
                </a:r>
              </a:p>
              <a:p>
                <a:pPr rtl="0"/>
                <a:r>
                  <a:rPr lang="pt-BR" dirty="0"/>
                  <a:t>Transições</a:t>
                </a:r>
              </a:p>
              <a:p>
                <a:pPr rtl="0"/>
                <a:r>
                  <a:rPr lang="pt-BR" dirty="0"/>
                  <a:t>Matriz de transições (Matriz de </a:t>
                </a:r>
                <a:r>
                  <a:rPr lang="pt-BR" dirty="0" err="1"/>
                  <a:t>Markov</a:t>
                </a:r>
                <a:r>
                  <a:rPr lang="pt-BR" dirty="0"/>
                  <a:t>)</a:t>
                </a:r>
              </a:p>
              <a:p>
                <a:r>
                  <a:rPr lang="pt-BR" dirty="0"/>
                  <a:t>Cada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/>
                  <a:t> da matriz representa a probabilidade dos itens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irem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dirty="0"/>
              </a:p>
              <a:p>
                <a:pPr rtl="0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 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BR" dirty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vetor com a </a:t>
                </a:r>
                <a:r>
                  <a:rPr lang="pt-BR" dirty="0" err="1"/>
                  <a:t>qtde</a:t>
                </a:r>
                <a:r>
                  <a:rPr lang="pt-BR" dirty="0"/>
                  <a:t>. em cada estado)</a:t>
                </a:r>
              </a:p>
              <a:p>
                <a:pPr rtl="0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pt-B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 </m:t>
                        </m:r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rtl="0"/>
                <a:r>
                  <a:rPr lang="pt-BR" dirty="0"/>
                  <a:t>Estado de equilíbrio estático que independe do estado inicial</a:t>
                </a:r>
              </a:p>
            </p:txBody>
          </p:sp>
        </mc:Choice>
        <mc:Fallback xmlns="">
          <p:sp>
            <p:nvSpPr>
              <p:cNvPr id="14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887" y="1732449"/>
                <a:ext cx="4999382" cy="4058751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942E6-C718-4B01-9430-29CFD57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equilíbrio estático único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5EE39C-3049-4ACA-8B0D-F3B56FCBD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0" dirty="0">
                    <a:ea typeface="Cambria Math" panose="02040503050406030204" pitchFamily="18" charset="0"/>
                  </a:rPr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uma matriz de </a:t>
                </a:r>
                <a:r>
                  <a:rPr lang="pt-BR" b="0" dirty="0" err="1">
                    <a:ea typeface="Cambria Math" panose="02040503050406030204" pitchFamily="18" charset="0"/>
                  </a:rPr>
                  <a:t>Markov</a:t>
                </a:r>
                <a:r>
                  <a:rPr lang="pt-BR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também será, pois: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e [1 1 ... 1]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=[1 1 …1]</m:t>
                    </m:r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 é autovalor de qualquer matriz de </a:t>
                </a:r>
                <a:r>
                  <a:rPr lang="pt-BR" b="0" dirty="0" err="1">
                    <a:ea typeface="Cambria Math" panose="02040503050406030204" pitchFamily="18" charset="0"/>
                  </a:rPr>
                  <a:t>Markov</a:t>
                </a:r>
                <a:endParaRPr lang="pt-BR" b="0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É absurdo que exista matriz de </a:t>
                </a:r>
                <a:r>
                  <a:rPr lang="pt-BR" dirty="0" err="1"/>
                  <a:t>Markov</a:t>
                </a:r>
                <a:r>
                  <a:rPr lang="pt-BR" dirty="0"/>
                  <a:t> com algum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Note então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pt-BR" b="0" dirty="0"/>
                  <a:t> será somente a parte referente ao autovetor que está associado a ao autovalor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pt-BR" b="0" dirty="0"/>
                  <a:t> (pois os outros terão módulo desprezível)</a:t>
                </a:r>
              </a:p>
              <a:p>
                <a:r>
                  <a:rPr lang="pt-BR" dirty="0"/>
                  <a:t>Exceção: Caso haja autovalor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pt-BR" b="0" dirty="0"/>
              </a:p>
              <a:p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5EE39C-3049-4ACA-8B0D-F3B56FCBD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4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18278-89A2-4D6F-98BA-B0BEB10B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BR" dirty="0"/>
              <a:t>Grafos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A2EE2D2-5CFA-43E7-A6ED-9CC5CEAFC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718474"/>
              </p:ext>
            </p:extLst>
          </p:nvPr>
        </p:nvGraphicFramePr>
        <p:xfrm>
          <a:off x="6894351" y="3789364"/>
          <a:ext cx="4409881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29983">
                  <a:extLst>
                    <a:ext uri="{9D8B030D-6E8A-4147-A177-3AD203B41FA5}">
                      <a16:colId xmlns:a16="http://schemas.microsoft.com/office/drawing/2014/main" val="4213602719"/>
                    </a:ext>
                  </a:extLst>
                </a:gridCol>
                <a:gridCol w="629983">
                  <a:extLst>
                    <a:ext uri="{9D8B030D-6E8A-4147-A177-3AD203B41FA5}">
                      <a16:colId xmlns:a16="http://schemas.microsoft.com/office/drawing/2014/main" val="152571967"/>
                    </a:ext>
                  </a:extLst>
                </a:gridCol>
                <a:gridCol w="629983">
                  <a:extLst>
                    <a:ext uri="{9D8B030D-6E8A-4147-A177-3AD203B41FA5}">
                      <a16:colId xmlns:a16="http://schemas.microsoft.com/office/drawing/2014/main" val="1840234801"/>
                    </a:ext>
                  </a:extLst>
                </a:gridCol>
                <a:gridCol w="629983">
                  <a:extLst>
                    <a:ext uri="{9D8B030D-6E8A-4147-A177-3AD203B41FA5}">
                      <a16:colId xmlns:a16="http://schemas.microsoft.com/office/drawing/2014/main" val="3963093984"/>
                    </a:ext>
                  </a:extLst>
                </a:gridCol>
                <a:gridCol w="629983">
                  <a:extLst>
                    <a:ext uri="{9D8B030D-6E8A-4147-A177-3AD203B41FA5}">
                      <a16:colId xmlns:a16="http://schemas.microsoft.com/office/drawing/2014/main" val="4255002653"/>
                    </a:ext>
                  </a:extLst>
                </a:gridCol>
                <a:gridCol w="629983">
                  <a:extLst>
                    <a:ext uri="{9D8B030D-6E8A-4147-A177-3AD203B41FA5}">
                      <a16:colId xmlns:a16="http://schemas.microsoft.com/office/drawing/2014/main" val="171480474"/>
                    </a:ext>
                  </a:extLst>
                </a:gridCol>
                <a:gridCol w="629983">
                  <a:extLst>
                    <a:ext uri="{9D8B030D-6E8A-4147-A177-3AD203B41FA5}">
                      <a16:colId xmlns:a16="http://schemas.microsoft.com/office/drawing/2014/main" val="330668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2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0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57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2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04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3261"/>
                  </a:ext>
                </a:extLst>
              </a:tr>
            </a:tbl>
          </a:graphicData>
        </a:graphic>
      </p:graphicFrame>
      <p:pic>
        <p:nvPicPr>
          <p:cNvPr id="2050" name="Picture 2" descr="Redes Par-a-Par (Peer to Peer Networks)">
            <a:extLst>
              <a:ext uri="{FF2B5EF4-FFF2-40B4-BE49-F238E27FC236}">
                <a16:creationId xmlns:a16="http://schemas.microsoft.com/office/drawing/2014/main" id="{D55F860F-869C-43AB-B309-426EF914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1749813"/>
            <a:ext cx="4065464" cy="16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029">
            <a:extLst>
              <a:ext uri="{FF2B5EF4-FFF2-40B4-BE49-F238E27FC236}">
                <a16:creationId xmlns:a16="http://schemas.microsoft.com/office/drawing/2014/main" id="{B6A6DB08-1FE1-4C3A-9973-8FFC1E2870DB}"/>
              </a:ext>
            </a:extLst>
          </p:cNvPr>
          <p:cNvSpPr txBox="1">
            <a:spLocks/>
          </p:cNvSpPr>
          <p:nvPr/>
        </p:nvSpPr>
        <p:spPr>
          <a:xfrm>
            <a:off x="924442" y="1580050"/>
            <a:ext cx="5171557" cy="33707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600"/>
              </a:buClr>
            </a:pPr>
            <a:r>
              <a:rPr lang="en-US" sz="2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Nós</a:t>
            </a:r>
            <a:endParaRPr lang="en-US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rgbClr val="FF9600"/>
              </a:buClr>
            </a:pPr>
            <a:r>
              <a:rPr lang="en-US" sz="2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Arestas</a:t>
            </a:r>
            <a:endParaRPr lang="en-US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rgbClr val="FF9600"/>
              </a:buClr>
            </a:pPr>
            <a:r>
              <a:rPr lang="en-US" sz="2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Matriz</a:t>
            </a: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de </a:t>
            </a:r>
            <a:r>
              <a:rPr lang="en-US" sz="2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adjacências</a:t>
            </a:r>
            <a:endParaRPr lang="en-US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rgbClr val="FF9600"/>
              </a:buClr>
            </a:pP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Pesos</a:t>
            </a:r>
          </a:p>
          <a:p>
            <a:pPr>
              <a:buClr>
                <a:srgbClr val="FF9600"/>
              </a:buClr>
            </a:pPr>
            <a:r>
              <a:rPr lang="en-US" sz="2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Direcionado</a:t>
            </a: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e </a:t>
            </a:r>
            <a:r>
              <a:rPr lang="en-US" sz="2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não-direcionado</a:t>
            </a:r>
            <a:endParaRPr lang="en-US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rgbClr val="FF9600"/>
              </a:buClr>
            </a:pPr>
            <a:r>
              <a:rPr lang="en-US" sz="2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Centralidade</a:t>
            </a:r>
            <a:endParaRPr lang="en-US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2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B96281C-838D-4BCD-BE5A-552E3519C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0B80B7-B68B-47C9-A665-D47CDA80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51435"/>
            <a:ext cx="4538741" cy="1676961"/>
          </a:xfrm>
        </p:spPr>
        <p:txBody>
          <a:bodyPr>
            <a:normAutofit/>
          </a:bodyPr>
          <a:lstStyle/>
          <a:p>
            <a:r>
              <a:rPr lang="pt-BR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PageRank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6EC8DC-51F8-44EC-AFB3-2522C91D4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420471"/>
                <a:ext cx="4761708" cy="3370729"/>
              </a:xfrm>
            </p:spPr>
            <p:txBody>
              <a:bodyPr anchor="ctr">
                <a:normAutofit/>
              </a:bodyPr>
              <a:lstStyle/>
              <a:p>
                <a:pPr>
                  <a:buClr>
                    <a:srgbClr val="6579FF"/>
                  </a:buClr>
                </a:pPr>
                <a:r>
                  <a:rPr lang="pt-BR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</a:rPr>
                  <a:t>Ranqueamento dos nós de um grafo</a:t>
                </a:r>
              </a:p>
              <a:p>
                <a:pPr>
                  <a:buClr>
                    <a:srgbClr val="6579FF"/>
                  </a:buClr>
                </a:pPr>
                <a:r>
                  <a:rPr lang="pt-BR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</a:rPr>
                  <a:t>Processo </a:t>
                </a:r>
                <a:r>
                  <a:rPr lang="pt-BR" dirty="0" err="1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</a:rPr>
                  <a:t>markoviano</a:t>
                </a:r>
                <a:r>
                  <a:rPr lang="pt-BR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</a:rPr>
                  <a:t> aplicado a grafo</a:t>
                </a:r>
              </a:p>
              <a:p>
                <a:pPr>
                  <a:buClr>
                    <a:srgbClr val="6579FF"/>
                  </a:buClr>
                </a:pPr>
                <a:r>
                  <a:rPr lang="pt-BR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</a:rPr>
                  <a:t>Não apenas processo </a:t>
                </a:r>
                <a:r>
                  <a:rPr lang="pt-BR" dirty="0" err="1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</a:rPr>
                  <a:t>markoviano</a:t>
                </a:r>
                <a:r>
                  <a:rPr lang="pt-BR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</a:rPr>
                  <a:t>: o parâmetro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26EC8DC-51F8-44EC-AFB3-2522C91D4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420471"/>
                <a:ext cx="4761708" cy="33707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A0DBF9AA-DD4B-4A5E-B4E5-CA1FD99D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965196"/>
            <a:ext cx="5121372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ageRank – Wikipédia, a enciclopédia livre">
            <a:extLst>
              <a:ext uri="{FF2B5EF4-FFF2-40B4-BE49-F238E27FC236}">
                <a16:creationId xmlns:a16="http://schemas.microsoft.com/office/drawing/2014/main" id="{93045D9C-DA44-456A-BE57-5A1EA9892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3762" y="1832096"/>
            <a:ext cx="4233113" cy="304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40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76940-F78C-45C5-88B8-03FC2E7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7175"/>
            <a:ext cx="10353762" cy="970450"/>
          </a:xfrm>
        </p:spPr>
        <p:txBody>
          <a:bodyPr/>
          <a:lstStyle/>
          <a:p>
            <a:r>
              <a:rPr lang="pt-BR" dirty="0"/>
              <a:t>Algoritmo do </a:t>
            </a:r>
            <a:r>
              <a:rPr lang="pt-BR" dirty="0" err="1"/>
              <a:t>PageRank</a:t>
            </a:r>
            <a:endParaRPr lang="pt-BR" dirty="0"/>
          </a:p>
        </p:txBody>
      </p:sp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7081B89E-0834-4FE9-A035-641DCC6D6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313"/>
            <a:ext cx="12192000" cy="5286376"/>
          </a:xfrm>
        </p:spPr>
      </p:pic>
    </p:spTree>
    <p:extLst>
      <p:ext uri="{BB962C8B-B14F-4D97-AF65-F5344CB8AC3E}">
        <p14:creationId xmlns:p14="http://schemas.microsoft.com/office/powerpoint/2010/main" val="250502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309</Words>
  <Application>Microsoft Office PowerPoint</Application>
  <PresentationFormat>Widescreen</PresentationFormat>
  <Paragraphs>86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Calisto MT</vt:lpstr>
      <vt:lpstr>Cambria Math</vt:lpstr>
      <vt:lpstr>Wingdings 2</vt:lpstr>
      <vt:lpstr>Ardósia</vt:lpstr>
      <vt:lpstr>Emanuel Bissiatti  &amp;  Rafael Portácio</vt:lpstr>
      <vt:lpstr>Matriz de Markov</vt:lpstr>
      <vt:lpstr>Processo Markoviano</vt:lpstr>
      <vt:lpstr>O equilíbrio estático único</vt:lpstr>
      <vt:lpstr>Grafos</vt:lpstr>
      <vt:lpstr>PageRank</vt:lpstr>
      <vt:lpstr>Algoritmo do PageRank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Rafael Portácio</dc:creator>
  <cp:lastModifiedBy>Rafael Portácio</cp:lastModifiedBy>
  <cp:revision>12</cp:revision>
  <dcterms:created xsi:type="dcterms:W3CDTF">2020-11-07T21:54:29Z</dcterms:created>
  <dcterms:modified xsi:type="dcterms:W3CDTF">2020-11-22T21:33:26Z</dcterms:modified>
</cp:coreProperties>
</file>