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2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91" autoAdjust="0"/>
  </p:normalViewPr>
  <p:slideViewPr>
    <p:cSldViewPr snapToGrid="0">
      <p:cViewPr>
        <p:scale>
          <a:sx n="50" d="100"/>
          <a:sy n="50" d="100"/>
        </p:scale>
        <p:origin x="1416" y="4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134A7-6E21-43C4-945C-7CBD20426C6F}" type="datetimeFigureOut">
              <a:rPr lang="pt-BR" smtClean="0"/>
              <a:t>17/05/2020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01569-4E8D-45A4-A096-E965F95A9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376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01569-4E8D-45A4-A096-E965F95A94F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756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01569-4E8D-45A4-A096-E965F95A94F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521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01569-4E8D-45A4-A096-E965F95A94F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83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01569-4E8D-45A4-A096-E965F95A94F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970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01569-4E8D-45A4-A096-E965F95A94F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574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01569-4E8D-45A4-A096-E965F95A94F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575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01569-4E8D-45A4-A096-E965F95A94F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646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01569-4E8D-45A4-A096-E965F95A94F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310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01569-4E8D-45A4-A096-E965F95A94F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619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01569-4E8D-45A4-A096-E965F95A94F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271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01569-4E8D-45A4-A096-E965F95A94F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497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21BDF-59EB-475D-B691-D54CAFB05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5CD980-682D-4784-8057-4C3A010F9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4B4E43-E6B7-468A-AA84-5A2207C6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6208-81D5-4E75-8BFE-27D8EB4E8B67}" type="datetimeFigureOut">
              <a:rPr lang="pt-BR" smtClean="0"/>
              <a:t>17/05/2020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64C14B-E8C7-4A43-B644-3406BB64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42F018-3DE7-4C75-9DEF-3346ED14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D8EA-2F42-4737-9BC9-CEF157F477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96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EF10F-4116-428D-A8B1-237DF1C34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AD38FF-3D6A-4838-84EA-3E0CC743B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065402-1913-4C1F-ADC7-73C52155E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6208-81D5-4E75-8BFE-27D8EB4E8B67}" type="datetimeFigureOut">
              <a:rPr lang="pt-BR" smtClean="0"/>
              <a:t>17/05/2020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B988CA-6565-48FF-B223-BBE3B2AE0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D1F51D-8602-482A-AE50-6BB830605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D8EA-2F42-4737-9BC9-CEF157F477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54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2EFBD8-889C-4A79-B2B0-EFB079A49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24701A-691A-4B66-9191-5B62187E5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CFC93A-B22F-4E98-8FB5-190F93B9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6208-81D5-4E75-8BFE-27D8EB4E8B67}" type="datetimeFigureOut">
              <a:rPr lang="pt-BR" smtClean="0"/>
              <a:t>17/05/2020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44BCD8-E997-48ED-9BD3-8B050EF9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72CE7D-471F-4312-BED0-24ED280DC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D8EA-2F42-4737-9BC9-CEF157F477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58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2C10E-B151-40B3-BEDD-B3806BC1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DB3DB9-3008-44E6-A59A-2027AB8EC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C26637-455D-4827-8DA0-EA6D76229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6208-81D5-4E75-8BFE-27D8EB4E8B67}" type="datetimeFigureOut">
              <a:rPr lang="pt-BR" smtClean="0"/>
              <a:t>17/05/2020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16F5BD-0346-464D-87CD-2106ABDA5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4CF63D-DAEC-47FA-B69E-ADC9C5596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D8EA-2F42-4737-9BC9-CEF157F477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116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39017-3A6D-4880-8FE8-0EF7A124F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75244F-DF4D-4BA2-8791-33E8CB59C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9EF049-8CAD-4363-BFB8-E73D1FFAF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6208-81D5-4E75-8BFE-27D8EB4E8B67}" type="datetimeFigureOut">
              <a:rPr lang="pt-BR" smtClean="0"/>
              <a:t>17/05/2020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3D687A-E9F0-4FA4-BFA4-C6F202A25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45FA14-DFE8-4823-9A33-D49226BC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D8EA-2F42-4737-9BC9-CEF157F477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65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3E75D-D860-4445-922A-D0AA8E08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A19390-AF91-4C0F-A32D-D3CE21BE6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3013F8-A54F-4A11-9EB4-D6AF77F8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A80BD8-F385-493A-90C2-BB752C134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6208-81D5-4E75-8BFE-27D8EB4E8B67}" type="datetimeFigureOut">
              <a:rPr lang="pt-BR" smtClean="0"/>
              <a:t>17/05/2020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3765A6-93C3-41F8-AA27-B6B4AE08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72CF4E-F57B-49D6-933B-BB3BB511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D8EA-2F42-4737-9BC9-CEF157F477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52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A085F-5544-45DD-B648-00486358B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1C10F2-461B-49B5-8260-170ACC091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E6D6F0-43C7-45DD-BA8A-F88332CB1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DD78FB7-6240-4638-9248-E961652F8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EDCC89F-73CF-4379-B364-9389D9583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9DF6A64-E907-4C07-A231-A4429FBB4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6208-81D5-4E75-8BFE-27D8EB4E8B67}" type="datetimeFigureOut">
              <a:rPr lang="pt-BR" smtClean="0"/>
              <a:t>17/05/2020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9AD1D9E-5F38-4885-B474-33685C6BF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D537FA4-AA0D-4359-A216-20AD0B9E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D8EA-2F42-4737-9BC9-CEF157F477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0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87773-2287-4A6D-82CC-2B42DFEF1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B867A76-DF4E-4D3C-B5DF-464A794A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6208-81D5-4E75-8BFE-27D8EB4E8B67}" type="datetimeFigureOut">
              <a:rPr lang="pt-BR" smtClean="0"/>
              <a:t>17/05/2020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628B40D-AD10-43FD-89DB-927272953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70BF526-B47B-4200-9D14-B1DFA884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D8EA-2F42-4737-9BC9-CEF157F477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20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1193FD4-E9BA-4293-A1CE-7C091D4D6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6208-81D5-4E75-8BFE-27D8EB4E8B67}" type="datetimeFigureOut">
              <a:rPr lang="pt-BR" smtClean="0"/>
              <a:t>17/05/2020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5335F06-F084-4CD2-B886-0663BB9B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AB4CAF-8F78-44B1-B2FA-5A34F6FD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D8EA-2F42-4737-9BC9-CEF157F477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41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B29A6-0C98-498A-8672-0C1120ACC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4B3617-2E75-4AA7-AAB4-6A748432E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7455DF-2053-44D5-AC4C-FC48F69D5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70746D-7D4B-455D-AA16-BCBCAB298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6208-81D5-4E75-8BFE-27D8EB4E8B67}" type="datetimeFigureOut">
              <a:rPr lang="pt-BR" smtClean="0"/>
              <a:t>17/05/2020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FAF761-D9C9-4DCC-88B0-F6C90F9D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1AC9EF-36AE-4AD2-9EAB-CC9B0E507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D8EA-2F42-4737-9BC9-CEF157F477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46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BDA6B-80CD-40FF-9D4C-3735CF4DC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D7D443D-7A75-4C1B-905F-9EC009346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B92600-1080-48CA-A5D7-BD8DCD1C4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85724B-D92B-4510-87AF-F40FC8B5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6208-81D5-4E75-8BFE-27D8EB4E8B67}" type="datetimeFigureOut">
              <a:rPr lang="pt-BR" smtClean="0"/>
              <a:t>17/05/2020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181BEC-D4A7-4865-A5DD-B02D3BE7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3AB1D9-A3FA-415D-8A8C-C953B5CB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D8EA-2F42-4737-9BC9-CEF157F477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6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012B576-5E32-405C-8822-7E38D9D89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FA0551-5E99-4F5C-AA91-F25140CCC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C08F0D-8ACA-40E9-ABF2-53458FBBB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66208-81D5-4E75-8BFE-27D8EB4E8B67}" type="datetimeFigureOut">
              <a:rPr lang="pt-BR" smtClean="0"/>
              <a:t>17/05/2020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34047B-846C-4982-BC5E-620C0BFA6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8CBAE9-FF47-4BBD-B63F-C926CE542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3D8EA-2F42-4737-9BC9-CEF157F477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25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3.jpeg"/><Relationship Id="rId7" Type="http://schemas.openxmlformats.org/officeDocument/2006/relationships/image" Target="../media/image3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11" Type="http://schemas.openxmlformats.org/officeDocument/2006/relationships/image" Target="../media/image33.png"/><Relationship Id="rId5" Type="http://schemas.openxmlformats.org/officeDocument/2006/relationships/image" Target="../media/image5.png"/><Relationship Id="rId10" Type="http://schemas.openxmlformats.org/officeDocument/2006/relationships/image" Target="../media/image36.jpg"/><Relationship Id="rId4" Type="http://schemas.openxmlformats.org/officeDocument/2006/relationships/image" Target="../media/image4.png"/><Relationship Id="rId9" Type="http://schemas.openxmlformats.org/officeDocument/2006/relationships/image" Target="../media/image3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3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jpeg"/><Relationship Id="rId7" Type="http://schemas.openxmlformats.org/officeDocument/2006/relationships/image" Target="../media/image8.sv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1.sv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3.jpe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10" Type="http://schemas.openxmlformats.org/officeDocument/2006/relationships/image" Target="../media/image22.jpg"/><Relationship Id="rId4" Type="http://schemas.openxmlformats.org/officeDocument/2006/relationships/image" Target="../media/image4.png"/><Relationship Id="rId9" Type="http://schemas.openxmlformats.org/officeDocument/2006/relationships/image" Target="../media/image21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13" Type="http://schemas.openxmlformats.org/officeDocument/2006/relationships/image" Target="../media/image21.jpg"/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7.jpg"/><Relationship Id="rId5" Type="http://schemas.openxmlformats.org/officeDocument/2006/relationships/image" Target="../media/image4.png"/><Relationship Id="rId10" Type="http://schemas.openxmlformats.org/officeDocument/2006/relationships/image" Target="../media/image26.png"/><Relationship Id="rId4" Type="http://schemas.openxmlformats.org/officeDocument/2006/relationships/image" Target="../media/image3.jpeg"/><Relationship Id="rId9" Type="http://schemas.openxmlformats.org/officeDocument/2006/relationships/image" Target="../media/image25.jpg"/><Relationship Id="rId14" Type="http://schemas.openxmlformats.org/officeDocument/2006/relationships/image" Target="../media/image22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jpg"/><Relationship Id="rId7" Type="http://schemas.openxmlformats.org/officeDocument/2006/relationships/image" Target="../media/image5.png"/><Relationship Id="rId12" Type="http://schemas.openxmlformats.org/officeDocument/2006/relationships/image" Target="../media/image3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23.png"/><Relationship Id="rId5" Type="http://schemas.openxmlformats.org/officeDocument/2006/relationships/image" Target="../media/image3.jpeg"/><Relationship Id="rId10" Type="http://schemas.openxmlformats.org/officeDocument/2006/relationships/image" Target="../media/image31.jpg"/><Relationship Id="rId4" Type="http://schemas.openxmlformats.org/officeDocument/2006/relationships/image" Target="../media/image29.jpe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28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9.jpe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6337C47D-E44A-4E30-B8B3-A7CD0AF18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1600" y="1411723"/>
            <a:ext cx="9296400" cy="4638675"/>
          </a:xfrm>
          <a:prstGeom prst="rect">
            <a:avLst/>
          </a:prstGeom>
        </p:spPr>
      </p:pic>
      <p:pic>
        <p:nvPicPr>
          <p:cNvPr id="1028" name="Picture 4" descr="Centro Paula Souza (@paulasouzasp) | Twitter">
            <a:extLst>
              <a:ext uri="{FF2B5EF4-FFF2-40B4-BE49-F238E27FC236}">
                <a16:creationId xmlns:a16="http://schemas.microsoft.com/office/drawing/2014/main" id="{E96F48FC-03F1-4235-BDFC-C483B36B3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9" y="16933"/>
            <a:ext cx="1166191" cy="116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7BEAA00-3E35-422B-A5B6-E1101D04E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0027"/>
            <a:ext cx="9499600" cy="2387600"/>
          </a:xfrm>
        </p:spPr>
        <p:txBody>
          <a:bodyPr>
            <a:normAutofit/>
          </a:bodyPr>
          <a:lstStyle/>
          <a:p>
            <a:r>
              <a:rPr lang="pt-BR" sz="7200" b="1" dirty="0"/>
              <a:t>Assistente Pessoal Virtual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40D5E9-4697-4299-BAD1-798E74202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82646"/>
            <a:ext cx="9144000" cy="1655762"/>
          </a:xfrm>
        </p:spPr>
        <p:txBody>
          <a:bodyPr>
            <a:normAutofit/>
          </a:bodyPr>
          <a:lstStyle/>
          <a:p>
            <a:r>
              <a:rPr lang="pt-BR" sz="5400" b="1" dirty="0"/>
              <a:t>ROOSE</a:t>
            </a:r>
          </a:p>
        </p:txBody>
      </p:sp>
      <p:pic>
        <p:nvPicPr>
          <p:cNvPr id="1026" name="Picture 2" descr="Faculdade de Tecnologia de São José dos Campos - Prof. Jessen Vidal">
            <a:extLst>
              <a:ext uri="{FF2B5EF4-FFF2-40B4-BE49-F238E27FC236}">
                <a16:creationId xmlns:a16="http://schemas.microsoft.com/office/drawing/2014/main" id="{1FD23440-25DF-4775-ADDC-4DA0677A0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139" y="270934"/>
            <a:ext cx="1371229" cy="65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overno-do-estado-de-sao-paulo-logo - PNG - Download de Logotipos">
            <a:extLst>
              <a:ext uri="{FF2B5EF4-FFF2-40B4-BE49-F238E27FC236}">
                <a16:creationId xmlns:a16="http://schemas.microsoft.com/office/drawing/2014/main" id="{A22FE826-D7E4-4F55-97C5-45BD7D129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590" y="-211668"/>
            <a:ext cx="2241933" cy="162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5AD27C9-012D-461C-8EBD-B1D73E9FBA39}"/>
              </a:ext>
            </a:extLst>
          </p:cNvPr>
          <p:cNvSpPr/>
          <p:nvPr/>
        </p:nvSpPr>
        <p:spPr>
          <a:xfrm>
            <a:off x="332325" y="4378060"/>
            <a:ext cx="523874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/>
              <a:t>Grupo Optimus</a:t>
            </a:r>
          </a:p>
          <a:p>
            <a:r>
              <a:rPr lang="pt-BR" sz="2000" dirty="0"/>
              <a:t>- Felipe </a:t>
            </a:r>
            <a:r>
              <a:rPr lang="pt-BR" sz="2000" dirty="0" err="1"/>
              <a:t>Nunis</a:t>
            </a:r>
            <a:r>
              <a:rPr lang="pt-BR" sz="2000" dirty="0"/>
              <a:t> Duo</a:t>
            </a:r>
          </a:p>
          <a:p>
            <a:r>
              <a:rPr lang="pt-BR" sz="2000" dirty="0"/>
              <a:t>- Flávio Alessandro Pereira</a:t>
            </a:r>
          </a:p>
          <a:p>
            <a:r>
              <a:rPr lang="pt-BR" sz="2000" dirty="0"/>
              <a:t>- Glauco </a:t>
            </a:r>
            <a:r>
              <a:rPr lang="pt-BR" sz="2000" dirty="0" err="1"/>
              <a:t>Fidelix</a:t>
            </a:r>
            <a:r>
              <a:rPr lang="pt-BR" sz="2000" dirty="0"/>
              <a:t> Rosa</a:t>
            </a:r>
            <a:endParaRPr lang="en-US" sz="2000" dirty="0"/>
          </a:p>
          <a:p>
            <a:r>
              <a:rPr lang="en-US" sz="2000" dirty="0"/>
              <a:t>- Mateus Camargo de Lima</a:t>
            </a:r>
          </a:p>
          <a:p>
            <a:r>
              <a:rPr lang="en-US" sz="2000" dirty="0"/>
              <a:t>- Vitor Assen Camargo</a:t>
            </a:r>
          </a:p>
          <a:p>
            <a:r>
              <a:rPr lang="pt-BR" sz="2000" b="1" dirty="0"/>
              <a:t>- </a:t>
            </a:r>
            <a:r>
              <a:rPr lang="pt-BR" sz="2000" dirty="0"/>
              <a:t>Rafael Rodrigo Correia de Lima </a:t>
            </a:r>
            <a:r>
              <a:rPr lang="pt-BR" sz="2000" b="1" dirty="0"/>
              <a:t>(Scrum Master)</a:t>
            </a:r>
            <a:endParaRPr lang="en-US" sz="2000" b="1" dirty="0"/>
          </a:p>
          <a:p>
            <a:pPr marL="342900" indent="-342900"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0481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entro Paula Souza (@paulasouzasp) | Twitter">
            <a:extLst>
              <a:ext uri="{FF2B5EF4-FFF2-40B4-BE49-F238E27FC236}">
                <a16:creationId xmlns:a16="http://schemas.microsoft.com/office/drawing/2014/main" id="{358928CB-BC67-49CB-B18E-3E6C2F864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9" y="16933"/>
            <a:ext cx="1166191" cy="116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aculdade de Tecnologia de São José dos Campos - Prof. Jessen Vidal">
            <a:extLst>
              <a:ext uri="{FF2B5EF4-FFF2-40B4-BE49-F238E27FC236}">
                <a16:creationId xmlns:a16="http://schemas.microsoft.com/office/drawing/2014/main" id="{637AF647-F53C-4E29-924D-9CD647EE7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139" y="270934"/>
            <a:ext cx="1371229" cy="65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governo-do-estado-de-sao-paulo-logo - PNG - Download de Logotipos">
            <a:extLst>
              <a:ext uri="{FF2B5EF4-FFF2-40B4-BE49-F238E27FC236}">
                <a16:creationId xmlns:a16="http://schemas.microsoft.com/office/drawing/2014/main" id="{A7626BB6-F7F2-49AD-8139-093031F3C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590" y="-211668"/>
            <a:ext cx="2241933" cy="162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D082C031-97BF-4F7F-9DFE-1CAF2EBE033A}"/>
              </a:ext>
            </a:extLst>
          </p:cNvPr>
          <p:cNvSpPr/>
          <p:nvPr/>
        </p:nvSpPr>
        <p:spPr>
          <a:xfrm>
            <a:off x="0" y="6311153"/>
            <a:ext cx="12192000" cy="546847"/>
          </a:xfrm>
          <a:prstGeom prst="rect">
            <a:avLst/>
          </a:prstGeom>
          <a:solidFill>
            <a:srgbClr val="BC2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Assistente Pessoal Virtual - ROOSE</a:t>
            </a:r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9B71E38A-B75F-4721-B7F8-38E48D326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7542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>
                <a:latin typeface="+mn-lt"/>
              </a:rPr>
              <a:t>Interface</a:t>
            </a:r>
          </a:p>
        </p:txBody>
      </p:sp>
      <p:pic>
        <p:nvPicPr>
          <p:cNvPr id="10" name="Imagem 9" descr="Uma imagem contendo água, mesa, branco, tráfego&#10;&#10;Descrição gerada automaticamente">
            <a:extLst>
              <a:ext uri="{FF2B5EF4-FFF2-40B4-BE49-F238E27FC236}">
                <a16:creationId xmlns:a16="http://schemas.microsoft.com/office/drawing/2014/main" id="{AC16135F-0BDA-438A-8979-DD539151BC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861" y="1002262"/>
            <a:ext cx="4853475" cy="4853475"/>
          </a:xfrm>
          <a:prstGeom prst="rect">
            <a:avLst/>
          </a:prstGeom>
        </p:spPr>
      </p:pic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F4C61D1D-D2F9-492F-B3A8-7001FB2E5E8E}"/>
              </a:ext>
            </a:extLst>
          </p:cNvPr>
          <p:cNvSpPr/>
          <p:nvPr/>
        </p:nvSpPr>
        <p:spPr>
          <a:xfrm>
            <a:off x="3050859" y="4717005"/>
            <a:ext cx="1631359" cy="404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 descr="Uma imagem contendo água, mesa, branco, tráfego&#10;&#10;Descrição gerada automaticamente">
            <a:extLst>
              <a:ext uri="{FF2B5EF4-FFF2-40B4-BE49-F238E27FC236}">
                <a16:creationId xmlns:a16="http://schemas.microsoft.com/office/drawing/2014/main" id="{6FA307CC-E84A-489B-AF00-E92A7DB7F4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861" y="1002262"/>
            <a:ext cx="4853475" cy="4853475"/>
          </a:xfrm>
          <a:prstGeom prst="rect">
            <a:avLst/>
          </a:prstGeom>
        </p:spPr>
      </p:pic>
      <p:pic>
        <p:nvPicPr>
          <p:cNvPr id="15" name="Imagem 14" descr="Uma imagem contendo desenho&#10;&#10;Descrição gerada automaticamente">
            <a:extLst>
              <a:ext uri="{FF2B5EF4-FFF2-40B4-BE49-F238E27FC236}">
                <a16:creationId xmlns:a16="http://schemas.microsoft.com/office/drawing/2014/main" id="{7E3AE787-FEF9-4272-98F6-B50B573BB4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764" y="4790822"/>
            <a:ext cx="221271" cy="221271"/>
          </a:xfrm>
          <a:prstGeom prst="rect">
            <a:avLst/>
          </a:prstGeom>
        </p:spPr>
      </p:pic>
      <p:pic>
        <p:nvPicPr>
          <p:cNvPr id="16" name="Imagem 15" descr="Desenho de um cachorro&#10;&#10;Descrição gerada automaticamente">
            <a:extLst>
              <a:ext uri="{FF2B5EF4-FFF2-40B4-BE49-F238E27FC236}">
                <a16:creationId xmlns:a16="http://schemas.microsoft.com/office/drawing/2014/main" id="{64188F73-AD49-424D-81D4-4321C87248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685" y="2110843"/>
            <a:ext cx="1213782" cy="917777"/>
          </a:xfrm>
          <a:prstGeom prst="rect">
            <a:avLst/>
          </a:prstGeom>
        </p:spPr>
      </p:pic>
      <p:pic>
        <p:nvPicPr>
          <p:cNvPr id="17" name="Imagem 16" descr="Uma imagem contendo relógio&#10;&#10;Descrição gerada automaticamente">
            <a:extLst>
              <a:ext uri="{FF2B5EF4-FFF2-40B4-BE49-F238E27FC236}">
                <a16:creationId xmlns:a16="http://schemas.microsoft.com/office/drawing/2014/main" id="{25010EFD-8721-4B66-90CC-6A17A8D358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762" y="4773109"/>
            <a:ext cx="363116" cy="25669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EDBB0EBA-F863-4834-9487-181E9B37E895}"/>
              </a:ext>
            </a:extLst>
          </p:cNvPr>
          <p:cNvSpPr txBox="1"/>
          <p:nvPr/>
        </p:nvSpPr>
        <p:spPr>
          <a:xfrm>
            <a:off x="5446414" y="3413376"/>
            <a:ext cx="118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Em que eu posso te ajudar? 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315AA735-DF9C-4727-ACA4-26696FBC28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216" y="4029234"/>
            <a:ext cx="1492369" cy="690465"/>
          </a:xfrm>
          <a:prstGeom prst="rect">
            <a:avLst/>
          </a:prstGeom>
        </p:spPr>
      </p:pic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A38CEF05-64EA-4330-825C-ECAA954959CB}"/>
              </a:ext>
            </a:extLst>
          </p:cNvPr>
          <p:cNvSpPr/>
          <p:nvPr/>
        </p:nvSpPr>
        <p:spPr>
          <a:xfrm>
            <a:off x="3050859" y="4717005"/>
            <a:ext cx="1631359" cy="404327"/>
          </a:xfrm>
          <a:prstGeom prst="rightArrow">
            <a:avLst/>
          </a:prstGeom>
          <a:solidFill>
            <a:srgbClr val="BC2660"/>
          </a:solidFill>
          <a:ln>
            <a:solidFill>
              <a:srgbClr val="BC26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2FF73E1C-E74B-47C4-9D54-192D5BEBDB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66" y="4790822"/>
            <a:ext cx="221271" cy="221271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27291656-F3C2-4965-A31D-82100FF0FEF0}"/>
              </a:ext>
            </a:extLst>
          </p:cNvPr>
          <p:cNvSpPr txBox="1"/>
          <p:nvPr/>
        </p:nvSpPr>
        <p:spPr>
          <a:xfrm>
            <a:off x="3258589" y="4804395"/>
            <a:ext cx="9975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Opções rápidas</a:t>
            </a:r>
          </a:p>
        </p:txBody>
      </p:sp>
    </p:spTree>
    <p:extLst>
      <p:ext uri="{BB962C8B-B14F-4D97-AF65-F5344CB8AC3E}">
        <p14:creationId xmlns:p14="http://schemas.microsoft.com/office/powerpoint/2010/main" val="1385972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entro Paula Souza (@paulasouzasp) | Twitter">
            <a:extLst>
              <a:ext uri="{FF2B5EF4-FFF2-40B4-BE49-F238E27FC236}">
                <a16:creationId xmlns:a16="http://schemas.microsoft.com/office/drawing/2014/main" id="{358928CB-BC67-49CB-B18E-3E6C2F864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9" y="16933"/>
            <a:ext cx="1166191" cy="116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aculdade de Tecnologia de São José dos Campos - Prof. Jessen Vidal">
            <a:extLst>
              <a:ext uri="{FF2B5EF4-FFF2-40B4-BE49-F238E27FC236}">
                <a16:creationId xmlns:a16="http://schemas.microsoft.com/office/drawing/2014/main" id="{637AF647-F53C-4E29-924D-9CD647EE7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139" y="270934"/>
            <a:ext cx="1371229" cy="65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governo-do-estado-de-sao-paulo-logo - PNG - Download de Logotipos">
            <a:extLst>
              <a:ext uri="{FF2B5EF4-FFF2-40B4-BE49-F238E27FC236}">
                <a16:creationId xmlns:a16="http://schemas.microsoft.com/office/drawing/2014/main" id="{A7626BB6-F7F2-49AD-8139-093031F3C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590" y="-211668"/>
            <a:ext cx="2241933" cy="162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D082C031-97BF-4F7F-9DFE-1CAF2EBE033A}"/>
              </a:ext>
            </a:extLst>
          </p:cNvPr>
          <p:cNvSpPr/>
          <p:nvPr/>
        </p:nvSpPr>
        <p:spPr>
          <a:xfrm>
            <a:off x="0" y="6311153"/>
            <a:ext cx="12192000" cy="546847"/>
          </a:xfrm>
          <a:prstGeom prst="rect">
            <a:avLst/>
          </a:prstGeom>
          <a:solidFill>
            <a:srgbClr val="BC2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Assistente Pessoal Virtual - ROOSE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5FE8D68-F6B4-45DF-9EA6-2BB53E724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239" y="551550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latin typeface="+mn-lt"/>
              </a:rPr>
              <a:t>MUITO OBRIGADO!</a:t>
            </a:r>
            <a:br>
              <a:rPr lang="pt-BR" dirty="0">
                <a:latin typeface="+mn-lt"/>
              </a:rPr>
            </a:br>
            <a:endParaRPr lang="pt-BR" dirty="0">
              <a:latin typeface="+mn-lt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AAA8D4A-CF40-4C43-A353-4B12942EB6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4934" y="1183124"/>
            <a:ext cx="8313311" cy="414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7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entro Paula Souza (@paulasouzasp) | Twitter">
            <a:extLst>
              <a:ext uri="{FF2B5EF4-FFF2-40B4-BE49-F238E27FC236}">
                <a16:creationId xmlns:a16="http://schemas.microsoft.com/office/drawing/2014/main" id="{358928CB-BC67-49CB-B18E-3E6C2F864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9" y="16933"/>
            <a:ext cx="1166191" cy="116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aculdade de Tecnologia de São José dos Campos - Prof. Jessen Vidal">
            <a:extLst>
              <a:ext uri="{FF2B5EF4-FFF2-40B4-BE49-F238E27FC236}">
                <a16:creationId xmlns:a16="http://schemas.microsoft.com/office/drawing/2014/main" id="{637AF647-F53C-4E29-924D-9CD647EE7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139" y="270934"/>
            <a:ext cx="1371229" cy="65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governo-do-estado-de-sao-paulo-logo - PNG - Download de Logotipos">
            <a:extLst>
              <a:ext uri="{FF2B5EF4-FFF2-40B4-BE49-F238E27FC236}">
                <a16:creationId xmlns:a16="http://schemas.microsoft.com/office/drawing/2014/main" id="{A7626BB6-F7F2-49AD-8139-093031F3C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590" y="-211668"/>
            <a:ext cx="2241933" cy="162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D082C031-97BF-4F7F-9DFE-1CAF2EBE033A}"/>
              </a:ext>
            </a:extLst>
          </p:cNvPr>
          <p:cNvSpPr/>
          <p:nvPr/>
        </p:nvSpPr>
        <p:spPr>
          <a:xfrm>
            <a:off x="0" y="6311153"/>
            <a:ext cx="12192000" cy="546847"/>
          </a:xfrm>
          <a:prstGeom prst="rect">
            <a:avLst/>
          </a:prstGeom>
          <a:solidFill>
            <a:srgbClr val="BC2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Assistente Pessoal Virtual - ROOSE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2050B2D4-BA3D-4062-B20D-8F17EEEFF9CA}"/>
              </a:ext>
            </a:extLst>
          </p:cNvPr>
          <p:cNvSpPr txBox="1">
            <a:spLocks/>
          </p:cNvSpPr>
          <p:nvPr/>
        </p:nvSpPr>
        <p:spPr>
          <a:xfrm>
            <a:off x="712694" y="15648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+mn-lt"/>
              </a:rPr>
              <a:t>Plataformas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0ECC101B-8BC0-49C4-9012-D80F835E011B}"/>
              </a:ext>
            </a:extLst>
          </p:cNvPr>
          <p:cNvSpPr txBox="1">
            <a:spLocks/>
          </p:cNvSpPr>
          <p:nvPr/>
        </p:nvSpPr>
        <p:spPr>
          <a:xfrm>
            <a:off x="712694" y="3429000"/>
            <a:ext cx="3231776" cy="132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pt-BR" sz="3200" dirty="0"/>
              <a:t>Cross </a:t>
            </a:r>
            <a:r>
              <a:rPr lang="pt-BR" sz="3200" dirty="0" err="1"/>
              <a:t>Plataform</a:t>
            </a:r>
            <a:endParaRPr lang="pt-BR" sz="3200" dirty="0"/>
          </a:p>
          <a:p>
            <a:pPr marL="285750" indent="-285750"/>
            <a:endParaRPr lang="pt-BR" sz="3200" dirty="0"/>
          </a:p>
          <a:p>
            <a:pPr marL="285750" indent="-285750"/>
            <a:r>
              <a:rPr lang="pt-BR" sz="3200" dirty="0"/>
              <a:t>Foco em mobile </a:t>
            </a:r>
          </a:p>
          <a:p>
            <a:endParaRPr lang="pt-BR" sz="3200" dirty="0"/>
          </a:p>
        </p:txBody>
      </p:sp>
      <p:pic>
        <p:nvPicPr>
          <p:cNvPr id="16" name="Imagem 1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444588C1-7A86-485D-A062-5AF619D1518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" b="-6"/>
          <a:stretch/>
        </p:blipFill>
        <p:spPr>
          <a:xfrm>
            <a:off x="6799730" y="1183124"/>
            <a:ext cx="4679576" cy="4679576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2071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entro Paula Souza (@paulasouzasp) | Twitter">
            <a:extLst>
              <a:ext uri="{FF2B5EF4-FFF2-40B4-BE49-F238E27FC236}">
                <a16:creationId xmlns:a16="http://schemas.microsoft.com/office/drawing/2014/main" id="{358928CB-BC67-49CB-B18E-3E6C2F864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9" y="16933"/>
            <a:ext cx="1166191" cy="116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aculdade de Tecnologia de São José dos Campos - Prof. Jessen Vidal">
            <a:extLst>
              <a:ext uri="{FF2B5EF4-FFF2-40B4-BE49-F238E27FC236}">
                <a16:creationId xmlns:a16="http://schemas.microsoft.com/office/drawing/2014/main" id="{637AF647-F53C-4E29-924D-9CD647EE7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139" y="270934"/>
            <a:ext cx="1371229" cy="65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governo-do-estado-de-sao-paulo-logo - PNG - Download de Logotipos">
            <a:extLst>
              <a:ext uri="{FF2B5EF4-FFF2-40B4-BE49-F238E27FC236}">
                <a16:creationId xmlns:a16="http://schemas.microsoft.com/office/drawing/2014/main" id="{A7626BB6-F7F2-49AD-8139-093031F3C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590" y="-211668"/>
            <a:ext cx="2241933" cy="162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D082C031-97BF-4F7F-9DFE-1CAF2EBE033A}"/>
              </a:ext>
            </a:extLst>
          </p:cNvPr>
          <p:cNvSpPr/>
          <p:nvPr/>
        </p:nvSpPr>
        <p:spPr>
          <a:xfrm>
            <a:off x="0" y="6311153"/>
            <a:ext cx="12192000" cy="546847"/>
          </a:xfrm>
          <a:prstGeom prst="rect">
            <a:avLst/>
          </a:prstGeom>
          <a:solidFill>
            <a:srgbClr val="BC2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Assistente Pessoal Virtual - ROOSE</a:t>
            </a:r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9B71E38A-B75F-4721-B7F8-38E48D326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94" y="1411723"/>
            <a:ext cx="10515600" cy="1325563"/>
          </a:xfrm>
        </p:spPr>
        <p:txBody>
          <a:bodyPr>
            <a:noAutofit/>
          </a:bodyPr>
          <a:lstStyle/>
          <a:p>
            <a:r>
              <a:rPr lang="pt-BR" sz="4900" dirty="0">
                <a:latin typeface="+mn-lt"/>
              </a:rPr>
              <a:t>Frameworks</a:t>
            </a:r>
            <a:br>
              <a:rPr lang="pt-BR" sz="4900" dirty="0">
                <a:latin typeface="+mn-lt"/>
              </a:rPr>
            </a:br>
            <a:endParaRPr lang="pt-BR" sz="4900" dirty="0">
              <a:latin typeface="+mn-lt"/>
            </a:endParaRP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57C91DC3-B32A-4BDA-94EE-513EF27865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96965" y="2514173"/>
            <a:ext cx="3480556" cy="1216802"/>
          </a:xfrm>
          <a:prstGeom prst="rect">
            <a:avLst/>
          </a:prstGeom>
        </p:spPr>
      </p:pic>
      <p:pic>
        <p:nvPicPr>
          <p:cNvPr id="7178" name="Picture 10" descr="React Logo Download Vector">
            <a:extLst>
              <a:ext uri="{FF2B5EF4-FFF2-40B4-BE49-F238E27FC236}">
                <a16:creationId xmlns:a16="http://schemas.microsoft.com/office/drawing/2014/main" id="{A40C626F-CDF1-4FF4-A8C4-F544E6417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579208"/>
            <a:ext cx="4175962" cy="129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A728103D-F093-4BD3-95EF-419B74419F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52260" y="4290861"/>
            <a:ext cx="3734108" cy="1785878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EE4ADC87-09B3-4C28-B4CA-53C0C57FACC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65959" y="4471867"/>
            <a:ext cx="4373781" cy="118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92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entro Paula Souza (@paulasouzasp) | Twitter">
            <a:extLst>
              <a:ext uri="{FF2B5EF4-FFF2-40B4-BE49-F238E27FC236}">
                <a16:creationId xmlns:a16="http://schemas.microsoft.com/office/drawing/2014/main" id="{358928CB-BC67-49CB-B18E-3E6C2F864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9" y="16933"/>
            <a:ext cx="1166191" cy="116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aculdade de Tecnologia de São José dos Campos - Prof. Jessen Vidal">
            <a:extLst>
              <a:ext uri="{FF2B5EF4-FFF2-40B4-BE49-F238E27FC236}">
                <a16:creationId xmlns:a16="http://schemas.microsoft.com/office/drawing/2014/main" id="{637AF647-F53C-4E29-924D-9CD647EE7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139" y="270934"/>
            <a:ext cx="1371229" cy="65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governo-do-estado-de-sao-paulo-logo - PNG - Download de Logotipos">
            <a:extLst>
              <a:ext uri="{FF2B5EF4-FFF2-40B4-BE49-F238E27FC236}">
                <a16:creationId xmlns:a16="http://schemas.microsoft.com/office/drawing/2014/main" id="{A7626BB6-F7F2-49AD-8139-093031F3C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590" y="-211668"/>
            <a:ext cx="2241933" cy="162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D082C031-97BF-4F7F-9DFE-1CAF2EBE033A}"/>
              </a:ext>
            </a:extLst>
          </p:cNvPr>
          <p:cNvSpPr/>
          <p:nvPr/>
        </p:nvSpPr>
        <p:spPr>
          <a:xfrm>
            <a:off x="0" y="6311153"/>
            <a:ext cx="12192000" cy="546847"/>
          </a:xfrm>
          <a:prstGeom prst="rect">
            <a:avLst/>
          </a:prstGeom>
          <a:solidFill>
            <a:srgbClr val="BC2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Assistente Pessoal Virtual - ROOSE</a:t>
            </a:r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9B71E38A-B75F-4721-B7F8-38E48D326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611" y="1160494"/>
            <a:ext cx="10515600" cy="1325563"/>
          </a:xfrm>
        </p:spPr>
        <p:txBody>
          <a:bodyPr/>
          <a:lstStyle/>
          <a:p>
            <a:r>
              <a:rPr lang="pt-BR" dirty="0">
                <a:latin typeface="+mn-lt"/>
              </a:rPr>
              <a:t>Ferramentas</a:t>
            </a:r>
          </a:p>
        </p:txBody>
      </p:sp>
      <p:pic>
        <p:nvPicPr>
          <p:cNvPr id="10" name="Imagem 9" descr="Uma imagem contendo pare, placa, comida, branco&#10;&#10;Descrição gerada automaticamente">
            <a:extLst>
              <a:ext uri="{FF2B5EF4-FFF2-40B4-BE49-F238E27FC236}">
                <a16:creationId xmlns:a16="http://schemas.microsoft.com/office/drawing/2014/main" id="{76955E41-954B-4462-8B16-ACEB7431F6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11" y="2486057"/>
            <a:ext cx="3813621" cy="1411039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DDAC7A8-A3C0-4E7A-8C8B-A94B1A65F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047" y="3304741"/>
            <a:ext cx="1597906" cy="158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Trello-Logo-EPS-vector-image - Contentools">
            <a:extLst>
              <a:ext uri="{FF2B5EF4-FFF2-40B4-BE49-F238E27FC236}">
                <a16:creationId xmlns:a16="http://schemas.microsoft.com/office/drawing/2014/main" id="{84896759-616E-426A-B970-9AEC807B6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573" y="3897096"/>
            <a:ext cx="3461816" cy="230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581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>
            <a:extLst>
              <a:ext uri="{FF2B5EF4-FFF2-40B4-BE49-F238E27FC236}">
                <a16:creationId xmlns:a16="http://schemas.microsoft.com/office/drawing/2014/main" id="{0C6F2CA5-F961-43D1-BFC7-2C8767EE1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1600" y="1411723"/>
            <a:ext cx="9296400" cy="4638675"/>
          </a:xfrm>
          <a:prstGeom prst="rect">
            <a:avLst/>
          </a:prstGeom>
        </p:spPr>
      </p:pic>
      <p:pic>
        <p:nvPicPr>
          <p:cNvPr id="6" name="Picture 4" descr="Centro Paula Souza (@paulasouzasp) | Twitter">
            <a:extLst>
              <a:ext uri="{FF2B5EF4-FFF2-40B4-BE49-F238E27FC236}">
                <a16:creationId xmlns:a16="http://schemas.microsoft.com/office/drawing/2014/main" id="{358928CB-BC67-49CB-B18E-3E6C2F864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9" y="16933"/>
            <a:ext cx="1166191" cy="116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aculdade de Tecnologia de São José dos Campos - Prof. Jessen Vidal">
            <a:extLst>
              <a:ext uri="{FF2B5EF4-FFF2-40B4-BE49-F238E27FC236}">
                <a16:creationId xmlns:a16="http://schemas.microsoft.com/office/drawing/2014/main" id="{637AF647-F53C-4E29-924D-9CD647EE7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139" y="270934"/>
            <a:ext cx="1371229" cy="65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governo-do-estado-de-sao-paulo-logo - PNG - Download de Logotipos">
            <a:extLst>
              <a:ext uri="{FF2B5EF4-FFF2-40B4-BE49-F238E27FC236}">
                <a16:creationId xmlns:a16="http://schemas.microsoft.com/office/drawing/2014/main" id="{A7626BB6-F7F2-49AD-8139-093031F3C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590" y="-211668"/>
            <a:ext cx="2241933" cy="162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D082C031-97BF-4F7F-9DFE-1CAF2EBE033A}"/>
              </a:ext>
            </a:extLst>
          </p:cNvPr>
          <p:cNvSpPr/>
          <p:nvPr/>
        </p:nvSpPr>
        <p:spPr>
          <a:xfrm>
            <a:off x="0" y="6311153"/>
            <a:ext cx="12192000" cy="546847"/>
          </a:xfrm>
          <a:prstGeom prst="rect">
            <a:avLst/>
          </a:prstGeom>
          <a:solidFill>
            <a:srgbClr val="BC2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Assistente Pessoal Virtual - ROOSE</a:t>
            </a:r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9B71E38A-B75F-4721-B7F8-38E48D326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157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+mn-lt"/>
              </a:rPr>
              <a:t>How it works?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9383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entro Paula Souza (@paulasouzasp) | Twitter">
            <a:extLst>
              <a:ext uri="{FF2B5EF4-FFF2-40B4-BE49-F238E27FC236}">
                <a16:creationId xmlns:a16="http://schemas.microsoft.com/office/drawing/2014/main" id="{358928CB-BC67-49CB-B18E-3E6C2F864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9" y="16933"/>
            <a:ext cx="1166191" cy="116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aculdade de Tecnologia de São José dos Campos - Prof. Jessen Vidal">
            <a:extLst>
              <a:ext uri="{FF2B5EF4-FFF2-40B4-BE49-F238E27FC236}">
                <a16:creationId xmlns:a16="http://schemas.microsoft.com/office/drawing/2014/main" id="{637AF647-F53C-4E29-924D-9CD647EE7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139" y="270934"/>
            <a:ext cx="1371229" cy="65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governo-do-estado-de-sao-paulo-logo - PNG - Download de Logotipos">
            <a:extLst>
              <a:ext uri="{FF2B5EF4-FFF2-40B4-BE49-F238E27FC236}">
                <a16:creationId xmlns:a16="http://schemas.microsoft.com/office/drawing/2014/main" id="{A7626BB6-F7F2-49AD-8139-093031F3C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590" y="-211668"/>
            <a:ext cx="2241933" cy="162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D082C031-97BF-4F7F-9DFE-1CAF2EBE033A}"/>
              </a:ext>
            </a:extLst>
          </p:cNvPr>
          <p:cNvSpPr/>
          <p:nvPr/>
        </p:nvSpPr>
        <p:spPr>
          <a:xfrm>
            <a:off x="0" y="6311153"/>
            <a:ext cx="12192000" cy="546847"/>
          </a:xfrm>
          <a:prstGeom prst="rect">
            <a:avLst/>
          </a:prstGeom>
          <a:solidFill>
            <a:srgbClr val="BC2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Assistente Pessoal Virtual - ROOSE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CC9C2916-3299-4C86-9E9B-2AB8613EAF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510" y="3008200"/>
            <a:ext cx="1484137" cy="14509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09C9B3BB-A467-4AC9-8B46-E6B37ACBF193}"/>
              </a:ext>
            </a:extLst>
          </p:cNvPr>
          <p:cNvSpPr/>
          <p:nvPr/>
        </p:nvSpPr>
        <p:spPr>
          <a:xfrm rot="2187827">
            <a:off x="6825161" y="2683875"/>
            <a:ext cx="1240949" cy="477757"/>
          </a:xfrm>
          <a:prstGeom prst="rightArrow">
            <a:avLst>
              <a:gd name="adj1" fmla="val 47563"/>
              <a:gd name="adj2" fmla="val 96023"/>
            </a:avLst>
          </a:prstGeom>
          <a:solidFill>
            <a:srgbClr val="BC2660"/>
          </a:solidFill>
          <a:ln>
            <a:solidFill>
              <a:srgbClr val="BC26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E4BDCB95-0D7D-4DC6-9857-B34FE827BB38}"/>
              </a:ext>
            </a:extLst>
          </p:cNvPr>
          <p:cNvSpPr/>
          <p:nvPr/>
        </p:nvSpPr>
        <p:spPr>
          <a:xfrm rot="8886531">
            <a:off x="3530365" y="2732521"/>
            <a:ext cx="1249763" cy="487777"/>
          </a:xfrm>
          <a:prstGeom prst="rightArrow">
            <a:avLst/>
          </a:prstGeom>
          <a:solidFill>
            <a:srgbClr val="BC2660"/>
          </a:solidFill>
          <a:ln>
            <a:solidFill>
              <a:srgbClr val="BC26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AB6FEAC9-D798-4AC9-B1A5-3B4F81F2D8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5" y="3428094"/>
            <a:ext cx="2234450" cy="2234450"/>
          </a:xfrm>
          <a:prstGeom prst="rect">
            <a:avLst/>
          </a:prstGeom>
        </p:spPr>
      </p:pic>
      <p:pic>
        <p:nvPicPr>
          <p:cNvPr id="26" name="Imagem 25" descr="Imagem digital fictícia de personagem de desenho animado&#10;&#10;Descrição gerada automaticamente">
            <a:extLst>
              <a:ext uri="{FF2B5EF4-FFF2-40B4-BE49-F238E27FC236}">
                <a16:creationId xmlns:a16="http://schemas.microsoft.com/office/drawing/2014/main" id="{C93486CD-15D9-4DBF-8520-9F0AEE5A33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840" y="1550350"/>
            <a:ext cx="1329982" cy="1329982"/>
          </a:xfrm>
          <a:prstGeom prst="rect">
            <a:avLst/>
          </a:prstGeom>
        </p:spPr>
      </p:pic>
      <p:pic>
        <p:nvPicPr>
          <p:cNvPr id="27" name="Imagem 26" descr="Uma imagem contendo computador, mesa&#10;&#10;Descrição gerada automaticamente">
            <a:extLst>
              <a:ext uri="{FF2B5EF4-FFF2-40B4-BE49-F238E27FC236}">
                <a16:creationId xmlns:a16="http://schemas.microsoft.com/office/drawing/2014/main" id="{35E7149C-0DF4-4A28-9A5A-05B70F3728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18" y="4674929"/>
            <a:ext cx="1366618" cy="1366618"/>
          </a:xfrm>
          <a:prstGeom prst="rect">
            <a:avLst/>
          </a:prstGeom>
        </p:spPr>
      </p:pic>
      <p:sp>
        <p:nvSpPr>
          <p:cNvPr id="28" name="Elipse 27">
            <a:extLst>
              <a:ext uri="{FF2B5EF4-FFF2-40B4-BE49-F238E27FC236}">
                <a16:creationId xmlns:a16="http://schemas.microsoft.com/office/drawing/2014/main" id="{D75B284B-2361-48B5-91D0-8E18110113D0}"/>
              </a:ext>
            </a:extLst>
          </p:cNvPr>
          <p:cNvSpPr/>
          <p:nvPr/>
        </p:nvSpPr>
        <p:spPr>
          <a:xfrm>
            <a:off x="8016511" y="3008200"/>
            <a:ext cx="1484137" cy="1450910"/>
          </a:xfrm>
          <a:prstGeom prst="ellipse">
            <a:avLst/>
          </a:prstGeom>
          <a:noFill/>
          <a:ln>
            <a:solidFill>
              <a:srgbClr val="BC26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: da Esquerda para a Direita e para Cima 28">
            <a:extLst>
              <a:ext uri="{FF2B5EF4-FFF2-40B4-BE49-F238E27FC236}">
                <a16:creationId xmlns:a16="http://schemas.microsoft.com/office/drawing/2014/main" id="{DD7EA10A-CB98-4DAE-861E-8E737FEF28B5}"/>
              </a:ext>
            </a:extLst>
          </p:cNvPr>
          <p:cNvSpPr/>
          <p:nvPr/>
        </p:nvSpPr>
        <p:spPr>
          <a:xfrm>
            <a:off x="8316588" y="4537560"/>
            <a:ext cx="883979" cy="1135735"/>
          </a:xfrm>
          <a:prstGeom prst="leftRightUpArrow">
            <a:avLst>
              <a:gd name="adj1" fmla="val 15596"/>
              <a:gd name="adj2" fmla="val 0"/>
              <a:gd name="adj3" fmla="val 25000"/>
            </a:avLst>
          </a:prstGeom>
          <a:solidFill>
            <a:srgbClr val="BC2660"/>
          </a:solidFill>
          <a:ln>
            <a:solidFill>
              <a:srgbClr val="BC26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ímbolo de &quot;Não Permitido&quot; 29">
            <a:extLst>
              <a:ext uri="{FF2B5EF4-FFF2-40B4-BE49-F238E27FC236}">
                <a16:creationId xmlns:a16="http://schemas.microsoft.com/office/drawing/2014/main" id="{174FD417-F03C-4066-B0A5-7D2C7F0B6F62}"/>
              </a:ext>
            </a:extLst>
          </p:cNvPr>
          <p:cNvSpPr/>
          <p:nvPr/>
        </p:nvSpPr>
        <p:spPr>
          <a:xfrm>
            <a:off x="1049335" y="3428094"/>
            <a:ext cx="2114891" cy="2234450"/>
          </a:xfrm>
          <a:prstGeom prst="noSmoking">
            <a:avLst>
              <a:gd name="adj" fmla="val 10628"/>
            </a:avLst>
          </a:prstGeom>
          <a:solidFill>
            <a:srgbClr val="BC2660"/>
          </a:solidFill>
          <a:ln>
            <a:solidFill>
              <a:srgbClr val="BC26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8E6E46F2-3B1E-465E-856B-B35B1B9FFC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819" y="4674929"/>
            <a:ext cx="1286027" cy="136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11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 descr="Uma imagem contendo desenho&#10;&#10;Descrição gerada automaticamente">
            <a:extLst>
              <a:ext uri="{FF2B5EF4-FFF2-40B4-BE49-F238E27FC236}">
                <a16:creationId xmlns:a16="http://schemas.microsoft.com/office/drawing/2014/main" id="{1B092867-2296-4DE9-93D8-3D5B3CD95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687" y="4779173"/>
            <a:ext cx="2051402" cy="1325645"/>
          </a:xfrm>
          <a:prstGeom prst="rect">
            <a:avLst/>
          </a:prstGeom>
        </p:spPr>
      </p:pic>
      <p:pic>
        <p:nvPicPr>
          <p:cNvPr id="6" name="Picture 4" descr="Centro Paula Souza (@paulasouzasp) | Twitter">
            <a:extLst>
              <a:ext uri="{FF2B5EF4-FFF2-40B4-BE49-F238E27FC236}">
                <a16:creationId xmlns:a16="http://schemas.microsoft.com/office/drawing/2014/main" id="{358928CB-BC67-49CB-B18E-3E6C2F864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9" y="16933"/>
            <a:ext cx="1166191" cy="116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aculdade de Tecnologia de São José dos Campos - Prof. Jessen Vidal">
            <a:extLst>
              <a:ext uri="{FF2B5EF4-FFF2-40B4-BE49-F238E27FC236}">
                <a16:creationId xmlns:a16="http://schemas.microsoft.com/office/drawing/2014/main" id="{637AF647-F53C-4E29-924D-9CD647EE7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139" y="270934"/>
            <a:ext cx="1371229" cy="65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governo-do-estado-de-sao-paulo-logo - PNG - Download de Logotipos">
            <a:extLst>
              <a:ext uri="{FF2B5EF4-FFF2-40B4-BE49-F238E27FC236}">
                <a16:creationId xmlns:a16="http://schemas.microsoft.com/office/drawing/2014/main" id="{A7626BB6-F7F2-49AD-8139-093031F3C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590" y="-211668"/>
            <a:ext cx="2241933" cy="162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D082C031-97BF-4F7F-9DFE-1CAF2EBE033A}"/>
              </a:ext>
            </a:extLst>
          </p:cNvPr>
          <p:cNvSpPr/>
          <p:nvPr/>
        </p:nvSpPr>
        <p:spPr>
          <a:xfrm>
            <a:off x="0" y="6311153"/>
            <a:ext cx="12192000" cy="546847"/>
          </a:xfrm>
          <a:prstGeom prst="rect">
            <a:avLst/>
          </a:prstGeom>
          <a:solidFill>
            <a:srgbClr val="BC2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Assistente Pessoal Virtual - ROOSE</a:t>
            </a:r>
          </a:p>
        </p:txBody>
      </p:sp>
      <p:pic>
        <p:nvPicPr>
          <p:cNvPr id="10" name="Imagem 9" descr="Fundo preto com letras brancas&#10;&#10;Descrição gerada automaticamente">
            <a:extLst>
              <a:ext uri="{FF2B5EF4-FFF2-40B4-BE49-F238E27FC236}">
                <a16:creationId xmlns:a16="http://schemas.microsoft.com/office/drawing/2014/main" id="{CF2329B0-1244-43BF-A6A6-E847BFA502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057" y="1189098"/>
            <a:ext cx="1187335" cy="1187335"/>
          </a:xfrm>
          <a:prstGeom prst="rect">
            <a:avLst/>
          </a:prstGeom>
        </p:spPr>
      </p:pic>
      <p:sp>
        <p:nvSpPr>
          <p:cNvPr id="17" name="Seta: da Esquerda para a Direita 16">
            <a:extLst>
              <a:ext uri="{FF2B5EF4-FFF2-40B4-BE49-F238E27FC236}">
                <a16:creationId xmlns:a16="http://schemas.microsoft.com/office/drawing/2014/main" id="{8AB15F16-F04D-454F-A8C0-B21D73788247}"/>
              </a:ext>
            </a:extLst>
          </p:cNvPr>
          <p:cNvSpPr/>
          <p:nvPr/>
        </p:nvSpPr>
        <p:spPr>
          <a:xfrm>
            <a:off x="4336686" y="1516758"/>
            <a:ext cx="3923607" cy="532014"/>
          </a:xfrm>
          <a:prstGeom prst="leftRightArrow">
            <a:avLst/>
          </a:prstGeom>
          <a:solidFill>
            <a:srgbClr val="BC2660"/>
          </a:solidFill>
          <a:ln>
            <a:solidFill>
              <a:srgbClr val="BC26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Dobrada 17">
            <a:extLst>
              <a:ext uri="{FF2B5EF4-FFF2-40B4-BE49-F238E27FC236}">
                <a16:creationId xmlns:a16="http://schemas.microsoft.com/office/drawing/2014/main" id="{9F7EB61A-35FC-4BD6-B18C-215C63F5704C}"/>
              </a:ext>
            </a:extLst>
          </p:cNvPr>
          <p:cNvSpPr/>
          <p:nvPr/>
        </p:nvSpPr>
        <p:spPr>
          <a:xfrm rot="5400000">
            <a:off x="4257102" y="3397060"/>
            <a:ext cx="1223142" cy="1584968"/>
          </a:xfrm>
          <a:prstGeom prst="bentArrow">
            <a:avLst/>
          </a:prstGeom>
          <a:solidFill>
            <a:srgbClr val="BC2660"/>
          </a:solidFill>
          <a:ln>
            <a:solidFill>
              <a:srgbClr val="BC26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84E283D-1F37-4A55-A2F4-6D8B05128015}"/>
              </a:ext>
            </a:extLst>
          </p:cNvPr>
          <p:cNvSpPr txBox="1"/>
          <p:nvPr/>
        </p:nvSpPr>
        <p:spPr>
          <a:xfrm>
            <a:off x="8634733" y="2508221"/>
            <a:ext cx="215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Data Base</a:t>
            </a:r>
          </a:p>
        </p:txBody>
      </p:sp>
      <p:sp>
        <p:nvSpPr>
          <p:cNvPr id="20" name="Igual a 19">
            <a:extLst>
              <a:ext uri="{FF2B5EF4-FFF2-40B4-BE49-F238E27FC236}">
                <a16:creationId xmlns:a16="http://schemas.microsoft.com/office/drawing/2014/main" id="{E055AA4F-19BD-4C27-AF3A-0289997766B4}"/>
              </a:ext>
            </a:extLst>
          </p:cNvPr>
          <p:cNvSpPr/>
          <p:nvPr/>
        </p:nvSpPr>
        <p:spPr>
          <a:xfrm>
            <a:off x="7487720" y="5233572"/>
            <a:ext cx="1695796" cy="744291"/>
          </a:xfrm>
          <a:prstGeom prst="mathEqual">
            <a:avLst/>
          </a:prstGeom>
          <a:solidFill>
            <a:srgbClr val="BC2660"/>
          </a:solidFill>
          <a:ln>
            <a:solidFill>
              <a:srgbClr val="BC26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1" name="Imagem 20" descr="Imagem digital fictícia de personagem de desenho animado&#10;&#10;Descrição gerada automaticamente">
            <a:extLst>
              <a:ext uri="{FF2B5EF4-FFF2-40B4-BE49-F238E27FC236}">
                <a16:creationId xmlns:a16="http://schemas.microsoft.com/office/drawing/2014/main" id="{EBC8165A-B423-438A-9E02-1450ADB30C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502" y="4370669"/>
            <a:ext cx="731118" cy="731118"/>
          </a:xfrm>
          <a:prstGeom prst="rect">
            <a:avLst/>
          </a:prstGeom>
        </p:spPr>
      </p:pic>
      <p:pic>
        <p:nvPicPr>
          <p:cNvPr id="22" name="Imagem 21" descr="Uma imagem contendo screenshot&#10;&#10;Descrição gerada automaticamente">
            <a:extLst>
              <a:ext uri="{FF2B5EF4-FFF2-40B4-BE49-F238E27FC236}">
                <a16:creationId xmlns:a16="http://schemas.microsoft.com/office/drawing/2014/main" id="{89455FE8-0BA0-4BE8-94C5-A5E9E4C912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299" y="4477118"/>
            <a:ext cx="849119" cy="1512908"/>
          </a:xfrm>
          <a:prstGeom prst="rect">
            <a:avLst/>
          </a:prstGeom>
        </p:spPr>
      </p:pic>
      <p:sp>
        <p:nvSpPr>
          <p:cNvPr id="23" name="Seta: da Esquerda para a Direita 22">
            <a:extLst>
              <a:ext uri="{FF2B5EF4-FFF2-40B4-BE49-F238E27FC236}">
                <a16:creationId xmlns:a16="http://schemas.microsoft.com/office/drawing/2014/main" id="{DD15041C-6B6C-4A61-A5E1-DB5F282B159E}"/>
              </a:ext>
            </a:extLst>
          </p:cNvPr>
          <p:cNvSpPr/>
          <p:nvPr/>
        </p:nvSpPr>
        <p:spPr>
          <a:xfrm rot="18482011">
            <a:off x="6683419" y="3443879"/>
            <a:ext cx="2563210" cy="464008"/>
          </a:xfrm>
          <a:prstGeom prst="leftRightArrow">
            <a:avLst/>
          </a:prstGeom>
          <a:solidFill>
            <a:srgbClr val="BC2660"/>
          </a:solidFill>
          <a:ln>
            <a:solidFill>
              <a:srgbClr val="BC26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 descr="Fundo preto com letras brancas&#10;&#10;Descrição gerada automaticamente">
            <a:extLst>
              <a:ext uri="{FF2B5EF4-FFF2-40B4-BE49-F238E27FC236}">
                <a16:creationId xmlns:a16="http://schemas.microsoft.com/office/drawing/2014/main" id="{7F4E892E-3598-4385-982F-C8F1BD5C34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978" y="5389489"/>
            <a:ext cx="796165" cy="796165"/>
          </a:xfrm>
          <a:prstGeom prst="rect">
            <a:avLst/>
          </a:prstGeom>
        </p:spPr>
      </p:pic>
      <p:pic>
        <p:nvPicPr>
          <p:cNvPr id="25" name="Imagem 24" descr="Uma imagem contendo desenho, placa&#10;&#10;Descrição gerada automaticamente">
            <a:extLst>
              <a:ext uri="{FF2B5EF4-FFF2-40B4-BE49-F238E27FC236}">
                <a16:creationId xmlns:a16="http://schemas.microsoft.com/office/drawing/2014/main" id="{AC12AE62-49D5-46E3-8888-88C0EAD38E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337" y="4801115"/>
            <a:ext cx="796165" cy="796165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DCDADE13-E961-4902-AFB0-CA29FF933C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861" y="1410951"/>
            <a:ext cx="1484137" cy="14509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" name="Imagem 27" descr="Uma imagem contendo computador, mesa&#10;&#10;Descrição gerada automaticamente">
            <a:extLst>
              <a:ext uri="{FF2B5EF4-FFF2-40B4-BE49-F238E27FC236}">
                <a16:creationId xmlns:a16="http://schemas.microsoft.com/office/drawing/2014/main" id="{2BA51883-AA8F-41C4-9685-B3EB89FA321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69" y="3077680"/>
            <a:ext cx="1366618" cy="1366618"/>
          </a:xfrm>
          <a:prstGeom prst="rect">
            <a:avLst/>
          </a:prstGeom>
        </p:spPr>
      </p:pic>
      <p:sp>
        <p:nvSpPr>
          <p:cNvPr id="29" name="Seta: da Esquerda para a Direita e para Cima 28">
            <a:extLst>
              <a:ext uri="{FF2B5EF4-FFF2-40B4-BE49-F238E27FC236}">
                <a16:creationId xmlns:a16="http://schemas.microsoft.com/office/drawing/2014/main" id="{7DA6B248-FABF-48BA-B76D-01CC656B68A6}"/>
              </a:ext>
            </a:extLst>
          </p:cNvPr>
          <p:cNvSpPr/>
          <p:nvPr/>
        </p:nvSpPr>
        <p:spPr>
          <a:xfrm>
            <a:off x="1772939" y="2940311"/>
            <a:ext cx="883979" cy="1135735"/>
          </a:xfrm>
          <a:prstGeom prst="leftRightUpArrow">
            <a:avLst>
              <a:gd name="adj1" fmla="val 15596"/>
              <a:gd name="adj2" fmla="val 0"/>
              <a:gd name="adj3" fmla="val 25000"/>
            </a:avLst>
          </a:prstGeom>
          <a:ln>
            <a:solidFill>
              <a:srgbClr val="BC26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746E3CB7-A46A-430B-B790-79B6418230E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170" y="3077680"/>
            <a:ext cx="1286027" cy="1366618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0C9F3ED3-01BF-4D80-840A-1C4525B2CF4E}"/>
              </a:ext>
            </a:extLst>
          </p:cNvPr>
          <p:cNvSpPr txBox="1"/>
          <p:nvPr/>
        </p:nvSpPr>
        <p:spPr>
          <a:xfrm>
            <a:off x="5245454" y="5893124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AX4ER</a:t>
            </a:r>
          </a:p>
        </p:txBody>
      </p:sp>
    </p:spTree>
    <p:extLst>
      <p:ext uri="{BB962C8B-B14F-4D97-AF65-F5344CB8AC3E}">
        <p14:creationId xmlns:p14="http://schemas.microsoft.com/office/powerpoint/2010/main" val="1894186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m 31" descr="Uma imagem contendo água, mesa, branco, tráfego&#10;&#10;Descrição gerada automaticamente">
            <a:extLst>
              <a:ext uri="{FF2B5EF4-FFF2-40B4-BE49-F238E27FC236}">
                <a16:creationId xmlns:a16="http://schemas.microsoft.com/office/drawing/2014/main" id="{13C10DEF-0085-4146-AA1F-278C632FE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213" y="1045220"/>
            <a:ext cx="4853475" cy="4853475"/>
          </a:xfrm>
          <a:prstGeom prst="rect">
            <a:avLst/>
          </a:prstGeom>
        </p:spPr>
      </p:pic>
      <p:pic>
        <p:nvPicPr>
          <p:cNvPr id="33" name="Imagem 32" descr="Desenho de um cachorro&#10;&#10;Descrição gerada automaticamente">
            <a:extLst>
              <a:ext uri="{FF2B5EF4-FFF2-40B4-BE49-F238E27FC236}">
                <a16:creationId xmlns:a16="http://schemas.microsoft.com/office/drawing/2014/main" id="{F61580C7-F4CE-4899-97AB-625109A4B6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060" y="2331779"/>
            <a:ext cx="1213782" cy="917777"/>
          </a:xfrm>
          <a:prstGeom prst="rect">
            <a:avLst/>
          </a:prstGeom>
        </p:spPr>
      </p:pic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90CE5FEB-A581-4DF6-A620-D43003BCB21F}"/>
              </a:ext>
            </a:extLst>
          </p:cNvPr>
          <p:cNvCxnSpPr/>
          <p:nvPr/>
        </p:nvCxnSpPr>
        <p:spPr>
          <a:xfrm>
            <a:off x="5178123" y="5038808"/>
            <a:ext cx="1155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831660C-6998-4192-A436-81051D10087A}"/>
              </a:ext>
            </a:extLst>
          </p:cNvPr>
          <p:cNvSpPr txBox="1"/>
          <p:nvPr/>
        </p:nvSpPr>
        <p:spPr>
          <a:xfrm>
            <a:off x="5165725" y="4530156"/>
            <a:ext cx="15461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Informe o seu código</a:t>
            </a:r>
          </a:p>
        </p:txBody>
      </p:sp>
      <p:pic>
        <p:nvPicPr>
          <p:cNvPr id="6" name="Picture 4" descr="Centro Paula Souza (@paulasouzasp) | Twitter">
            <a:extLst>
              <a:ext uri="{FF2B5EF4-FFF2-40B4-BE49-F238E27FC236}">
                <a16:creationId xmlns:a16="http://schemas.microsoft.com/office/drawing/2014/main" id="{358928CB-BC67-49CB-B18E-3E6C2F864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9" y="16933"/>
            <a:ext cx="1166191" cy="116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aculdade de Tecnologia de São José dos Campos - Prof. Jessen Vidal">
            <a:extLst>
              <a:ext uri="{FF2B5EF4-FFF2-40B4-BE49-F238E27FC236}">
                <a16:creationId xmlns:a16="http://schemas.microsoft.com/office/drawing/2014/main" id="{637AF647-F53C-4E29-924D-9CD647EE7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139" y="270934"/>
            <a:ext cx="1371229" cy="65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governo-do-estado-de-sao-paulo-logo - PNG - Download de Logotipos">
            <a:extLst>
              <a:ext uri="{FF2B5EF4-FFF2-40B4-BE49-F238E27FC236}">
                <a16:creationId xmlns:a16="http://schemas.microsoft.com/office/drawing/2014/main" id="{A7626BB6-F7F2-49AD-8139-093031F3C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590" y="-211668"/>
            <a:ext cx="2241933" cy="162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D082C031-97BF-4F7F-9DFE-1CAF2EBE033A}"/>
              </a:ext>
            </a:extLst>
          </p:cNvPr>
          <p:cNvSpPr/>
          <p:nvPr/>
        </p:nvSpPr>
        <p:spPr>
          <a:xfrm>
            <a:off x="0" y="6311153"/>
            <a:ext cx="12192000" cy="546847"/>
          </a:xfrm>
          <a:prstGeom prst="rect">
            <a:avLst/>
          </a:prstGeom>
          <a:solidFill>
            <a:srgbClr val="BC2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Assistente Pessoal Virtual - ROOSE</a:t>
            </a:r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F4BE5B8C-7A0B-4860-AD13-051CA4FC4206}"/>
              </a:ext>
            </a:extLst>
          </p:cNvPr>
          <p:cNvSpPr/>
          <p:nvPr/>
        </p:nvSpPr>
        <p:spPr>
          <a:xfrm rot="1540491">
            <a:off x="1169597" y="2614889"/>
            <a:ext cx="1500703" cy="369332"/>
          </a:xfrm>
          <a:prstGeom prst="rightArrow">
            <a:avLst/>
          </a:prstGeom>
          <a:solidFill>
            <a:srgbClr val="BC2660"/>
          </a:solidFill>
          <a:ln>
            <a:solidFill>
              <a:srgbClr val="BC26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 descr="Uma imagem contendo relógio&#10;&#10;Descrição gerada automaticamente">
            <a:extLst>
              <a:ext uri="{FF2B5EF4-FFF2-40B4-BE49-F238E27FC236}">
                <a16:creationId xmlns:a16="http://schemas.microsoft.com/office/drawing/2014/main" id="{43BD7279-D7CF-40F8-807E-3869DABF4F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247" y="4445915"/>
            <a:ext cx="764948" cy="764948"/>
          </a:xfrm>
          <a:prstGeom prst="rect">
            <a:avLst/>
          </a:prstGeom>
        </p:spPr>
      </p:pic>
      <p:sp>
        <p:nvSpPr>
          <p:cNvPr id="20" name="Seta: para a Esquerda 19">
            <a:extLst>
              <a:ext uri="{FF2B5EF4-FFF2-40B4-BE49-F238E27FC236}">
                <a16:creationId xmlns:a16="http://schemas.microsoft.com/office/drawing/2014/main" id="{BC55D811-9E09-4D4B-819E-BF6B759554B5}"/>
              </a:ext>
            </a:extLst>
          </p:cNvPr>
          <p:cNvSpPr/>
          <p:nvPr/>
        </p:nvSpPr>
        <p:spPr>
          <a:xfrm rot="16200000">
            <a:off x="8425618" y="3246939"/>
            <a:ext cx="1340715" cy="536375"/>
          </a:xfrm>
          <a:prstGeom prst="leftArrow">
            <a:avLst/>
          </a:prstGeom>
          <a:solidFill>
            <a:srgbClr val="BC2660"/>
          </a:solidFill>
          <a:ln>
            <a:solidFill>
              <a:srgbClr val="BC26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7E3F1A5-B853-41EA-A762-DF70DD3F62C8}"/>
              </a:ext>
            </a:extLst>
          </p:cNvPr>
          <p:cNvSpPr txBox="1"/>
          <p:nvPr/>
        </p:nvSpPr>
        <p:spPr>
          <a:xfrm rot="16200000">
            <a:off x="8570672" y="3405996"/>
            <a:ext cx="1062098" cy="246221"/>
          </a:xfrm>
          <a:prstGeom prst="rect">
            <a:avLst/>
          </a:prstGeom>
          <a:solidFill>
            <a:srgbClr val="BC2660"/>
          </a:solidFill>
          <a:ln>
            <a:solidFill>
              <a:srgbClr val="BC2660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Código invalido</a:t>
            </a:r>
          </a:p>
        </p:txBody>
      </p:sp>
      <p:pic>
        <p:nvPicPr>
          <p:cNvPr id="22" name="Imagem 21" descr="Fundo preto com letras brancas&#10;&#10;Descrição gerada automaticamente">
            <a:extLst>
              <a:ext uri="{FF2B5EF4-FFF2-40B4-BE49-F238E27FC236}">
                <a16:creationId xmlns:a16="http://schemas.microsoft.com/office/drawing/2014/main" id="{460F0E80-725B-4AA1-A16A-B2025FC257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585" y="1183124"/>
            <a:ext cx="1187335" cy="1187335"/>
          </a:xfrm>
          <a:prstGeom prst="rect">
            <a:avLst/>
          </a:prstGeom>
        </p:spPr>
      </p:pic>
      <p:sp>
        <p:nvSpPr>
          <p:cNvPr id="23" name="Seta: para a Esquerda 22">
            <a:extLst>
              <a:ext uri="{FF2B5EF4-FFF2-40B4-BE49-F238E27FC236}">
                <a16:creationId xmlns:a16="http://schemas.microsoft.com/office/drawing/2014/main" id="{213E08EE-23C3-409D-B4F5-60C1C895A0B1}"/>
              </a:ext>
            </a:extLst>
          </p:cNvPr>
          <p:cNvSpPr/>
          <p:nvPr/>
        </p:nvSpPr>
        <p:spPr>
          <a:xfrm rot="7661881">
            <a:off x="6802339" y="2752444"/>
            <a:ext cx="1305098" cy="555625"/>
          </a:xfrm>
          <a:prstGeom prst="leftArrow">
            <a:avLst/>
          </a:prstGeom>
          <a:solidFill>
            <a:srgbClr val="BC2660"/>
          </a:solidFill>
          <a:ln>
            <a:solidFill>
              <a:srgbClr val="BC26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: para a Esquerda 23">
            <a:extLst>
              <a:ext uri="{FF2B5EF4-FFF2-40B4-BE49-F238E27FC236}">
                <a16:creationId xmlns:a16="http://schemas.microsoft.com/office/drawing/2014/main" id="{6D09B224-C436-4596-9313-8348FA37F32D}"/>
              </a:ext>
            </a:extLst>
          </p:cNvPr>
          <p:cNvSpPr/>
          <p:nvPr/>
        </p:nvSpPr>
        <p:spPr>
          <a:xfrm rot="14096841">
            <a:off x="9748437" y="3152718"/>
            <a:ext cx="1305098" cy="474168"/>
          </a:xfrm>
          <a:prstGeom prst="leftArrow">
            <a:avLst/>
          </a:prstGeom>
          <a:solidFill>
            <a:srgbClr val="BC2660"/>
          </a:solidFill>
          <a:ln>
            <a:solidFill>
              <a:srgbClr val="BC26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2D16C9A-D02F-4F5E-8285-118B8D195EEC}"/>
              </a:ext>
            </a:extLst>
          </p:cNvPr>
          <p:cNvSpPr txBox="1"/>
          <p:nvPr/>
        </p:nvSpPr>
        <p:spPr>
          <a:xfrm rot="18368337">
            <a:off x="6812594" y="2995284"/>
            <a:ext cx="1114630" cy="246221"/>
          </a:xfrm>
          <a:prstGeom prst="rect">
            <a:avLst/>
          </a:prstGeom>
          <a:solidFill>
            <a:srgbClr val="BC2660"/>
          </a:solidFill>
          <a:ln>
            <a:solidFill>
              <a:srgbClr val="BC2660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Autenticação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D7CE55B-0ECE-407A-97EE-7548E3EE7181}"/>
              </a:ext>
            </a:extLst>
          </p:cNvPr>
          <p:cNvSpPr txBox="1"/>
          <p:nvPr/>
        </p:nvSpPr>
        <p:spPr>
          <a:xfrm rot="3293313">
            <a:off x="9987670" y="3372139"/>
            <a:ext cx="1014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Válido</a:t>
            </a:r>
          </a:p>
        </p:txBody>
      </p:sp>
      <p:sp>
        <p:nvSpPr>
          <p:cNvPr id="27" name="Seta: Dobrada 26">
            <a:extLst>
              <a:ext uri="{FF2B5EF4-FFF2-40B4-BE49-F238E27FC236}">
                <a16:creationId xmlns:a16="http://schemas.microsoft.com/office/drawing/2014/main" id="{2E8C03C8-46D2-41A2-BEBF-787E9E786670}"/>
              </a:ext>
            </a:extLst>
          </p:cNvPr>
          <p:cNvSpPr/>
          <p:nvPr/>
        </p:nvSpPr>
        <p:spPr>
          <a:xfrm rot="11561663">
            <a:off x="6874655" y="4584644"/>
            <a:ext cx="1546166" cy="1303862"/>
          </a:xfrm>
          <a:prstGeom prst="bentArrow">
            <a:avLst>
              <a:gd name="adj1" fmla="val 27286"/>
              <a:gd name="adj2" fmla="val 26586"/>
              <a:gd name="adj3" fmla="val 40301"/>
              <a:gd name="adj4" fmla="val 62459"/>
            </a:avLst>
          </a:prstGeom>
          <a:solidFill>
            <a:srgbClr val="BC2660"/>
          </a:solidFill>
          <a:ln>
            <a:solidFill>
              <a:srgbClr val="BC26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8" name="Imagem 27" descr="Teclado de computador&#10;&#10;Descrição gerada automaticamente">
            <a:extLst>
              <a:ext uri="{FF2B5EF4-FFF2-40B4-BE49-F238E27FC236}">
                <a16:creationId xmlns:a16="http://schemas.microsoft.com/office/drawing/2014/main" id="{35205F6E-CA08-4085-9F64-20730630D3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800" y="2853887"/>
            <a:ext cx="1575443" cy="787722"/>
          </a:xfrm>
          <a:prstGeom prst="rect">
            <a:avLst/>
          </a:prstGeom>
        </p:spPr>
      </p:pic>
      <p:pic>
        <p:nvPicPr>
          <p:cNvPr id="29" name="Imagem 28" descr="Uma imagem contendo desenho&#10;&#10;Descrição gerada automaticamente">
            <a:extLst>
              <a:ext uri="{FF2B5EF4-FFF2-40B4-BE49-F238E27FC236}">
                <a16:creationId xmlns:a16="http://schemas.microsoft.com/office/drawing/2014/main" id="{9BB8177A-9765-4DE6-B1BA-B9E3BDBE23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46" y="718094"/>
            <a:ext cx="2051402" cy="1325645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E0DF94AF-DCD0-4E99-8685-A1791440469E}"/>
              </a:ext>
            </a:extLst>
          </p:cNvPr>
          <p:cNvSpPr txBox="1"/>
          <p:nvPr/>
        </p:nvSpPr>
        <p:spPr>
          <a:xfrm>
            <a:off x="426613" y="1832045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AX4ER</a:t>
            </a:r>
          </a:p>
        </p:txBody>
      </p:sp>
      <p:pic>
        <p:nvPicPr>
          <p:cNvPr id="31" name="Imagem 30" descr="Uma imagem contendo desenho&#10;&#10;Descrição gerada automaticamente">
            <a:extLst>
              <a:ext uri="{FF2B5EF4-FFF2-40B4-BE49-F238E27FC236}">
                <a16:creationId xmlns:a16="http://schemas.microsoft.com/office/drawing/2014/main" id="{1F774F6C-943B-4968-8706-4D05CE6788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067" y="4249825"/>
            <a:ext cx="1145563" cy="114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84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 descr="Uma imagem contendo água, mesa, branco, tráfego&#10;&#10;Descrição gerada automaticamente">
            <a:extLst>
              <a:ext uri="{FF2B5EF4-FFF2-40B4-BE49-F238E27FC236}">
                <a16:creationId xmlns:a16="http://schemas.microsoft.com/office/drawing/2014/main" id="{3F0296F2-0042-4554-BE69-B64EC7B2C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359" y="924627"/>
            <a:ext cx="4853475" cy="4853475"/>
          </a:xfrm>
          <a:prstGeom prst="rect">
            <a:avLst/>
          </a:prstGeom>
        </p:spPr>
      </p:pic>
      <p:pic>
        <p:nvPicPr>
          <p:cNvPr id="22" name="Imagem 21" descr="Desenho de um cachorro&#10;&#10;Descrição gerada automaticamente">
            <a:extLst>
              <a:ext uri="{FF2B5EF4-FFF2-40B4-BE49-F238E27FC236}">
                <a16:creationId xmlns:a16="http://schemas.microsoft.com/office/drawing/2014/main" id="{8C4F5156-F27B-4F7F-B18D-870D4C1932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206" y="2065937"/>
            <a:ext cx="1213782" cy="917777"/>
          </a:xfrm>
          <a:prstGeom prst="rect">
            <a:avLst/>
          </a:prstGeom>
        </p:spPr>
      </p:pic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643073B7-1411-4B5D-B488-3A59A305C3B9}"/>
              </a:ext>
            </a:extLst>
          </p:cNvPr>
          <p:cNvCxnSpPr>
            <a:cxnSpLocks/>
          </p:cNvCxnSpPr>
          <p:nvPr/>
        </p:nvCxnSpPr>
        <p:spPr>
          <a:xfrm>
            <a:off x="3297206" y="4795867"/>
            <a:ext cx="1213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CBDAF1B-77FD-4826-A436-796970B8D331}"/>
              </a:ext>
            </a:extLst>
          </p:cNvPr>
          <p:cNvSpPr txBox="1"/>
          <p:nvPr/>
        </p:nvSpPr>
        <p:spPr>
          <a:xfrm>
            <a:off x="3214079" y="3666291"/>
            <a:ext cx="185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Bem vindo!</a:t>
            </a:r>
          </a:p>
        </p:txBody>
      </p:sp>
      <p:pic>
        <p:nvPicPr>
          <p:cNvPr id="6" name="Picture 4" descr="Centro Paula Souza (@paulasouzasp) | Twitter">
            <a:extLst>
              <a:ext uri="{FF2B5EF4-FFF2-40B4-BE49-F238E27FC236}">
                <a16:creationId xmlns:a16="http://schemas.microsoft.com/office/drawing/2014/main" id="{358928CB-BC67-49CB-B18E-3E6C2F864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9" y="16933"/>
            <a:ext cx="1166191" cy="116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aculdade de Tecnologia de São José dos Campos - Prof. Jessen Vidal">
            <a:extLst>
              <a:ext uri="{FF2B5EF4-FFF2-40B4-BE49-F238E27FC236}">
                <a16:creationId xmlns:a16="http://schemas.microsoft.com/office/drawing/2014/main" id="{637AF647-F53C-4E29-924D-9CD647EE7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139" y="270934"/>
            <a:ext cx="1371229" cy="65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governo-do-estado-de-sao-paulo-logo - PNG - Download de Logotipos">
            <a:extLst>
              <a:ext uri="{FF2B5EF4-FFF2-40B4-BE49-F238E27FC236}">
                <a16:creationId xmlns:a16="http://schemas.microsoft.com/office/drawing/2014/main" id="{A7626BB6-F7F2-49AD-8139-093031F3C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590" y="-211668"/>
            <a:ext cx="2241933" cy="162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D082C031-97BF-4F7F-9DFE-1CAF2EBE033A}"/>
              </a:ext>
            </a:extLst>
          </p:cNvPr>
          <p:cNvSpPr/>
          <p:nvPr/>
        </p:nvSpPr>
        <p:spPr>
          <a:xfrm>
            <a:off x="0" y="6311153"/>
            <a:ext cx="12192000" cy="546847"/>
          </a:xfrm>
          <a:prstGeom prst="rect">
            <a:avLst/>
          </a:prstGeom>
          <a:solidFill>
            <a:srgbClr val="BC2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Assistente Pessoal Virtual - ROOSE</a:t>
            </a:r>
          </a:p>
        </p:txBody>
      </p:sp>
      <p:pic>
        <p:nvPicPr>
          <p:cNvPr id="10" name="Imagem 9" descr="Uma imagem contendo desenho&#10;&#10;Descrição gerada automaticamente">
            <a:extLst>
              <a:ext uri="{FF2B5EF4-FFF2-40B4-BE49-F238E27FC236}">
                <a16:creationId xmlns:a16="http://schemas.microsoft.com/office/drawing/2014/main" id="{03869B1F-F547-4E16-9236-11EE387E8F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989739"/>
            <a:ext cx="1421476" cy="1421476"/>
          </a:xfrm>
          <a:prstGeom prst="rect">
            <a:avLst/>
          </a:prstGeom>
        </p:spPr>
      </p:pic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3405CECD-AE1A-4AF3-82AB-679B4AB71774}"/>
              </a:ext>
            </a:extLst>
          </p:cNvPr>
          <p:cNvSpPr/>
          <p:nvPr/>
        </p:nvSpPr>
        <p:spPr>
          <a:xfrm>
            <a:off x="5992330" y="3217550"/>
            <a:ext cx="1662546" cy="513853"/>
          </a:xfrm>
          <a:prstGeom prst="rightArrow">
            <a:avLst/>
          </a:prstGeom>
          <a:solidFill>
            <a:srgbClr val="BC2660"/>
          </a:solidFill>
          <a:ln>
            <a:solidFill>
              <a:srgbClr val="BC26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81FED65-36BB-455F-A2E9-8A9DA57B6501}"/>
              </a:ext>
            </a:extLst>
          </p:cNvPr>
          <p:cNvSpPr txBox="1"/>
          <p:nvPr/>
        </p:nvSpPr>
        <p:spPr>
          <a:xfrm>
            <a:off x="5511728" y="3351365"/>
            <a:ext cx="1862158" cy="246221"/>
          </a:xfrm>
          <a:prstGeom prst="rect">
            <a:avLst/>
          </a:prstGeom>
          <a:solidFill>
            <a:srgbClr val="BC2660"/>
          </a:solidFill>
          <a:ln>
            <a:solidFill>
              <a:srgbClr val="BC2660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Acesso as funcionalidades</a:t>
            </a:r>
          </a:p>
        </p:txBody>
      </p:sp>
      <p:sp>
        <p:nvSpPr>
          <p:cNvPr id="18" name="Chave Dupla 17">
            <a:extLst>
              <a:ext uri="{FF2B5EF4-FFF2-40B4-BE49-F238E27FC236}">
                <a16:creationId xmlns:a16="http://schemas.microsoft.com/office/drawing/2014/main" id="{930D1707-F8F6-4DBB-A2A3-E034B6D0DC7A}"/>
              </a:ext>
            </a:extLst>
          </p:cNvPr>
          <p:cNvSpPr/>
          <p:nvPr/>
        </p:nvSpPr>
        <p:spPr>
          <a:xfrm>
            <a:off x="7886856" y="1397062"/>
            <a:ext cx="3905459" cy="4853475"/>
          </a:xfrm>
          <a:prstGeom prst="bracePair">
            <a:avLst/>
          </a:prstGeom>
          <a:ln>
            <a:solidFill>
              <a:srgbClr val="BC26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3EDCEA0-3AB9-4810-8018-3967B61CB793}"/>
              </a:ext>
            </a:extLst>
          </p:cNvPr>
          <p:cNvSpPr txBox="1"/>
          <p:nvPr/>
        </p:nvSpPr>
        <p:spPr>
          <a:xfrm>
            <a:off x="8472141" y="1561641"/>
            <a:ext cx="27348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effectLst/>
                <a:latin typeface="Segoe UI" panose="020B0502040204020203" pitchFamily="34" charset="0"/>
              </a:rPr>
              <a:t>Previsão do tempo;</a:t>
            </a:r>
          </a:p>
          <a:p>
            <a:br>
              <a:rPr lang="pt-BR" b="0" i="0" dirty="0">
                <a:effectLst/>
                <a:latin typeface="Segoe UI" panose="020B0502040204020203" pitchFamily="34" charset="0"/>
              </a:rPr>
            </a:br>
            <a:r>
              <a:rPr lang="pt-BR" b="0" i="0" dirty="0">
                <a:effectLst/>
                <a:latin typeface="Segoe UI" panose="020B0502040204020203" pitchFamily="34" charset="0"/>
              </a:rPr>
              <a:t>Check-in;</a:t>
            </a:r>
          </a:p>
          <a:p>
            <a:br>
              <a:rPr lang="pt-BR" b="0" i="0" dirty="0">
                <a:effectLst/>
                <a:latin typeface="Segoe UI" panose="020B0502040204020203" pitchFamily="34" charset="0"/>
              </a:rPr>
            </a:br>
            <a:r>
              <a:rPr lang="pt-BR" b="0" i="0" dirty="0">
                <a:effectLst/>
                <a:latin typeface="Segoe UI" panose="020B0502040204020203" pitchFamily="34" charset="0"/>
              </a:rPr>
              <a:t>Checkout</a:t>
            </a:r>
            <a:r>
              <a:rPr lang="pt-BR" dirty="0">
                <a:latin typeface="Segoe UI" panose="020B0502040204020203" pitchFamily="34" charset="0"/>
              </a:rPr>
              <a:t>;</a:t>
            </a:r>
            <a:r>
              <a:rPr lang="pt-BR" b="0" i="0" dirty="0">
                <a:effectLst/>
                <a:latin typeface="Segoe UI" panose="020B0502040204020203" pitchFamily="34" charset="0"/>
              </a:rPr>
              <a:t> </a:t>
            </a:r>
          </a:p>
          <a:p>
            <a:br>
              <a:rPr lang="pt-BR" b="0" i="0" dirty="0">
                <a:effectLst/>
                <a:latin typeface="Segoe UI" panose="020B0502040204020203" pitchFamily="34" charset="0"/>
              </a:rPr>
            </a:br>
            <a:r>
              <a:rPr lang="pt-BR" b="0" i="0" dirty="0">
                <a:effectLst/>
                <a:latin typeface="Segoe UI" panose="020B0502040204020203" pitchFamily="34" charset="0"/>
              </a:rPr>
              <a:t>Restaurantes / pontos turísticos próximos;</a:t>
            </a:r>
          </a:p>
          <a:p>
            <a:br>
              <a:rPr lang="pt-BR" b="0" i="0" dirty="0">
                <a:effectLst/>
                <a:latin typeface="Segoe UI" panose="020B0502040204020203" pitchFamily="34" charset="0"/>
              </a:rPr>
            </a:br>
            <a:r>
              <a:rPr lang="pt-BR" b="0" i="0" dirty="0">
                <a:effectLst/>
                <a:latin typeface="Segoe UI" panose="020B0502040204020203" pitchFamily="34" charset="0"/>
              </a:rPr>
              <a:t>Despertador;</a:t>
            </a:r>
          </a:p>
          <a:p>
            <a:br>
              <a:rPr lang="pt-BR" b="0" i="0" dirty="0">
                <a:effectLst/>
                <a:latin typeface="Segoe UI" panose="020B0502040204020203" pitchFamily="34" charset="0"/>
              </a:rPr>
            </a:br>
            <a:r>
              <a:rPr lang="pt-BR" b="0" i="0" dirty="0">
                <a:effectLst/>
                <a:latin typeface="Segoe UI" panose="020B0502040204020203" pitchFamily="34" charset="0"/>
              </a:rPr>
              <a:t>Lista de reprodução de música;</a:t>
            </a:r>
          </a:p>
          <a:p>
            <a:br>
              <a:rPr lang="pt-BR" b="0" i="0" dirty="0">
                <a:effectLst/>
                <a:latin typeface="Segoe UI" panose="020B0502040204020203" pitchFamily="34" charset="0"/>
              </a:rPr>
            </a:br>
            <a:r>
              <a:rPr lang="pt-BR" b="0" i="0" dirty="0">
                <a:effectLst/>
                <a:latin typeface="Segoe UI" panose="020B0502040204020203" pitchFamily="34" charset="0"/>
              </a:rPr>
              <a:t>Serviço de quarto;</a:t>
            </a:r>
          </a:p>
          <a:p>
            <a:endParaRPr lang="pt-BR" dirty="0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79B8661F-E5EC-4341-BD24-E0803C2ABF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50277"/>
            <a:ext cx="753557" cy="75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543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175</Words>
  <Application>Microsoft Office PowerPoint</Application>
  <PresentationFormat>Widescreen</PresentationFormat>
  <Paragraphs>57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Tema do Office</vt:lpstr>
      <vt:lpstr>Assistente Pessoal Virtual</vt:lpstr>
      <vt:lpstr>Apresentação do PowerPoint</vt:lpstr>
      <vt:lpstr>Frameworks </vt:lpstr>
      <vt:lpstr>Ferramentas</vt:lpstr>
      <vt:lpstr>How it works?</vt:lpstr>
      <vt:lpstr>Apresentação do PowerPoint</vt:lpstr>
      <vt:lpstr>Apresentação do PowerPoint</vt:lpstr>
      <vt:lpstr>Apresentação do PowerPoint</vt:lpstr>
      <vt:lpstr>Apresentação do PowerPoint</vt:lpstr>
      <vt:lpstr>Interface</vt:lpstr>
      <vt:lpstr>MUITO OBRIGADO!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Assistente Pessoal Virtual</dc:title>
  <dc:creator>Vitor Assen</dc:creator>
  <cp:lastModifiedBy>Vitor Assen</cp:lastModifiedBy>
  <cp:revision>11</cp:revision>
  <dcterms:created xsi:type="dcterms:W3CDTF">2020-05-17T23:23:28Z</dcterms:created>
  <dcterms:modified xsi:type="dcterms:W3CDTF">2020-05-18T00:58:54Z</dcterms:modified>
</cp:coreProperties>
</file>