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Rodrigues" initials="RR" lastIdx="1" clrIdx="0">
    <p:extLst>
      <p:ext uri="{19B8F6BF-5375-455C-9EA6-DF929625EA0E}">
        <p15:presenceInfo xmlns:p15="http://schemas.microsoft.com/office/powerpoint/2012/main" userId="e5e7fb8513fe2f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00" autoAdjust="0"/>
  </p:normalViewPr>
  <p:slideViewPr>
    <p:cSldViewPr>
      <p:cViewPr varScale="1">
        <p:scale>
          <a:sx n="101" d="100"/>
          <a:sy n="101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08" tIns="46854" rIns="93708" bIns="46854" numCol="1" anchor="t" anchorCtr="0" compatLnSpc="1">
            <a:prstTxWarp prst="textNoShape">
              <a:avLst/>
            </a:prstTxWarp>
          </a:bodyPr>
          <a:lstStyle>
            <a:lvl1pPr defTabSz="936625">
              <a:defRPr sz="1200"/>
            </a:lvl1pPr>
          </a:lstStyle>
          <a:p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08" tIns="46854" rIns="93708" bIns="46854" numCol="1" anchor="t" anchorCtr="0" compatLnSpc="1">
            <a:prstTxWarp prst="textNoShape">
              <a:avLst/>
            </a:prstTxWarp>
          </a:bodyPr>
          <a:lstStyle>
            <a:lvl1pPr algn="r" defTabSz="936625">
              <a:defRPr sz="1200"/>
            </a:lvl1pPr>
          </a:lstStyle>
          <a:p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8488"/>
            <a:ext cx="5597525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08" tIns="46854" rIns="93708" bIns="468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texto principal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08" tIns="46854" rIns="93708" bIns="46854" numCol="1" anchor="b" anchorCtr="0" compatLnSpc="1">
            <a:prstTxWarp prst="textNoShape">
              <a:avLst/>
            </a:prstTxWarp>
          </a:bodyPr>
          <a:lstStyle>
            <a:lvl1pPr defTabSz="936625">
              <a:defRPr sz="1200"/>
            </a:lvl1pPr>
          </a:lstStyle>
          <a:p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08" tIns="46854" rIns="93708" bIns="46854" numCol="1" anchor="b" anchorCtr="0" compatLnSpc="1">
            <a:prstTxWarp prst="textNoShape">
              <a:avLst/>
            </a:prstTxWarp>
          </a:bodyPr>
          <a:lstStyle>
            <a:lvl1pPr algn="r" defTabSz="936625">
              <a:defRPr sz="1200"/>
            </a:lvl1pPr>
          </a:lstStyle>
          <a:p>
            <a:fld id="{FB5BED45-42A5-428B-962F-6C11B6F3346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31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D4F97-3EA7-41DB-A845-D190520F6D16}" type="slidenum">
              <a:rPr lang="pt-BR"/>
              <a:pPr/>
              <a:t>1</a:t>
            </a:fld>
            <a:endParaRPr lang="pt-BR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5F256-0733-4632-B1B7-E7888CA5AE6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40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1B6AD-6EFF-42D5-95B5-67E476DBDBD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04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E451D-014C-4AE5-AF37-8004561E470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84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D496A-78A8-4A0C-93CB-E42D6019864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33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1FD10-2BD9-4AF4-A348-6E3C7A9829D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82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227FB-48A7-4992-94B2-79655AC1611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98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2DE19-0FE9-4068-A05E-C4E4A601414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7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23742-7E3F-45E1-9C43-D5B8702FF16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35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0B2F6-D3E2-406D-8F0E-D6F8684655C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68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CDFCB-13D6-4D64-BF30-B97BF2ABBE7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09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DC092-46D4-413F-A6E0-4016240D4F1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65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principal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texto principal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6F177C4-A9AA-4E04-8E93-0C1E3FA42F2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DC3D1D8-F4BE-4C80-92B4-3A0A092AE798}"/>
              </a:ext>
            </a:extLst>
          </p:cNvPr>
          <p:cNvSpPr/>
          <p:nvPr/>
        </p:nvSpPr>
        <p:spPr>
          <a:xfrm>
            <a:off x="4520947" y="682452"/>
            <a:ext cx="1152128" cy="6808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 no Sistema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B870B584-58BB-4BB6-8ADB-66FD08487DBF}"/>
              </a:ext>
            </a:extLst>
          </p:cNvPr>
          <p:cNvSpPr/>
          <p:nvPr/>
        </p:nvSpPr>
        <p:spPr>
          <a:xfrm>
            <a:off x="1712635" y="1978596"/>
            <a:ext cx="1296144" cy="6808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 de Cliente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190BE5C-7A55-40AC-8C64-2C41A4EFF4F8}"/>
              </a:ext>
            </a:extLst>
          </p:cNvPr>
          <p:cNvSpPr/>
          <p:nvPr/>
        </p:nvSpPr>
        <p:spPr>
          <a:xfrm>
            <a:off x="4455272" y="1970044"/>
            <a:ext cx="1296143" cy="6808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Atualizar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B5230D6-87CC-407F-A10A-EC84130DE68C}"/>
              </a:ext>
            </a:extLst>
          </p:cNvPr>
          <p:cNvSpPr/>
          <p:nvPr/>
        </p:nvSpPr>
        <p:spPr>
          <a:xfrm>
            <a:off x="7408218" y="2007613"/>
            <a:ext cx="1296143" cy="6808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6A2A19C-7129-4BC7-9EBC-3B22964219F3}"/>
              </a:ext>
            </a:extLst>
          </p:cNvPr>
          <p:cNvCxnSpPr>
            <a:cxnSpLocks/>
          </p:cNvCxnSpPr>
          <p:nvPr/>
        </p:nvCxnSpPr>
        <p:spPr>
          <a:xfrm flipH="1">
            <a:off x="3019412" y="1328245"/>
            <a:ext cx="1490902" cy="64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7F6EBA4-A577-4CC3-A63B-658255EF1083}"/>
              </a:ext>
            </a:extLst>
          </p:cNvPr>
          <p:cNvCxnSpPr>
            <a:cxnSpLocks/>
            <a:stCxn id="3" idx="2"/>
            <a:endCxn id="44" idx="0"/>
          </p:cNvCxnSpPr>
          <p:nvPr/>
        </p:nvCxnSpPr>
        <p:spPr>
          <a:xfrm>
            <a:off x="5097011" y="1363255"/>
            <a:ext cx="6333" cy="606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2E2D06-96D1-4CD4-A494-E4FCA980D121}"/>
              </a:ext>
            </a:extLst>
          </p:cNvPr>
          <p:cNvCxnSpPr>
            <a:cxnSpLocks/>
          </p:cNvCxnSpPr>
          <p:nvPr/>
        </p:nvCxnSpPr>
        <p:spPr>
          <a:xfrm>
            <a:off x="5670506" y="1334237"/>
            <a:ext cx="1737712" cy="673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0875366C-11DF-4D80-864C-100C5BF57D50}"/>
              </a:ext>
            </a:extLst>
          </p:cNvPr>
          <p:cNvSpPr/>
          <p:nvPr/>
        </p:nvSpPr>
        <p:spPr>
          <a:xfrm>
            <a:off x="958352" y="2984942"/>
            <a:ext cx="1296144" cy="6808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Pessoais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6BCEF2F8-82CA-40BE-A733-7B7C38CD0C12}"/>
              </a:ext>
            </a:extLst>
          </p:cNvPr>
          <p:cNvSpPr/>
          <p:nvPr/>
        </p:nvSpPr>
        <p:spPr>
          <a:xfrm>
            <a:off x="964868" y="5175640"/>
            <a:ext cx="1296144" cy="6808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Processo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3C2B158-F8CC-4D28-9638-983AB9D375BA}"/>
              </a:ext>
            </a:extLst>
          </p:cNvPr>
          <p:cNvSpPr/>
          <p:nvPr/>
        </p:nvSpPr>
        <p:spPr>
          <a:xfrm>
            <a:off x="4083621" y="3014276"/>
            <a:ext cx="1296144" cy="6808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Pessoais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8D787C8A-F04E-4987-9E6F-80C53A7003F3}"/>
              </a:ext>
            </a:extLst>
          </p:cNvPr>
          <p:cNvSpPr/>
          <p:nvPr/>
        </p:nvSpPr>
        <p:spPr>
          <a:xfrm>
            <a:off x="4078006" y="5175640"/>
            <a:ext cx="1296144" cy="6808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9E2CF1C-8F69-4E9C-ABE7-A2B11C588374}"/>
              </a:ext>
            </a:extLst>
          </p:cNvPr>
          <p:cNvSpPr/>
          <p:nvPr/>
        </p:nvSpPr>
        <p:spPr>
          <a:xfrm>
            <a:off x="6949165" y="3727109"/>
            <a:ext cx="1296144" cy="6808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Status do Cliente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679ED69-6092-4F7B-969A-EC9AB6417DD6}"/>
              </a:ext>
            </a:extLst>
          </p:cNvPr>
          <p:cNvSpPr/>
          <p:nvPr/>
        </p:nvSpPr>
        <p:spPr>
          <a:xfrm>
            <a:off x="6949165" y="5277138"/>
            <a:ext cx="1296144" cy="6808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Processo</a:t>
            </a: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6BB5C37D-0765-40AB-BAE0-47146908C2B1}"/>
              </a:ext>
            </a:extLst>
          </p:cNvPr>
          <p:cNvCxnSpPr>
            <a:cxnSpLocks/>
            <a:endCxn id="55" idx="3"/>
          </p:cNvCxnSpPr>
          <p:nvPr/>
        </p:nvCxnSpPr>
        <p:spPr>
          <a:xfrm rot="5400000">
            <a:off x="2209998" y="2812259"/>
            <a:ext cx="557584" cy="468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BF8397C7-D1B2-46F3-8A51-18D5B79D272B}"/>
              </a:ext>
            </a:extLst>
          </p:cNvPr>
          <p:cNvCxnSpPr>
            <a:cxnSpLocks/>
            <a:endCxn id="56" idx="3"/>
          </p:cNvCxnSpPr>
          <p:nvPr/>
        </p:nvCxnSpPr>
        <p:spPr>
          <a:xfrm rot="5400000">
            <a:off x="1079038" y="3865478"/>
            <a:ext cx="2832540" cy="4685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30D7CFCF-3586-4120-AA9E-3412120D3DAF}"/>
              </a:ext>
            </a:extLst>
          </p:cNvPr>
          <p:cNvCxnSpPr>
            <a:cxnSpLocks/>
            <a:endCxn id="59" idx="3"/>
          </p:cNvCxnSpPr>
          <p:nvPr/>
        </p:nvCxnSpPr>
        <p:spPr>
          <a:xfrm rot="5400000">
            <a:off x="4062702" y="3970847"/>
            <a:ext cx="2856643" cy="2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A38DEFF1-B523-4F50-9CC3-2051672FD61E}"/>
              </a:ext>
            </a:extLst>
          </p:cNvPr>
          <p:cNvCxnSpPr>
            <a:cxnSpLocks/>
            <a:endCxn id="57" idx="3"/>
          </p:cNvCxnSpPr>
          <p:nvPr/>
        </p:nvCxnSpPr>
        <p:spPr>
          <a:xfrm rot="5400000">
            <a:off x="5141916" y="2888696"/>
            <a:ext cx="703831" cy="2281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EDFBB9DE-F4CA-492E-BF4D-E833FEE41F4B}"/>
              </a:ext>
            </a:extLst>
          </p:cNvPr>
          <p:cNvCxnSpPr>
            <a:cxnSpLocks/>
            <a:endCxn id="60" idx="3"/>
          </p:cNvCxnSpPr>
          <p:nvPr/>
        </p:nvCxnSpPr>
        <p:spPr>
          <a:xfrm rot="5400000">
            <a:off x="8153727" y="3723362"/>
            <a:ext cx="435731" cy="2525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79FE612A-1CEE-456B-B557-A83906C69D25}"/>
              </a:ext>
            </a:extLst>
          </p:cNvPr>
          <p:cNvCxnSpPr>
            <a:cxnSpLocks/>
            <a:endCxn id="61" idx="3"/>
          </p:cNvCxnSpPr>
          <p:nvPr/>
        </p:nvCxnSpPr>
        <p:spPr>
          <a:xfrm rot="5400000">
            <a:off x="6906613" y="4026276"/>
            <a:ext cx="2929961" cy="2525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9839886-6C12-4E60-BD5F-5A58803D0FAA}"/>
              </a:ext>
            </a:extLst>
          </p:cNvPr>
          <p:cNvSpPr txBox="1"/>
          <p:nvPr/>
        </p:nvSpPr>
        <p:spPr>
          <a:xfrm>
            <a:off x="2822218" y="6328229"/>
            <a:ext cx="360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Caso de Uso para o Advogado(a)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C188A0D-4BF5-494C-B5A0-7AC311A137E5}"/>
              </a:ext>
            </a:extLst>
          </p:cNvPr>
          <p:cNvSpPr/>
          <p:nvPr/>
        </p:nvSpPr>
        <p:spPr>
          <a:xfrm>
            <a:off x="963936" y="3715386"/>
            <a:ext cx="1296144" cy="6808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Endereço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B772853D-64C1-4212-8BF8-B2362A268983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1793390" y="3126091"/>
            <a:ext cx="1396387" cy="4630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2AB711CA-5B6D-4464-98D9-2F3F2E34FF43}"/>
              </a:ext>
            </a:extLst>
          </p:cNvPr>
          <p:cNvSpPr/>
          <p:nvPr/>
        </p:nvSpPr>
        <p:spPr>
          <a:xfrm>
            <a:off x="4083621" y="3724872"/>
            <a:ext cx="1296144" cy="6808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Endereço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1DF204F-99FA-443F-A5DC-53768B560001}"/>
              </a:ext>
            </a:extLst>
          </p:cNvPr>
          <p:cNvSpPr/>
          <p:nvPr/>
        </p:nvSpPr>
        <p:spPr>
          <a:xfrm>
            <a:off x="6969221" y="4501006"/>
            <a:ext cx="1296144" cy="6808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Contrato do Cliente</a:t>
            </a:r>
          </a:p>
        </p:txBody>
      </p: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F00939BE-C3F7-46B9-AD61-B67F6E4CCDC9}"/>
              </a:ext>
            </a:extLst>
          </p:cNvPr>
          <p:cNvCxnSpPr>
            <a:cxnSpLocks/>
            <a:endCxn id="39" idx="3"/>
          </p:cNvCxnSpPr>
          <p:nvPr/>
        </p:nvCxnSpPr>
        <p:spPr>
          <a:xfrm rot="5400000">
            <a:off x="7304708" y="3648239"/>
            <a:ext cx="2153827" cy="2325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006F689-3ECD-4A1C-B50A-95A5C89A743C}"/>
              </a:ext>
            </a:extLst>
          </p:cNvPr>
          <p:cNvSpPr/>
          <p:nvPr/>
        </p:nvSpPr>
        <p:spPr>
          <a:xfrm>
            <a:off x="964869" y="4443216"/>
            <a:ext cx="1296144" cy="6808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Contrato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09C0A75-93E8-46BA-8CF3-201F852682EC}"/>
              </a:ext>
            </a:extLst>
          </p:cNvPr>
          <p:cNvCxnSpPr>
            <a:cxnSpLocks/>
            <a:endCxn id="34" idx="3"/>
          </p:cNvCxnSpPr>
          <p:nvPr/>
        </p:nvCxnSpPr>
        <p:spPr>
          <a:xfrm rot="5400000">
            <a:off x="1445250" y="3499267"/>
            <a:ext cx="2100116" cy="4685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F6F900-ED10-4D01-AC08-C51F991DC8A1}"/>
              </a:ext>
            </a:extLst>
          </p:cNvPr>
          <p:cNvSpPr/>
          <p:nvPr/>
        </p:nvSpPr>
        <p:spPr>
          <a:xfrm>
            <a:off x="4078577" y="4450941"/>
            <a:ext cx="1296144" cy="6808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Status do Cliente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CBBAAD20-5B47-4045-AE05-D5CCB63DE32D}"/>
              </a:ext>
            </a:extLst>
          </p:cNvPr>
          <p:cNvCxnSpPr>
            <a:cxnSpLocks/>
            <a:endCxn id="38" idx="3"/>
          </p:cNvCxnSpPr>
          <p:nvPr/>
        </p:nvCxnSpPr>
        <p:spPr>
          <a:xfrm rot="5400000">
            <a:off x="4790893" y="3248270"/>
            <a:ext cx="1405876" cy="2281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BD5D4A78-FAAA-4EB6-BFD5-A716A07D1692}"/>
              </a:ext>
            </a:extLst>
          </p:cNvPr>
          <p:cNvCxnSpPr>
            <a:cxnSpLocks/>
            <a:endCxn id="40" idx="3"/>
          </p:cNvCxnSpPr>
          <p:nvPr/>
        </p:nvCxnSpPr>
        <p:spPr>
          <a:xfrm rot="5400000">
            <a:off x="4425338" y="3608783"/>
            <a:ext cx="2131943" cy="2331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F62AF216-2542-4AFD-8196-EC7A73874E3A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8092263" y="2872980"/>
            <a:ext cx="577392" cy="2338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235D2824-0746-4668-8C71-48067F4E81CC}"/>
              </a:ext>
            </a:extLst>
          </p:cNvPr>
          <p:cNvSpPr/>
          <p:nvPr/>
        </p:nvSpPr>
        <p:spPr>
          <a:xfrm>
            <a:off x="6967898" y="2938191"/>
            <a:ext cx="1296144" cy="6808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Cad</a:t>
            </a:r>
            <a:r>
              <a:rPr lang="pt-BR" sz="1400" dirty="0"/>
              <a:t> completo do cliente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D1497F3-A9C0-4B3A-AE23-8ACD7AC4483C}"/>
              </a:ext>
            </a:extLst>
          </p:cNvPr>
          <p:cNvSpPr/>
          <p:nvPr/>
        </p:nvSpPr>
        <p:spPr>
          <a:xfrm>
            <a:off x="2605784" y="187571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314560A-7669-48A5-B19E-C5895CB98C8C}"/>
              </a:ext>
            </a:extLst>
          </p:cNvPr>
          <p:cNvCxnSpPr>
            <a:cxnSpLocks/>
          </p:cNvCxnSpPr>
          <p:nvPr/>
        </p:nvCxnSpPr>
        <p:spPr>
          <a:xfrm>
            <a:off x="2771992" y="544865"/>
            <a:ext cx="1" cy="482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B66314A3-89F5-489A-BF65-A97C4BA5E1E7}"/>
              </a:ext>
            </a:extLst>
          </p:cNvPr>
          <p:cNvCxnSpPr>
            <a:cxnSpLocks/>
          </p:cNvCxnSpPr>
          <p:nvPr/>
        </p:nvCxnSpPr>
        <p:spPr>
          <a:xfrm>
            <a:off x="2382581" y="759600"/>
            <a:ext cx="844544" cy="2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EFB40B44-8EB2-4CE2-8ACA-1B0AE1B28281}"/>
              </a:ext>
            </a:extLst>
          </p:cNvPr>
          <p:cNvCxnSpPr>
            <a:cxnSpLocks/>
          </p:cNvCxnSpPr>
          <p:nvPr/>
        </p:nvCxnSpPr>
        <p:spPr>
          <a:xfrm>
            <a:off x="2771993" y="1014769"/>
            <a:ext cx="288032" cy="474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09112CF3-0831-4D8C-86FE-3D296A4E2965}"/>
              </a:ext>
            </a:extLst>
          </p:cNvPr>
          <p:cNvCxnSpPr>
            <a:cxnSpLocks/>
          </p:cNvCxnSpPr>
          <p:nvPr/>
        </p:nvCxnSpPr>
        <p:spPr>
          <a:xfrm flipV="1">
            <a:off x="2493738" y="1028272"/>
            <a:ext cx="278254" cy="439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1DC4432-02BE-472F-BDA4-4A42CB516A9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877657" y="908720"/>
            <a:ext cx="1643290" cy="114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C5C27ED3-6135-4DC7-80F9-9F7E6DFBBE06}"/>
              </a:ext>
            </a:extLst>
          </p:cNvPr>
          <p:cNvSpPr txBox="1"/>
          <p:nvPr/>
        </p:nvSpPr>
        <p:spPr>
          <a:xfrm>
            <a:off x="2353168" y="1421591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Advogado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D87B9250-66D8-466C-955D-65C76712E691}"/>
              </a:ext>
            </a:extLst>
          </p:cNvPr>
          <p:cNvSpPr/>
          <p:nvPr/>
        </p:nvSpPr>
        <p:spPr>
          <a:xfrm>
            <a:off x="6373101" y="689186"/>
            <a:ext cx="1152128" cy="6808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Agendar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D75D1D5-4C15-44AE-9E6A-CF1C172BA3DE}"/>
              </a:ext>
            </a:extLst>
          </p:cNvPr>
          <p:cNvCxnSpPr>
            <a:cxnSpLocks/>
            <a:stCxn id="3" idx="3"/>
            <a:endCxn id="54" idx="1"/>
          </p:cNvCxnSpPr>
          <p:nvPr/>
        </p:nvCxnSpPr>
        <p:spPr>
          <a:xfrm>
            <a:off x="5673075" y="1022854"/>
            <a:ext cx="700026" cy="6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C0322B7-8D03-463F-92A6-114122762361}"/>
              </a:ext>
            </a:extLst>
          </p:cNvPr>
          <p:cNvSpPr/>
          <p:nvPr/>
        </p:nvSpPr>
        <p:spPr>
          <a:xfrm>
            <a:off x="1344271" y="767505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Advogado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B30F570-A72D-4AAB-90D7-E09CF7DFA60D}"/>
              </a:ext>
            </a:extLst>
          </p:cNvPr>
          <p:cNvSpPr/>
          <p:nvPr/>
        </p:nvSpPr>
        <p:spPr>
          <a:xfrm>
            <a:off x="7070395" y="768274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Cliente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8A4564A7-21AC-4026-A55E-0EAC1CF84BCE}"/>
              </a:ext>
            </a:extLst>
          </p:cNvPr>
          <p:cNvSpPr/>
          <p:nvPr/>
        </p:nvSpPr>
        <p:spPr>
          <a:xfrm>
            <a:off x="4447211" y="570445"/>
            <a:ext cx="1471748" cy="971722"/>
          </a:xfrm>
          <a:prstGeom prst="diamon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Contato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45009FB-1509-483E-83B8-22F8054C0A63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3072463" y="1055537"/>
            <a:ext cx="1374748" cy="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3B33C1C-05D7-4E65-A321-7F40A4FDC2C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918959" y="1056306"/>
            <a:ext cx="11514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3819D876-7D1D-4539-9694-6899DB1EBE71}"/>
              </a:ext>
            </a:extLst>
          </p:cNvPr>
          <p:cNvCxnSpPr>
            <a:cxnSpLocks/>
            <a:stCxn id="51" idx="0"/>
            <a:endCxn id="4" idx="1"/>
          </p:cNvCxnSpPr>
          <p:nvPr/>
        </p:nvCxnSpPr>
        <p:spPr>
          <a:xfrm rot="16200000" flipV="1">
            <a:off x="588588" y="1811221"/>
            <a:ext cx="2124207" cy="612840"/>
          </a:xfrm>
          <a:prstGeom prst="bentConnector4">
            <a:avLst>
              <a:gd name="adj1" fmla="val 43220"/>
              <a:gd name="adj2" fmla="val 1579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0461806-D254-4604-9394-A30F5A5F62C7}"/>
              </a:ext>
            </a:extLst>
          </p:cNvPr>
          <p:cNvSpPr txBox="1"/>
          <p:nvPr/>
        </p:nvSpPr>
        <p:spPr>
          <a:xfrm>
            <a:off x="6834822" y="81415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06985A-06A8-41BB-9145-EBAD2F2C817E}"/>
              </a:ext>
            </a:extLst>
          </p:cNvPr>
          <p:cNvSpPr txBox="1"/>
          <p:nvPr/>
        </p:nvSpPr>
        <p:spPr>
          <a:xfrm>
            <a:off x="8028384" y="595122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MER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55D7DBB-383F-48BC-AA36-D05D9FC4A002}"/>
              </a:ext>
            </a:extLst>
          </p:cNvPr>
          <p:cNvSpPr txBox="1"/>
          <p:nvPr/>
        </p:nvSpPr>
        <p:spPr>
          <a:xfrm>
            <a:off x="6117700" y="339185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N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6F8F0FF-C8D6-4578-B678-AB5A6C4A1A3C}"/>
              </a:ext>
            </a:extLst>
          </p:cNvPr>
          <p:cNvSpPr/>
          <p:nvPr/>
        </p:nvSpPr>
        <p:spPr>
          <a:xfrm>
            <a:off x="5312909" y="3659537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Contrato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0E935C-DAD2-4347-B675-A8A05FCFB087}"/>
              </a:ext>
            </a:extLst>
          </p:cNvPr>
          <p:cNvSpPr/>
          <p:nvPr/>
        </p:nvSpPr>
        <p:spPr>
          <a:xfrm>
            <a:off x="2097535" y="5312790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Processo</a:t>
            </a:r>
          </a:p>
        </p:txBody>
      </p:sp>
      <p:sp>
        <p:nvSpPr>
          <p:cNvPr id="51" name="Losango 50">
            <a:extLst>
              <a:ext uri="{FF2B5EF4-FFF2-40B4-BE49-F238E27FC236}">
                <a16:creationId xmlns:a16="http://schemas.microsoft.com/office/drawing/2014/main" id="{E415AA6C-B178-4A51-BA54-972A11C26C25}"/>
              </a:ext>
            </a:extLst>
          </p:cNvPr>
          <p:cNvSpPr/>
          <p:nvPr/>
        </p:nvSpPr>
        <p:spPr>
          <a:xfrm>
            <a:off x="1217636" y="3179744"/>
            <a:ext cx="1478950" cy="1017446"/>
          </a:xfrm>
          <a:prstGeom prst="diamon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+mj-lt"/>
              </a:rPr>
              <a:t>Registra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2148B88B-25C2-49CA-BECF-B52DE743275C}"/>
              </a:ext>
            </a:extLst>
          </p:cNvPr>
          <p:cNvCxnSpPr>
            <a:cxnSpLocks/>
            <a:stCxn id="16" idx="1"/>
            <a:endCxn id="51" idx="2"/>
          </p:cNvCxnSpPr>
          <p:nvPr/>
        </p:nvCxnSpPr>
        <p:spPr>
          <a:xfrm rot="10800000">
            <a:off x="1957111" y="4197190"/>
            <a:ext cx="140424" cy="140363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5406C46-0768-4DCB-94B7-E1DDA0423D82}"/>
              </a:ext>
            </a:extLst>
          </p:cNvPr>
          <p:cNvSpPr txBox="1"/>
          <p:nvPr/>
        </p:nvSpPr>
        <p:spPr>
          <a:xfrm>
            <a:off x="1848908" y="559116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N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2B7FF5A-06AB-4D44-A7A9-02CEC34C7437}"/>
              </a:ext>
            </a:extLst>
          </p:cNvPr>
          <p:cNvSpPr txBox="1"/>
          <p:nvPr/>
        </p:nvSpPr>
        <p:spPr>
          <a:xfrm>
            <a:off x="1108171" y="79608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N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1D633776-D61F-44E9-8566-102AF0BE6642}"/>
              </a:ext>
            </a:extLst>
          </p:cNvPr>
          <p:cNvSpPr txBox="1"/>
          <p:nvPr/>
        </p:nvSpPr>
        <p:spPr>
          <a:xfrm>
            <a:off x="7690441" y="132951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F4F456F-2BFD-4A85-9988-8E6FD18D439C}"/>
              </a:ext>
            </a:extLst>
          </p:cNvPr>
          <p:cNvSpPr txBox="1"/>
          <p:nvPr/>
        </p:nvSpPr>
        <p:spPr>
          <a:xfrm>
            <a:off x="5928214" y="339511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N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DA1AF681-8C35-435B-A64B-E0892C40D21A}"/>
              </a:ext>
            </a:extLst>
          </p:cNvPr>
          <p:cNvSpPr txBox="1"/>
          <p:nvPr/>
        </p:nvSpPr>
        <p:spPr>
          <a:xfrm>
            <a:off x="2142575" y="131195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C52077B-BE3C-4FD2-B27A-FA978A892F8D}"/>
              </a:ext>
            </a:extLst>
          </p:cNvPr>
          <p:cNvSpPr txBox="1"/>
          <p:nvPr/>
        </p:nvSpPr>
        <p:spPr>
          <a:xfrm rot="21389212">
            <a:off x="3014881" y="82364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N</a:t>
            </a:r>
          </a:p>
        </p:txBody>
      </p:sp>
      <p:sp>
        <p:nvSpPr>
          <p:cNvPr id="82" name="Losango 81">
            <a:extLst>
              <a:ext uri="{FF2B5EF4-FFF2-40B4-BE49-F238E27FC236}">
                <a16:creationId xmlns:a16="http://schemas.microsoft.com/office/drawing/2014/main" id="{D7A2418C-3C93-4F6C-94F1-BB58268B76B0}"/>
              </a:ext>
            </a:extLst>
          </p:cNvPr>
          <p:cNvSpPr/>
          <p:nvPr/>
        </p:nvSpPr>
        <p:spPr>
          <a:xfrm>
            <a:off x="4710710" y="1828798"/>
            <a:ext cx="1429883" cy="1032650"/>
          </a:xfrm>
          <a:prstGeom prst="diamon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+mj-lt"/>
              </a:rPr>
              <a:t>Formaliza</a:t>
            </a:r>
          </a:p>
        </p:txBody>
      </p:sp>
      <p:cxnSp>
        <p:nvCxnSpPr>
          <p:cNvPr id="137" name="Conector: Angulado 136">
            <a:extLst>
              <a:ext uri="{FF2B5EF4-FFF2-40B4-BE49-F238E27FC236}">
                <a16:creationId xmlns:a16="http://schemas.microsoft.com/office/drawing/2014/main" id="{8285CE3B-8B2A-4210-BE48-091607D9483C}"/>
              </a:ext>
            </a:extLst>
          </p:cNvPr>
          <p:cNvCxnSpPr>
            <a:cxnSpLocks/>
            <a:stCxn id="82" idx="1"/>
            <a:endCxn id="4" idx="2"/>
          </p:cNvCxnSpPr>
          <p:nvPr/>
        </p:nvCxnSpPr>
        <p:spPr>
          <a:xfrm rot="10800000">
            <a:off x="2208368" y="1343569"/>
            <a:ext cx="2502343" cy="10015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Losango 143">
            <a:extLst>
              <a:ext uri="{FF2B5EF4-FFF2-40B4-BE49-F238E27FC236}">
                <a16:creationId xmlns:a16="http://schemas.microsoft.com/office/drawing/2014/main" id="{0D77FAB6-DD28-4FA7-808C-864080C429CC}"/>
              </a:ext>
            </a:extLst>
          </p:cNvPr>
          <p:cNvSpPr/>
          <p:nvPr/>
        </p:nvSpPr>
        <p:spPr>
          <a:xfrm>
            <a:off x="5539377" y="5092099"/>
            <a:ext cx="1275256" cy="1017446"/>
          </a:xfrm>
          <a:prstGeom prst="diamon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+mj-lt"/>
              </a:rPr>
              <a:t>Atrela</a:t>
            </a:r>
          </a:p>
        </p:txBody>
      </p: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E7CCC615-A32E-44B4-B671-DC6A999DCF76}"/>
              </a:ext>
            </a:extLst>
          </p:cNvPr>
          <p:cNvCxnSpPr>
            <a:cxnSpLocks/>
            <a:stCxn id="144" idx="0"/>
            <a:endCxn id="15" idx="2"/>
          </p:cNvCxnSpPr>
          <p:nvPr/>
        </p:nvCxnSpPr>
        <p:spPr>
          <a:xfrm flipV="1">
            <a:off x="6177005" y="4235601"/>
            <a:ext cx="0" cy="856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C940AD43-A927-4E67-995B-0E2DF943F230}"/>
              </a:ext>
            </a:extLst>
          </p:cNvPr>
          <p:cNvCxnSpPr>
            <a:cxnSpLocks/>
            <a:stCxn id="16" idx="3"/>
            <a:endCxn id="144" idx="1"/>
          </p:cNvCxnSpPr>
          <p:nvPr/>
        </p:nvCxnSpPr>
        <p:spPr>
          <a:xfrm>
            <a:off x="3825727" y="5600822"/>
            <a:ext cx="1713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64A04469-83A3-456A-B3B3-61E82D9303D4}"/>
              </a:ext>
            </a:extLst>
          </p:cNvPr>
          <p:cNvSpPr txBox="1"/>
          <p:nvPr/>
        </p:nvSpPr>
        <p:spPr>
          <a:xfrm>
            <a:off x="5982887" y="41998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92BF4E85-4A89-4D1D-91E7-2A0F0ACFD9D6}"/>
              </a:ext>
            </a:extLst>
          </p:cNvPr>
          <p:cNvSpPr txBox="1"/>
          <p:nvPr/>
        </p:nvSpPr>
        <p:spPr>
          <a:xfrm>
            <a:off x="3779477" y="53710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</a:t>
            </a:r>
          </a:p>
        </p:txBody>
      </p:sp>
      <p:cxnSp>
        <p:nvCxnSpPr>
          <p:cNvPr id="166" name="Conector: Angulado 165">
            <a:extLst>
              <a:ext uri="{FF2B5EF4-FFF2-40B4-BE49-F238E27FC236}">
                <a16:creationId xmlns:a16="http://schemas.microsoft.com/office/drawing/2014/main" id="{125F77BE-165C-4A4E-8594-9F72FD9C9BB8}"/>
              </a:ext>
            </a:extLst>
          </p:cNvPr>
          <p:cNvCxnSpPr>
            <a:cxnSpLocks/>
            <a:stCxn id="5" idx="2"/>
            <a:endCxn id="82" idx="3"/>
          </p:cNvCxnSpPr>
          <p:nvPr/>
        </p:nvCxnSpPr>
        <p:spPr>
          <a:xfrm rot="5400000">
            <a:off x="6537150" y="947781"/>
            <a:ext cx="1000785" cy="17938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: Angulado 187">
            <a:extLst>
              <a:ext uri="{FF2B5EF4-FFF2-40B4-BE49-F238E27FC236}">
                <a16:creationId xmlns:a16="http://schemas.microsoft.com/office/drawing/2014/main" id="{905B3037-38B6-4EBF-887A-37C13CBE4DAE}"/>
              </a:ext>
            </a:extLst>
          </p:cNvPr>
          <p:cNvCxnSpPr>
            <a:cxnSpLocks/>
            <a:stCxn id="82" idx="2"/>
            <a:endCxn id="15" idx="0"/>
          </p:cNvCxnSpPr>
          <p:nvPr/>
        </p:nvCxnSpPr>
        <p:spPr>
          <a:xfrm rot="16200000" flipH="1">
            <a:off x="5402284" y="2884815"/>
            <a:ext cx="798089" cy="7513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Losango 190">
            <a:extLst>
              <a:ext uri="{FF2B5EF4-FFF2-40B4-BE49-F238E27FC236}">
                <a16:creationId xmlns:a16="http://schemas.microsoft.com/office/drawing/2014/main" id="{4C374E9F-A81F-40A9-8464-4DD6854EBC41}"/>
              </a:ext>
            </a:extLst>
          </p:cNvPr>
          <p:cNvSpPr/>
          <p:nvPr/>
        </p:nvSpPr>
        <p:spPr>
          <a:xfrm>
            <a:off x="159414" y="4295344"/>
            <a:ext cx="1275256" cy="1017446"/>
          </a:xfrm>
          <a:prstGeom prst="diamon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+mj-lt"/>
              </a:rPr>
              <a:t>Atualiza</a:t>
            </a:r>
          </a:p>
        </p:txBody>
      </p:sp>
      <p:cxnSp>
        <p:nvCxnSpPr>
          <p:cNvPr id="192" name="Conector: Angulado 191">
            <a:extLst>
              <a:ext uri="{FF2B5EF4-FFF2-40B4-BE49-F238E27FC236}">
                <a16:creationId xmlns:a16="http://schemas.microsoft.com/office/drawing/2014/main" id="{F1400151-FBFD-4C34-B9BE-FEB06974CE53}"/>
              </a:ext>
            </a:extLst>
          </p:cNvPr>
          <p:cNvCxnSpPr>
            <a:cxnSpLocks/>
            <a:stCxn id="191" idx="0"/>
            <a:endCxn id="4" idx="0"/>
          </p:cNvCxnSpPr>
          <p:nvPr/>
        </p:nvCxnSpPr>
        <p:spPr>
          <a:xfrm rot="5400000" flipH="1" flipV="1">
            <a:off x="-261215" y="1825763"/>
            <a:ext cx="3527839" cy="1411325"/>
          </a:xfrm>
          <a:prstGeom prst="bentConnector3">
            <a:avLst>
              <a:gd name="adj1" fmla="val 1064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: Angulado 194">
            <a:extLst>
              <a:ext uri="{FF2B5EF4-FFF2-40B4-BE49-F238E27FC236}">
                <a16:creationId xmlns:a16="http://schemas.microsoft.com/office/drawing/2014/main" id="{14CBC4E8-AF3D-4266-8F88-49EF575DC135}"/>
              </a:ext>
            </a:extLst>
          </p:cNvPr>
          <p:cNvCxnSpPr>
            <a:cxnSpLocks/>
            <a:stCxn id="191" idx="2"/>
            <a:endCxn id="16" idx="2"/>
          </p:cNvCxnSpPr>
          <p:nvPr/>
        </p:nvCxnSpPr>
        <p:spPr>
          <a:xfrm rot="16200000" flipH="1">
            <a:off x="1591304" y="4518527"/>
            <a:ext cx="576064" cy="2164589"/>
          </a:xfrm>
          <a:prstGeom prst="bentConnector3">
            <a:avLst>
              <a:gd name="adj1" fmla="val 139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AB0415FB-9CA2-40AC-97E6-B2D36C83B564}"/>
              </a:ext>
            </a:extLst>
          </p:cNvPr>
          <p:cNvSpPr txBox="1"/>
          <p:nvPr/>
        </p:nvSpPr>
        <p:spPr>
          <a:xfrm>
            <a:off x="2176543" y="52623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N</a:t>
            </a:r>
          </a:p>
        </p:txBody>
      </p: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1D2E204A-7687-40C0-81A4-49DDF516C9A4}"/>
              </a:ext>
            </a:extLst>
          </p:cNvPr>
          <p:cNvSpPr txBox="1"/>
          <p:nvPr/>
        </p:nvSpPr>
        <p:spPr>
          <a:xfrm>
            <a:off x="2919129" y="588135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5241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E63A8C3-46D9-4F1E-B4F9-FF433E81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1668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023CF5F-C59D-4D6D-B77D-F409A52A8846}"/>
              </a:ext>
            </a:extLst>
          </p:cNvPr>
          <p:cNvSpPr txBox="1"/>
          <p:nvPr/>
        </p:nvSpPr>
        <p:spPr>
          <a:xfrm>
            <a:off x="2619701" y="1678002"/>
            <a:ext cx="173491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id_cliente</a:t>
            </a:r>
            <a:endParaRPr lang="pt-BR" b="1" dirty="0"/>
          </a:p>
          <a:p>
            <a:pPr algn="ctr"/>
            <a:r>
              <a:rPr lang="pt-BR" dirty="0" err="1"/>
              <a:t>Funcao</a:t>
            </a:r>
            <a:endParaRPr lang="pt-BR" dirty="0"/>
          </a:p>
          <a:p>
            <a:pPr algn="ctr"/>
            <a:r>
              <a:rPr lang="pt-BR" dirty="0"/>
              <a:t>representante</a:t>
            </a:r>
          </a:p>
          <a:p>
            <a:pPr algn="ctr"/>
            <a:r>
              <a:rPr lang="pt-BR" b="1" dirty="0" err="1"/>
              <a:t>Dado_pessoal</a:t>
            </a:r>
            <a:br>
              <a:rPr lang="pt-BR" b="1" dirty="0"/>
            </a:br>
            <a:r>
              <a:rPr lang="pt-BR" b="1" dirty="0" err="1"/>
              <a:t>endereco</a:t>
            </a:r>
            <a:endParaRPr lang="pt-BR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73D27E-E9AF-412B-97D6-CAAF5EBC625F}"/>
              </a:ext>
            </a:extLst>
          </p:cNvPr>
          <p:cNvSpPr/>
          <p:nvPr/>
        </p:nvSpPr>
        <p:spPr>
          <a:xfrm>
            <a:off x="2619971" y="1092399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Cliente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42587D6-918B-485E-AA6A-1E55C9121CB5}"/>
              </a:ext>
            </a:extLst>
          </p:cNvPr>
          <p:cNvSpPr txBox="1"/>
          <p:nvPr/>
        </p:nvSpPr>
        <p:spPr>
          <a:xfrm>
            <a:off x="647755" y="1675240"/>
            <a:ext cx="17349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id_advogado</a:t>
            </a:r>
            <a:endParaRPr lang="pt-BR" b="1" dirty="0"/>
          </a:p>
          <a:p>
            <a:pPr algn="ctr"/>
            <a:r>
              <a:rPr lang="pt-BR" dirty="0"/>
              <a:t>Oab</a:t>
            </a:r>
          </a:p>
          <a:p>
            <a:pPr algn="ctr"/>
            <a:r>
              <a:rPr lang="pt-BR" dirty="0"/>
              <a:t>Login</a:t>
            </a:r>
          </a:p>
          <a:p>
            <a:pPr algn="ctr"/>
            <a:r>
              <a:rPr lang="pt-BR" dirty="0"/>
              <a:t>Senha</a:t>
            </a:r>
          </a:p>
          <a:p>
            <a:pPr algn="ctr"/>
            <a:r>
              <a:rPr lang="pt-BR" b="1" dirty="0" err="1"/>
              <a:t>Dado_pessoal</a:t>
            </a:r>
            <a:br>
              <a:rPr lang="pt-BR" b="1" dirty="0"/>
            </a:br>
            <a:r>
              <a:rPr lang="pt-BR" b="1" dirty="0" err="1"/>
              <a:t>endereco</a:t>
            </a:r>
            <a:endParaRPr lang="pt-BR" b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7AC21E-B036-4DF6-AE2F-66EDC2E1A778}"/>
              </a:ext>
            </a:extLst>
          </p:cNvPr>
          <p:cNvSpPr/>
          <p:nvPr/>
        </p:nvSpPr>
        <p:spPr>
          <a:xfrm>
            <a:off x="654891" y="1091994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Advogado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8903DDD-4FEC-41BA-B051-BDCDECA026D8}"/>
              </a:ext>
            </a:extLst>
          </p:cNvPr>
          <p:cNvSpPr txBox="1"/>
          <p:nvPr/>
        </p:nvSpPr>
        <p:spPr>
          <a:xfrm>
            <a:off x="4581626" y="1667264"/>
            <a:ext cx="173491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id_contrato</a:t>
            </a:r>
            <a:endParaRPr lang="pt-BR" b="1" dirty="0"/>
          </a:p>
          <a:p>
            <a:pPr algn="ctr"/>
            <a:r>
              <a:rPr lang="pt-BR" dirty="0" err="1"/>
              <a:t>Data_acordo</a:t>
            </a:r>
            <a:endParaRPr lang="pt-BR" dirty="0"/>
          </a:p>
          <a:p>
            <a:pPr algn="ctr"/>
            <a:r>
              <a:rPr lang="pt-BR" dirty="0" err="1"/>
              <a:t>Valor_total</a:t>
            </a:r>
            <a:endParaRPr lang="pt-BR" dirty="0"/>
          </a:p>
          <a:p>
            <a:pPr algn="ctr"/>
            <a:r>
              <a:rPr lang="pt-BR" dirty="0" err="1"/>
              <a:t>Qtd_parcela</a:t>
            </a:r>
            <a:endParaRPr lang="pt-BR" dirty="0"/>
          </a:p>
          <a:p>
            <a:pPr algn="ctr"/>
            <a:r>
              <a:rPr lang="pt-BR" dirty="0" err="1"/>
              <a:t>Parce_entrada</a:t>
            </a:r>
            <a:endParaRPr lang="pt-BR" dirty="0"/>
          </a:p>
          <a:p>
            <a:pPr algn="ctr"/>
            <a:r>
              <a:rPr lang="pt-BR" dirty="0" err="1"/>
              <a:t>Valor_entrada</a:t>
            </a:r>
            <a:endParaRPr lang="pt-BR" dirty="0"/>
          </a:p>
          <a:p>
            <a:pPr algn="ctr"/>
            <a:r>
              <a:rPr lang="pt-BR" dirty="0" err="1"/>
              <a:t>Valor_parcela</a:t>
            </a:r>
            <a:endParaRPr lang="pt-BR" dirty="0"/>
          </a:p>
          <a:p>
            <a:pPr algn="ctr"/>
            <a:r>
              <a:rPr lang="pt-BR" dirty="0" err="1"/>
              <a:t>Data_venc</a:t>
            </a:r>
            <a:endParaRPr lang="pt-BR" dirty="0"/>
          </a:p>
          <a:p>
            <a:pPr algn="ctr"/>
            <a:r>
              <a:rPr lang="pt-BR" dirty="0" err="1"/>
              <a:t>Parce_aberta</a:t>
            </a:r>
            <a:endParaRPr lang="pt-BR" dirty="0"/>
          </a:p>
          <a:p>
            <a:pPr algn="ctr"/>
            <a:r>
              <a:rPr lang="pt-BR" dirty="0" err="1"/>
              <a:t>Parce_vencida</a:t>
            </a:r>
            <a:endParaRPr lang="pt-BR" dirty="0"/>
          </a:p>
          <a:p>
            <a:pPr algn="ctr"/>
            <a:r>
              <a:rPr lang="pt-BR" dirty="0" err="1"/>
              <a:t>Situacao</a:t>
            </a:r>
            <a:endParaRPr lang="pt-BR" dirty="0"/>
          </a:p>
          <a:p>
            <a:pPr algn="ctr"/>
            <a:r>
              <a:rPr lang="pt-BR" dirty="0"/>
              <a:t>Protesto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7C00FF2A-54D8-4EB8-8E9E-99B56FFB79FB}"/>
              </a:ext>
            </a:extLst>
          </p:cNvPr>
          <p:cNvSpPr/>
          <p:nvPr/>
        </p:nvSpPr>
        <p:spPr>
          <a:xfrm>
            <a:off x="4585777" y="1091200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Contrato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B991B-086A-4F2F-8CD7-B361D08C2C90}"/>
              </a:ext>
            </a:extLst>
          </p:cNvPr>
          <p:cNvSpPr txBox="1"/>
          <p:nvPr/>
        </p:nvSpPr>
        <p:spPr>
          <a:xfrm>
            <a:off x="6551712" y="1675240"/>
            <a:ext cx="173491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nu_processo</a:t>
            </a:r>
            <a:endParaRPr lang="pt-BR" b="1" dirty="0"/>
          </a:p>
          <a:p>
            <a:pPr algn="ctr"/>
            <a:r>
              <a:rPr lang="pt-BR" dirty="0"/>
              <a:t>Requerido</a:t>
            </a:r>
          </a:p>
          <a:p>
            <a:pPr algn="ctr"/>
            <a:r>
              <a:rPr lang="pt-BR" dirty="0"/>
              <a:t>comarca</a:t>
            </a:r>
          </a:p>
          <a:p>
            <a:pPr algn="ctr"/>
            <a:r>
              <a:rPr lang="pt-BR" dirty="0" err="1"/>
              <a:t>Tipo_processo</a:t>
            </a:r>
            <a:endParaRPr lang="pt-BR" dirty="0"/>
          </a:p>
          <a:p>
            <a:pPr algn="ctr"/>
            <a:r>
              <a:rPr lang="pt-BR" dirty="0" err="1"/>
              <a:t>Data_abertura</a:t>
            </a:r>
            <a:endParaRPr lang="pt-BR" dirty="0"/>
          </a:p>
          <a:p>
            <a:pPr algn="ctr"/>
            <a:r>
              <a:rPr lang="pt-BR" dirty="0" err="1"/>
              <a:t>audiencia</a:t>
            </a:r>
            <a:endParaRPr lang="pt-BR" dirty="0"/>
          </a:p>
          <a:p>
            <a:pPr algn="ctr"/>
            <a:r>
              <a:rPr lang="pt-BR" dirty="0"/>
              <a:t>Valor</a:t>
            </a:r>
          </a:p>
          <a:p>
            <a:pPr algn="ctr"/>
            <a:r>
              <a:rPr lang="pt-BR" dirty="0"/>
              <a:t>Movimento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AB52755-A8CA-4BE7-BF76-E8FDCE3A742A}"/>
              </a:ext>
            </a:extLst>
          </p:cNvPr>
          <p:cNvSpPr/>
          <p:nvPr/>
        </p:nvSpPr>
        <p:spPr>
          <a:xfrm>
            <a:off x="6551583" y="1091200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248147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C64395-B579-491F-8AC9-0041AD0691DD}"/>
              </a:ext>
            </a:extLst>
          </p:cNvPr>
          <p:cNvSpPr txBox="1"/>
          <p:nvPr/>
        </p:nvSpPr>
        <p:spPr>
          <a:xfrm>
            <a:off x="7710185" y="4633240"/>
            <a:ext cx="125693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id_cliente</a:t>
            </a:r>
            <a:endParaRPr lang="pt-BR" sz="1200" b="1" dirty="0"/>
          </a:p>
          <a:p>
            <a:pPr algn="ctr"/>
            <a:r>
              <a:rPr lang="pt-BR" sz="1200" dirty="0" err="1"/>
              <a:t>Funcao</a:t>
            </a:r>
            <a:endParaRPr lang="pt-BR" sz="1200" dirty="0"/>
          </a:p>
          <a:p>
            <a:pPr algn="ctr"/>
            <a:r>
              <a:rPr lang="pt-BR" sz="1200" dirty="0"/>
              <a:t>representante</a:t>
            </a:r>
          </a:p>
          <a:p>
            <a:pPr algn="ctr"/>
            <a:r>
              <a:rPr lang="pt-BR" sz="1200" b="1" dirty="0" err="1"/>
              <a:t>Dado_pessoal</a:t>
            </a:r>
            <a:br>
              <a:rPr lang="pt-BR" sz="1200" b="1" dirty="0"/>
            </a:br>
            <a:r>
              <a:rPr lang="pt-BR" sz="1200" b="1" dirty="0" err="1"/>
              <a:t>endereco</a:t>
            </a:r>
            <a:endParaRPr lang="pt-BR" sz="1200" b="1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6EAA80A-580A-4AD7-BCF6-3B467D910679}"/>
              </a:ext>
            </a:extLst>
          </p:cNvPr>
          <p:cNvSpPr/>
          <p:nvPr/>
        </p:nvSpPr>
        <p:spPr>
          <a:xfrm>
            <a:off x="7713571" y="4153657"/>
            <a:ext cx="1253552" cy="4721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Cliente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2C4F3A8-125C-46AB-ADEC-39AE49CD40CE}"/>
              </a:ext>
            </a:extLst>
          </p:cNvPr>
          <p:cNvSpPr txBox="1"/>
          <p:nvPr/>
        </p:nvSpPr>
        <p:spPr>
          <a:xfrm>
            <a:off x="1932326" y="771842"/>
            <a:ext cx="13576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dirty="0"/>
              <a:t>Oab</a:t>
            </a:r>
          </a:p>
          <a:p>
            <a:pPr algn="ctr"/>
            <a:r>
              <a:rPr lang="pt-BR" sz="1200" dirty="0"/>
              <a:t>Login</a:t>
            </a:r>
          </a:p>
          <a:p>
            <a:pPr algn="ctr"/>
            <a:r>
              <a:rPr lang="pt-BR" sz="1200" dirty="0"/>
              <a:t>Senha</a:t>
            </a:r>
          </a:p>
          <a:p>
            <a:pPr algn="ctr"/>
            <a:r>
              <a:rPr lang="pt-BR" sz="1200" b="1" dirty="0" err="1"/>
              <a:t>Dado_pessoal</a:t>
            </a:r>
            <a:br>
              <a:rPr lang="pt-BR" sz="1200" b="1" dirty="0"/>
            </a:br>
            <a:r>
              <a:rPr lang="pt-BR" sz="1200" b="1" dirty="0" err="1"/>
              <a:t>endereco</a:t>
            </a:r>
            <a:endParaRPr lang="pt-BR" sz="1200" b="1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ADCF322-1C29-4224-88F6-9A551FDFB900}"/>
              </a:ext>
            </a:extLst>
          </p:cNvPr>
          <p:cNvSpPr/>
          <p:nvPr/>
        </p:nvSpPr>
        <p:spPr>
          <a:xfrm>
            <a:off x="1932326" y="341092"/>
            <a:ext cx="1359734" cy="4188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Advogado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614021D-F62F-496C-9674-75EC68126865}"/>
              </a:ext>
            </a:extLst>
          </p:cNvPr>
          <p:cNvSpPr txBox="1"/>
          <p:nvPr/>
        </p:nvSpPr>
        <p:spPr>
          <a:xfrm>
            <a:off x="4627123" y="4350646"/>
            <a:ext cx="13035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id_contrato</a:t>
            </a:r>
            <a:endParaRPr lang="pt-BR" sz="1200" b="1" dirty="0"/>
          </a:p>
          <a:p>
            <a:pPr algn="ctr"/>
            <a:r>
              <a:rPr lang="pt-BR" sz="1200" dirty="0" err="1"/>
              <a:t>Data_acordo</a:t>
            </a:r>
            <a:endParaRPr lang="pt-BR" sz="1200" dirty="0"/>
          </a:p>
          <a:p>
            <a:pPr algn="ctr"/>
            <a:r>
              <a:rPr lang="pt-BR" sz="1200" dirty="0" err="1"/>
              <a:t>Honorario</a:t>
            </a:r>
            <a:endParaRPr lang="pt-BR" sz="1200" dirty="0"/>
          </a:p>
          <a:p>
            <a:pPr algn="ctr"/>
            <a:r>
              <a:rPr lang="pt-BR" sz="1200" dirty="0" err="1"/>
              <a:t>Valor_total</a:t>
            </a:r>
            <a:endParaRPr lang="pt-BR" sz="1200" dirty="0"/>
          </a:p>
          <a:p>
            <a:pPr algn="ctr"/>
            <a:r>
              <a:rPr lang="pt-BR" sz="1200" dirty="0" err="1"/>
              <a:t>Qtd_parcela</a:t>
            </a:r>
            <a:endParaRPr lang="pt-BR" sz="1200" dirty="0"/>
          </a:p>
          <a:p>
            <a:pPr algn="ctr"/>
            <a:r>
              <a:rPr lang="pt-BR" sz="1200" dirty="0" err="1"/>
              <a:t>Valor_parcela</a:t>
            </a:r>
            <a:endParaRPr lang="pt-BR" sz="1200" dirty="0"/>
          </a:p>
          <a:p>
            <a:pPr algn="ctr"/>
            <a:r>
              <a:rPr lang="pt-BR" sz="1200" dirty="0" err="1"/>
              <a:t>Data_venc</a:t>
            </a:r>
            <a:endParaRPr lang="pt-BR" sz="1200" dirty="0"/>
          </a:p>
          <a:p>
            <a:pPr algn="ctr"/>
            <a:r>
              <a:rPr lang="pt-BR" sz="1200" dirty="0" err="1"/>
              <a:t>Parce_aberta</a:t>
            </a:r>
            <a:endParaRPr lang="pt-BR" sz="1200" dirty="0"/>
          </a:p>
          <a:p>
            <a:pPr algn="ctr"/>
            <a:r>
              <a:rPr lang="pt-BR" sz="1200" dirty="0" err="1"/>
              <a:t>Parce_vencida</a:t>
            </a:r>
            <a:endParaRPr lang="pt-BR" sz="1200" dirty="0"/>
          </a:p>
          <a:p>
            <a:pPr algn="ctr"/>
            <a:r>
              <a:rPr lang="pt-BR" sz="1200" b="1" dirty="0" err="1"/>
              <a:t>Id_cliente</a:t>
            </a:r>
            <a:endParaRPr lang="pt-BR" sz="1200" b="1" dirty="0"/>
          </a:p>
          <a:p>
            <a:pPr algn="ctr"/>
            <a:r>
              <a:rPr lang="pt-BR" sz="1200" b="1" dirty="0"/>
              <a:t>Id_advogado</a:t>
            </a:r>
          </a:p>
          <a:p>
            <a:pPr algn="ctr"/>
            <a:r>
              <a:rPr lang="pt-BR" sz="1200" b="1" dirty="0"/>
              <a:t>nu_processo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A861FB9-8CFD-4915-8C02-A6A49DB48BFC}"/>
              </a:ext>
            </a:extLst>
          </p:cNvPr>
          <p:cNvSpPr/>
          <p:nvPr/>
        </p:nvSpPr>
        <p:spPr>
          <a:xfrm>
            <a:off x="4633395" y="3872031"/>
            <a:ext cx="1297227" cy="4710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Contrato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718A959-2696-4122-B5B9-1CBEC67DB039}"/>
              </a:ext>
            </a:extLst>
          </p:cNvPr>
          <p:cNvSpPr txBox="1"/>
          <p:nvPr/>
        </p:nvSpPr>
        <p:spPr>
          <a:xfrm>
            <a:off x="2241330" y="4936358"/>
            <a:ext cx="121254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nu_processo</a:t>
            </a:r>
            <a:endParaRPr lang="pt-BR" sz="1200" b="1" dirty="0"/>
          </a:p>
          <a:p>
            <a:pPr algn="ctr"/>
            <a:r>
              <a:rPr lang="pt-BR" sz="1200" dirty="0"/>
              <a:t>Requerido</a:t>
            </a:r>
          </a:p>
          <a:p>
            <a:pPr algn="ctr"/>
            <a:r>
              <a:rPr lang="pt-BR" sz="1200" dirty="0"/>
              <a:t>comarca</a:t>
            </a:r>
          </a:p>
          <a:p>
            <a:pPr algn="ctr"/>
            <a:r>
              <a:rPr lang="pt-BR" sz="1200" dirty="0" err="1"/>
              <a:t>Tipo_processo</a:t>
            </a:r>
            <a:endParaRPr lang="pt-BR" sz="1200" dirty="0"/>
          </a:p>
          <a:p>
            <a:pPr algn="ctr"/>
            <a:r>
              <a:rPr lang="pt-BR" sz="1200" dirty="0"/>
              <a:t>Valor</a:t>
            </a:r>
          </a:p>
          <a:p>
            <a:pPr algn="ctr"/>
            <a:r>
              <a:rPr lang="pt-BR" sz="1200" dirty="0" err="1"/>
              <a:t>Data_abertura</a:t>
            </a:r>
            <a:endParaRPr lang="pt-BR" sz="1200" dirty="0"/>
          </a:p>
          <a:p>
            <a:pPr algn="ctr"/>
            <a:r>
              <a:rPr lang="pt-BR" sz="1200" dirty="0" err="1"/>
              <a:t>Data_alteracao</a:t>
            </a:r>
            <a:endParaRPr lang="pt-BR" sz="1200" dirty="0"/>
          </a:p>
          <a:p>
            <a:pPr algn="ctr"/>
            <a:r>
              <a:rPr lang="pt-BR" sz="1200" dirty="0" err="1"/>
              <a:t>audiencia</a:t>
            </a:r>
            <a:endParaRPr lang="pt-BR" sz="1200" dirty="0"/>
          </a:p>
          <a:p>
            <a:pPr algn="ctr"/>
            <a:r>
              <a:rPr lang="pt-BR" sz="1200" dirty="0"/>
              <a:t>Movimento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7EC22CF-B40D-48AE-A50C-A0F9C79C30BA}"/>
              </a:ext>
            </a:extLst>
          </p:cNvPr>
          <p:cNvSpPr/>
          <p:nvPr/>
        </p:nvSpPr>
        <p:spPr>
          <a:xfrm>
            <a:off x="2241330" y="4480974"/>
            <a:ext cx="1205690" cy="4474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Processo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9C282AB-B466-415A-80C8-B7CF56551B32}"/>
              </a:ext>
            </a:extLst>
          </p:cNvPr>
          <p:cNvSpPr txBox="1"/>
          <p:nvPr/>
        </p:nvSpPr>
        <p:spPr>
          <a:xfrm>
            <a:off x="2731398" y="2971649"/>
            <a:ext cx="143272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b="1" dirty="0" err="1"/>
              <a:t>Nu_processo</a:t>
            </a:r>
            <a:endParaRPr lang="pt-BR" sz="1200" b="1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70D45957-90E6-4008-9526-E09211A9A1DC}"/>
              </a:ext>
            </a:extLst>
          </p:cNvPr>
          <p:cNvSpPr/>
          <p:nvPr/>
        </p:nvSpPr>
        <p:spPr>
          <a:xfrm>
            <a:off x="2737642" y="2488942"/>
            <a:ext cx="1424925" cy="4767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Registra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9D16BC7B-3038-4716-B201-709E58F1695A}"/>
              </a:ext>
            </a:extLst>
          </p:cNvPr>
          <p:cNvSpPr txBox="1"/>
          <p:nvPr/>
        </p:nvSpPr>
        <p:spPr>
          <a:xfrm>
            <a:off x="6707822" y="785180"/>
            <a:ext cx="127415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id_contrato</a:t>
            </a:r>
            <a:endParaRPr lang="pt-BR" sz="1200" b="1" dirty="0"/>
          </a:p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b="1" dirty="0" err="1"/>
              <a:t>id_cliente</a:t>
            </a:r>
            <a:endParaRPr lang="pt-BR" sz="1200" b="1" dirty="0"/>
          </a:p>
          <a:p>
            <a:pPr algn="ctr"/>
            <a:r>
              <a:rPr lang="pt-BR" sz="1200" dirty="0" err="1"/>
              <a:t>Nome_adv</a:t>
            </a:r>
            <a:endParaRPr lang="pt-BR" sz="1200" dirty="0"/>
          </a:p>
          <a:p>
            <a:pPr algn="ctr"/>
            <a:r>
              <a:rPr lang="pt-BR" sz="1200" dirty="0"/>
              <a:t>Data</a:t>
            </a:r>
          </a:p>
          <a:p>
            <a:pPr algn="ctr"/>
            <a:r>
              <a:rPr lang="pt-BR" sz="1200" dirty="0"/>
              <a:t>Hora</a:t>
            </a:r>
          </a:p>
          <a:p>
            <a:pPr algn="ctr"/>
            <a:r>
              <a:rPr lang="pt-BR" sz="1200" dirty="0" err="1"/>
              <a:t>Nome_age</a:t>
            </a:r>
            <a:br>
              <a:rPr lang="pt-BR" sz="1200" dirty="0"/>
            </a:br>
            <a:r>
              <a:rPr lang="pt-BR" sz="1200" dirty="0" err="1"/>
              <a:t>info_age</a:t>
            </a:r>
            <a:endParaRPr lang="pt-BR" sz="1200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818204B-031A-4669-821E-107E27CC7EBF}"/>
              </a:ext>
            </a:extLst>
          </p:cNvPr>
          <p:cNvSpPr/>
          <p:nvPr/>
        </p:nvSpPr>
        <p:spPr>
          <a:xfrm>
            <a:off x="6692489" y="329545"/>
            <a:ext cx="1289486" cy="4495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Contato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F0B9706F-B487-4675-A659-11DDC38345A5}"/>
              </a:ext>
            </a:extLst>
          </p:cNvPr>
          <p:cNvCxnSpPr>
            <a:cxnSpLocks/>
            <a:stCxn id="41" idx="3"/>
            <a:endCxn id="92" idx="1"/>
          </p:cNvCxnSpPr>
          <p:nvPr/>
        </p:nvCxnSpPr>
        <p:spPr>
          <a:xfrm>
            <a:off x="3290003" y="1372007"/>
            <a:ext cx="1084865" cy="972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A06838B-B489-495C-B956-3DC451FF6FCE}"/>
              </a:ext>
            </a:extLst>
          </p:cNvPr>
          <p:cNvCxnSpPr>
            <a:cxnSpLocks/>
            <a:stCxn id="57" idx="3"/>
            <a:endCxn id="39" idx="0"/>
          </p:cNvCxnSpPr>
          <p:nvPr/>
        </p:nvCxnSpPr>
        <p:spPr>
          <a:xfrm>
            <a:off x="7981975" y="554313"/>
            <a:ext cx="358372" cy="35993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DFF392AA-91E8-4901-A5C9-01C772BBB52C}"/>
              </a:ext>
            </a:extLst>
          </p:cNvPr>
          <p:cNvSpPr txBox="1"/>
          <p:nvPr/>
        </p:nvSpPr>
        <p:spPr>
          <a:xfrm>
            <a:off x="3171613" y="21797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3D1AD7F-4137-43BD-9DED-4CCBA36A17CF}"/>
              </a:ext>
            </a:extLst>
          </p:cNvPr>
          <p:cNvSpPr txBox="1"/>
          <p:nvPr/>
        </p:nvSpPr>
        <p:spPr>
          <a:xfrm>
            <a:off x="3183417" y="3365166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D7D10EC0-08F1-4BBF-A65C-CBFE8A39C1EB}"/>
              </a:ext>
            </a:extLst>
          </p:cNvPr>
          <p:cNvSpPr txBox="1"/>
          <p:nvPr/>
        </p:nvSpPr>
        <p:spPr>
          <a:xfrm>
            <a:off x="2350141" y="19161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636BA394-F762-4C1D-8F82-130B2788559A}"/>
              </a:ext>
            </a:extLst>
          </p:cNvPr>
          <p:cNvSpPr txBox="1"/>
          <p:nvPr/>
        </p:nvSpPr>
        <p:spPr>
          <a:xfrm>
            <a:off x="2600077" y="41639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169C857C-90A8-4073-85B2-6640AA1DA95B}"/>
              </a:ext>
            </a:extLst>
          </p:cNvPr>
          <p:cNvSpPr txBox="1"/>
          <p:nvPr/>
        </p:nvSpPr>
        <p:spPr>
          <a:xfrm>
            <a:off x="3225600" y="186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C89110E1-5D4B-4593-9820-300B0C7A3A0E}"/>
              </a:ext>
            </a:extLst>
          </p:cNvPr>
          <p:cNvSpPr txBox="1"/>
          <p:nvPr/>
        </p:nvSpPr>
        <p:spPr>
          <a:xfrm>
            <a:off x="7464921" y="40718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C3E9A818-ED22-4C3A-AD68-2D7B36FB7C72}"/>
              </a:ext>
            </a:extLst>
          </p:cNvPr>
          <p:cNvSpPr txBox="1"/>
          <p:nvPr/>
        </p:nvSpPr>
        <p:spPr>
          <a:xfrm>
            <a:off x="5036674" y="2259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D402CA51-3728-4FD1-A504-DEF27D0252D7}"/>
              </a:ext>
            </a:extLst>
          </p:cNvPr>
          <p:cNvSpPr txBox="1"/>
          <p:nvPr/>
        </p:nvSpPr>
        <p:spPr>
          <a:xfrm>
            <a:off x="5743208" y="171208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B52A02C6-EA0A-47F2-B777-FAE2DFD34934}"/>
              </a:ext>
            </a:extLst>
          </p:cNvPr>
          <p:cNvCxnSpPr>
            <a:cxnSpLocks/>
            <a:stCxn id="47" idx="0"/>
            <a:endCxn id="93" idx="2"/>
          </p:cNvCxnSpPr>
          <p:nvPr/>
        </p:nvCxnSpPr>
        <p:spPr>
          <a:xfrm rot="16200000" flipV="1">
            <a:off x="4410574" y="3000595"/>
            <a:ext cx="1551959" cy="1909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7833659-D9F3-4712-9EEE-5ED476E2D6B2}"/>
              </a:ext>
            </a:extLst>
          </p:cNvPr>
          <p:cNvSpPr txBox="1"/>
          <p:nvPr/>
        </p:nvSpPr>
        <p:spPr>
          <a:xfrm>
            <a:off x="8276091" y="3831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E41F5A38-DBAE-4952-9441-BDBF20B886D8}"/>
              </a:ext>
            </a:extLst>
          </p:cNvPr>
          <p:cNvSpPr txBox="1"/>
          <p:nvPr/>
        </p:nvSpPr>
        <p:spPr>
          <a:xfrm>
            <a:off x="7930611" y="2572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19D5CFE-AA47-4176-833D-70C375F2C8C3}"/>
              </a:ext>
            </a:extLst>
          </p:cNvPr>
          <p:cNvSpPr txBox="1"/>
          <p:nvPr/>
        </p:nvSpPr>
        <p:spPr>
          <a:xfrm>
            <a:off x="6404125" y="2707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3232B43D-EDDD-4C18-8811-A0EE02C28687}"/>
              </a:ext>
            </a:extLst>
          </p:cNvPr>
          <p:cNvSpPr txBox="1"/>
          <p:nvPr/>
        </p:nvSpPr>
        <p:spPr>
          <a:xfrm>
            <a:off x="4106833" y="1174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039E5308-221F-46B1-98C2-970E5CEA50CF}"/>
              </a:ext>
            </a:extLst>
          </p:cNvPr>
          <p:cNvSpPr txBox="1"/>
          <p:nvPr/>
        </p:nvSpPr>
        <p:spPr>
          <a:xfrm>
            <a:off x="4374734" y="1673741"/>
            <a:ext cx="14327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b="1" dirty="0" err="1"/>
              <a:t>Id_contrato</a:t>
            </a:r>
            <a:endParaRPr lang="pt-BR" sz="1200" b="1" dirty="0"/>
          </a:p>
          <a:p>
            <a:pPr algn="ctr"/>
            <a:r>
              <a:rPr lang="pt-BR" sz="1200" b="1" dirty="0" err="1"/>
              <a:t>Id_cliente</a:t>
            </a:r>
            <a:endParaRPr lang="pt-BR" sz="1200" b="1" dirty="0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4E4AFB56-196E-4430-BE92-225153BA3751}"/>
              </a:ext>
            </a:extLst>
          </p:cNvPr>
          <p:cNvSpPr/>
          <p:nvPr/>
        </p:nvSpPr>
        <p:spPr>
          <a:xfrm>
            <a:off x="4374868" y="1245547"/>
            <a:ext cx="1432456" cy="4473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Formaliza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FB8F464F-CF3E-43BD-949F-D88D92F90EAE}"/>
              </a:ext>
            </a:extLst>
          </p:cNvPr>
          <p:cNvCxnSpPr>
            <a:cxnSpLocks/>
            <a:stCxn id="43" idx="3"/>
            <a:endCxn id="57" idx="1"/>
          </p:cNvCxnSpPr>
          <p:nvPr/>
        </p:nvCxnSpPr>
        <p:spPr>
          <a:xfrm>
            <a:off x="3292060" y="550539"/>
            <a:ext cx="3400429" cy="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3AC71551-302C-47E6-A77B-CF5C71B8CDAB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 flipV="1">
            <a:off x="3447020" y="4107552"/>
            <a:ext cx="1186375" cy="5971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: Angulado 117">
            <a:extLst>
              <a:ext uri="{FF2B5EF4-FFF2-40B4-BE49-F238E27FC236}">
                <a16:creationId xmlns:a16="http://schemas.microsoft.com/office/drawing/2014/main" id="{2B395280-EF05-4F47-BBF8-599D568B1CE2}"/>
              </a:ext>
            </a:extLst>
          </p:cNvPr>
          <p:cNvCxnSpPr>
            <a:cxnSpLocks/>
            <a:stCxn id="39" idx="1"/>
            <a:endCxn id="93" idx="3"/>
          </p:cNvCxnSpPr>
          <p:nvPr/>
        </p:nvCxnSpPr>
        <p:spPr>
          <a:xfrm rot="10800000">
            <a:off x="5807459" y="1996907"/>
            <a:ext cx="1906113" cy="2392834"/>
          </a:xfrm>
          <a:prstGeom prst="bentConnector3">
            <a:avLst>
              <a:gd name="adj1" fmla="val 664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571B3411-DF4F-4FDE-B8FF-D8F36BA24498}"/>
              </a:ext>
            </a:extLst>
          </p:cNvPr>
          <p:cNvSpPr txBox="1"/>
          <p:nvPr/>
        </p:nvSpPr>
        <p:spPr>
          <a:xfrm>
            <a:off x="3225600" y="1053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2E1A1D9A-0B52-4F4A-9558-795EE4C3FE05}"/>
              </a:ext>
            </a:extLst>
          </p:cNvPr>
          <p:cNvSpPr txBox="1"/>
          <p:nvPr/>
        </p:nvSpPr>
        <p:spPr>
          <a:xfrm>
            <a:off x="5212363" y="3578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A9DD114E-7A10-4B3C-9639-EA4E87F446B7}"/>
              </a:ext>
            </a:extLst>
          </p:cNvPr>
          <p:cNvSpPr txBox="1"/>
          <p:nvPr/>
        </p:nvSpPr>
        <p:spPr>
          <a:xfrm>
            <a:off x="4374868" y="3794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D23E4A65-C9ED-4F94-9DBB-BCC3C32812C8}"/>
              </a:ext>
            </a:extLst>
          </p:cNvPr>
          <p:cNvSpPr txBox="1"/>
          <p:nvPr/>
        </p:nvSpPr>
        <p:spPr>
          <a:xfrm>
            <a:off x="3400018" y="4326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cxnSp>
        <p:nvCxnSpPr>
          <p:cNvPr id="127" name="Conector: Angulado 126">
            <a:extLst>
              <a:ext uri="{FF2B5EF4-FFF2-40B4-BE49-F238E27FC236}">
                <a16:creationId xmlns:a16="http://schemas.microsoft.com/office/drawing/2014/main" id="{2E74DBBD-3A33-42EF-93F3-2843555A57D3}"/>
              </a:ext>
            </a:extLst>
          </p:cNvPr>
          <p:cNvCxnSpPr>
            <a:cxnSpLocks/>
            <a:stCxn id="51" idx="0"/>
            <a:endCxn id="55" idx="2"/>
          </p:cNvCxnSpPr>
          <p:nvPr/>
        </p:nvCxnSpPr>
        <p:spPr>
          <a:xfrm rot="5400000" flipH="1" flipV="1">
            <a:off x="2622137" y="3655352"/>
            <a:ext cx="1047660" cy="6035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: Angulado 129">
            <a:extLst>
              <a:ext uri="{FF2B5EF4-FFF2-40B4-BE49-F238E27FC236}">
                <a16:creationId xmlns:a16="http://schemas.microsoft.com/office/drawing/2014/main" id="{F8ABED9E-0837-4E8A-8CAB-9957433E7DCF}"/>
              </a:ext>
            </a:extLst>
          </p:cNvPr>
          <p:cNvCxnSpPr>
            <a:cxnSpLocks/>
            <a:stCxn id="41" idx="2"/>
            <a:endCxn id="53" idx="0"/>
          </p:cNvCxnSpPr>
          <p:nvPr/>
        </p:nvCxnSpPr>
        <p:spPr>
          <a:xfrm rot="16200000" flipH="1">
            <a:off x="2772250" y="1811086"/>
            <a:ext cx="516771" cy="8389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00151D30-4069-488D-B8ED-EE240BA6FDB2}"/>
              </a:ext>
            </a:extLst>
          </p:cNvPr>
          <p:cNvSpPr txBox="1"/>
          <p:nvPr/>
        </p:nvSpPr>
        <p:spPr>
          <a:xfrm>
            <a:off x="7905082" y="617262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ER</a:t>
            </a:r>
          </a:p>
        </p:txBody>
      </p: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3878106A-17AD-4E9D-9E8D-862E433DA8A5}"/>
              </a:ext>
            </a:extLst>
          </p:cNvPr>
          <p:cNvSpPr txBox="1"/>
          <p:nvPr/>
        </p:nvSpPr>
        <p:spPr>
          <a:xfrm>
            <a:off x="446394" y="2863397"/>
            <a:ext cx="135767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b="1" dirty="0"/>
              <a:t>Nu_processo</a:t>
            </a:r>
            <a:endParaRPr lang="pt-BR" sz="1200" dirty="0"/>
          </a:p>
          <a:p>
            <a:pPr algn="ctr"/>
            <a:r>
              <a:rPr lang="pt-BR" sz="1200" b="1" dirty="0" err="1"/>
              <a:t>Data_alteracao</a:t>
            </a:r>
            <a:endParaRPr lang="pt-BR" sz="1200" b="1" dirty="0"/>
          </a:p>
          <a:p>
            <a:pPr algn="ctr"/>
            <a:r>
              <a:rPr lang="pt-BR" sz="1200" dirty="0" err="1"/>
              <a:t>audiencia</a:t>
            </a:r>
            <a:endParaRPr lang="pt-BR" sz="1200" dirty="0"/>
          </a:p>
          <a:p>
            <a:pPr algn="ctr"/>
            <a:r>
              <a:rPr lang="pt-BR" sz="1200" dirty="0"/>
              <a:t>Movimento</a:t>
            </a:r>
          </a:p>
        </p:txBody>
      </p:sp>
      <p:sp>
        <p:nvSpPr>
          <p:cNvPr id="235" name="Retângulo 234">
            <a:extLst>
              <a:ext uri="{FF2B5EF4-FFF2-40B4-BE49-F238E27FC236}">
                <a16:creationId xmlns:a16="http://schemas.microsoft.com/office/drawing/2014/main" id="{FA51B25F-5ECC-4B05-AE6F-E7BDF9B275C5}"/>
              </a:ext>
            </a:extLst>
          </p:cNvPr>
          <p:cNvSpPr/>
          <p:nvPr/>
        </p:nvSpPr>
        <p:spPr>
          <a:xfrm>
            <a:off x="446394" y="2435177"/>
            <a:ext cx="1359734" cy="4188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Atualiza</a:t>
            </a:r>
          </a:p>
        </p:txBody>
      </p:sp>
      <p:cxnSp>
        <p:nvCxnSpPr>
          <p:cNvPr id="236" name="Conector: Angulado 235">
            <a:extLst>
              <a:ext uri="{FF2B5EF4-FFF2-40B4-BE49-F238E27FC236}">
                <a16:creationId xmlns:a16="http://schemas.microsoft.com/office/drawing/2014/main" id="{092F98A3-85D9-42BD-AE6E-466A8CAFE63D}"/>
              </a:ext>
            </a:extLst>
          </p:cNvPr>
          <p:cNvCxnSpPr>
            <a:cxnSpLocks/>
            <a:stCxn id="235" idx="0"/>
            <a:endCxn id="43" idx="1"/>
          </p:cNvCxnSpPr>
          <p:nvPr/>
        </p:nvCxnSpPr>
        <p:spPr>
          <a:xfrm rot="5400000" flipH="1" flipV="1">
            <a:off x="586974" y="1089826"/>
            <a:ext cx="1884638" cy="8060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: Angulado 238">
            <a:extLst>
              <a:ext uri="{FF2B5EF4-FFF2-40B4-BE49-F238E27FC236}">
                <a16:creationId xmlns:a16="http://schemas.microsoft.com/office/drawing/2014/main" id="{BE426052-78EC-4614-B136-524CFCFB9473}"/>
              </a:ext>
            </a:extLst>
          </p:cNvPr>
          <p:cNvCxnSpPr>
            <a:cxnSpLocks/>
            <a:stCxn id="234" idx="2"/>
            <a:endCxn id="49" idx="1"/>
          </p:cNvCxnSpPr>
          <p:nvPr/>
        </p:nvCxnSpPr>
        <p:spPr>
          <a:xfrm rot="16200000" flipH="1">
            <a:off x="716051" y="4288241"/>
            <a:ext cx="1934461" cy="11160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ixaDeTexto 241">
            <a:extLst>
              <a:ext uri="{FF2B5EF4-FFF2-40B4-BE49-F238E27FC236}">
                <a16:creationId xmlns:a16="http://schemas.microsoft.com/office/drawing/2014/main" id="{76E8FADC-EFD7-4DB6-A100-B1D8284FE0A9}"/>
              </a:ext>
            </a:extLst>
          </p:cNvPr>
          <p:cNvSpPr txBox="1"/>
          <p:nvPr/>
        </p:nvSpPr>
        <p:spPr>
          <a:xfrm>
            <a:off x="827455" y="21097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F715963D-DEEE-4E90-AC99-E3DBAC70EEE7}"/>
              </a:ext>
            </a:extLst>
          </p:cNvPr>
          <p:cNvSpPr txBox="1"/>
          <p:nvPr/>
        </p:nvSpPr>
        <p:spPr>
          <a:xfrm>
            <a:off x="849459" y="3831842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1279D509-7D81-4739-90E4-1EF375D1E226}"/>
              </a:ext>
            </a:extLst>
          </p:cNvPr>
          <p:cNvSpPr txBox="1"/>
          <p:nvPr/>
        </p:nvSpPr>
        <p:spPr>
          <a:xfrm>
            <a:off x="1999142" y="57961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C3C8863B-161D-46F2-972F-06F6563F8844}"/>
              </a:ext>
            </a:extLst>
          </p:cNvPr>
          <p:cNvSpPr txBox="1"/>
          <p:nvPr/>
        </p:nvSpPr>
        <p:spPr>
          <a:xfrm>
            <a:off x="1683281" y="249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2683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D5C7CF5-699E-4676-A52E-905B54575F4C}"/>
              </a:ext>
            </a:extLst>
          </p:cNvPr>
          <p:cNvSpPr txBox="1"/>
          <p:nvPr/>
        </p:nvSpPr>
        <p:spPr>
          <a:xfrm>
            <a:off x="251649" y="844688"/>
            <a:ext cx="17349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id_pessoa</a:t>
            </a:r>
            <a:endParaRPr lang="pt-BR" sz="1200" b="1" dirty="0"/>
          </a:p>
          <a:p>
            <a:pPr algn="ctr"/>
            <a:r>
              <a:rPr lang="pt-BR" sz="1200" dirty="0"/>
              <a:t>Nome</a:t>
            </a:r>
          </a:p>
          <a:p>
            <a:pPr algn="ctr"/>
            <a:r>
              <a:rPr lang="pt-BR" sz="1200" dirty="0"/>
              <a:t>Nacionalidade</a:t>
            </a:r>
          </a:p>
          <a:p>
            <a:pPr algn="ctr"/>
            <a:r>
              <a:rPr lang="pt-BR" sz="1200" dirty="0"/>
              <a:t>Civil</a:t>
            </a:r>
          </a:p>
          <a:p>
            <a:pPr algn="ctr"/>
            <a:r>
              <a:rPr lang="pt-BR" sz="1200" dirty="0" err="1"/>
              <a:t>Data_nasc</a:t>
            </a:r>
            <a:endParaRPr lang="pt-BR" sz="1200" dirty="0"/>
          </a:p>
          <a:p>
            <a:pPr algn="ctr"/>
            <a:r>
              <a:rPr lang="pt-BR" sz="1200" dirty="0" err="1"/>
              <a:t>Email</a:t>
            </a:r>
            <a:endParaRPr lang="pt-BR" sz="1200" dirty="0"/>
          </a:p>
          <a:p>
            <a:pPr algn="ctr"/>
            <a:r>
              <a:rPr lang="pt-BR" sz="1200" dirty="0"/>
              <a:t>CPF</a:t>
            </a:r>
          </a:p>
          <a:p>
            <a:pPr algn="ctr"/>
            <a:r>
              <a:rPr lang="pt-BR" sz="1200" dirty="0"/>
              <a:t>RG</a:t>
            </a:r>
          </a:p>
          <a:p>
            <a:pPr algn="ctr"/>
            <a:r>
              <a:rPr lang="pt-BR" sz="1200" dirty="0"/>
              <a:t>Telefone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CB4C84C-2818-408D-95B8-89887DDE7185}"/>
              </a:ext>
            </a:extLst>
          </p:cNvPr>
          <p:cNvSpPr/>
          <p:nvPr/>
        </p:nvSpPr>
        <p:spPr>
          <a:xfrm>
            <a:off x="251520" y="260648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Pessoa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1055D0-2849-46C5-A8A4-821D27BCB37E}"/>
              </a:ext>
            </a:extLst>
          </p:cNvPr>
          <p:cNvSpPr txBox="1"/>
          <p:nvPr/>
        </p:nvSpPr>
        <p:spPr>
          <a:xfrm>
            <a:off x="2225912" y="852664"/>
            <a:ext cx="173491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Id_endereco</a:t>
            </a:r>
            <a:endParaRPr lang="pt-BR" sz="1200" b="1" dirty="0"/>
          </a:p>
          <a:p>
            <a:pPr algn="ctr"/>
            <a:r>
              <a:rPr lang="pt-BR" sz="1200" dirty="0"/>
              <a:t>Rua</a:t>
            </a:r>
          </a:p>
          <a:p>
            <a:pPr algn="ctr"/>
            <a:r>
              <a:rPr lang="pt-BR" sz="1200" dirty="0"/>
              <a:t>Numero</a:t>
            </a:r>
          </a:p>
          <a:p>
            <a:pPr algn="ctr"/>
            <a:r>
              <a:rPr lang="pt-BR" sz="1200" dirty="0"/>
              <a:t>Complemento</a:t>
            </a:r>
          </a:p>
          <a:p>
            <a:pPr algn="ctr"/>
            <a:r>
              <a:rPr lang="pt-BR" sz="1200" dirty="0"/>
              <a:t>Bairro</a:t>
            </a:r>
          </a:p>
          <a:p>
            <a:pPr algn="ctr"/>
            <a:r>
              <a:rPr lang="pt-BR" sz="1200" dirty="0"/>
              <a:t>CEP</a:t>
            </a:r>
          </a:p>
          <a:p>
            <a:pPr algn="ctr"/>
            <a:r>
              <a:rPr lang="pt-BR" sz="1200" dirty="0"/>
              <a:t>Cidade</a:t>
            </a:r>
          </a:p>
          <a:p>
            <a:pPr algn="ctr"/>
            <a:r>
              <a:rPr lang="pt-BR" sz="1200" dirty="0"/>
              <a:t>Estado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D06649-9820-428C-BE13-533D9D931E7B}"/>
              </a:ext>
            </a:extLst>
          </p:cNvPr>
          <p:cNvSpPr/>
          <p:nvPr/>
        </p:nvSpPr>
        <p:spPr>
          <a:xfrm>
            <a:off x="2225783" y="268624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+mj-lt"/>
              </a:rPr>
              <a:t>Endereco</a:t>
            </a:r>
            <a:endParaRPr lang="pt-BR" sz="120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B91C4C-D3DD-4A40-8391-6B441355BB09}"/>
              </a:ext>
            </a:extLst>
          </p:cNvPr>
          <p:cNvSpPr txBox="1"/>
          <p:nvPr/>
        </p:nvSpPr>
        <p:spPr>
          <a:xfrm>
            <a:off x="2197382" y="3438539"/>
            <a:ext cx="173491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id_cliente</a:t>
            </a:r>
            <a:endParaRPr lang="pt-BR" sz="1200" b="1" dirty="0"/>
          </a:p>
          <a:p>
            <a:pPr algn="ctr"/>
            <a:r>
              <a:rPr lang="pt-BR" sz="1200" dirty="0" err="1"/>
              <a:t>Funcao</a:t>
            </a:r>
            <a:endParaRPr lang="pt-BR" sz="1200" dirty="0"/>
          </a:p>
          <a:p>
            <a:pPr algn="ctr"/>
            <a:r>
              <a:rPr lang="pt-BR" sz="1200" dirty="0"/>
              <a:t>representante</a:t>
            </a:r>
          </a:p>
          <a:p>
            <a:pPr algn="ctr"/>
            <a:r>
              <a:rPr lang="pt-BR" sz="1200" b="1" dirty="0" err="1"/>
              <a:t>Id_pessoa</a:t>
            </a:r>
            <a:br>
              <a:rPr lang="pt-BR" sz="1200" b="1" dirty="0"/>
            </a:br>
            <a:r>
              <a:rPr lang="pt-BR" sz="1200" b="1" dirty="0" err="1"/>
              <a:t>id_endereco</a:t>
            </a:r>
            <a:endParaRPr lang="pt-BR" sz="12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0281956-904C-4575-A50B-4F8F29B947F0}"/>
              </a:ext>
            </a:extLst>
          </p:cNvPr>
          <p:cNvSpPr/>
          <p:nvPr/>
        </p:nvSpPr>
        <p:spPr>
          <a:xfrm>
            <a:off x="2197652" y="2852936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+mj-lt"/>
              </a:rPr>
              <a:t>Cli_Pessoa_End</a:t>
            </a:r>
            <a:endParaRPr lang="pt-BR" sz="1200" dirty="0"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C06600-C5E9-4CAF-961F-7781A4E6D783}"/>
              </a:ext>
            </a:extLst>
          </p:cNvPr>
          <p:cNvSpPr txBox="1"/>
          <p:nvPr/>
        </p:nvSpPr>
        <p:spPr>
          <a:xfrm>
            <a:off x="251239" y="3436182"/>
            <a:ext cx="173491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dirty="0"/>
              <a:t>Oab</a:t>
            </a:r>
          </a:p>
          <a:p>
            <a:pPr algn="ctr"/>
            <a:r>
              <a:rPr lang="pt-BR" sz="1200" dirty="0"/>
              <a:t>Login</a:t>
            </a:r>
          </a:p>
          <a:p>
            <a:pPr algn="ctr"/>
            <a:r>
              <a:rPr lang="pt-BR" sz="1200" dirty="0"/>
              <a:t>Senha</a:t>
            </a:r>
          </a:p>
          <a:p>
            <a:pPr algn="ctr"/>
            <a:r>
              <a:rPr lang="pt-BR" sz="1200" b="1" dirty="0" err="1"/>
              <a:t>id_pessoa</a:t>
            </a:r>
            <a:endParaRPr lang="pt-BR" sz="1200" b="1" dirty="0"/>
          </a:p>
          <a:p>
            <a:pPr algn="ctr"/>
            <a:r>
              <a:rPr lang="pt-BR" sz="1200" b="1" dirty="0" err="1"/>
              <a:t>id_endereco</a:t>
            </a:r>
            <a:endParaRPr lang="pt-BR" sz="1200" b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C11A447-3D7E-454F-A42A-C757A0F6E9CE}"/>
              </a:ext>
            </a:extLst>
          </p:cNvPr>
          <p:cNvSpPr/>
          <p:nvPr/>
        </p:nvSpPr>
        <p:spPr>
          <a:xfrm>
            <a:off x="258375" y="2852936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+mj-lt"/>
              </a:rPr>
              <a:t>Adv_Pessoa_End</a:t>
            </a:r>
            <a:endParaRPr lang="pt-BR" sz="1200" dirty="0">
              <a:latin typeface="+mj-l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A817C8A-1377-48A7-9AF5-FB38FFD304A0}"/>
              </a:ext>
            </a:extLst>
          </p:cNvPr>
          <p:cNvSpPr txBox="1"/>
          <p:nvPr/>
        </p:nvSpPr>
        <p:spPr>
          <a:xfrm>
            <a:off x="6229973" y="860640"/>
            <a:ext cx="17349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nu_processo</a:t>
            </a:r>
            <a:endParaRPr lang="pt-BR" sz="1200" b="1" dirty="0"/>
          </a:p>
          <a:p>
            <a:pPr algn="ctr"/>
            <a:r>
              <a:rPr lang="pt-BR" sz="1200" dirty="0"/>
              <a:t>Requerido</a:t>
            </a:r>
          </a:p>
          <a:p>
            <a:pPr algn="ctr"/>
            <a:r>
              <a:rPr lang="pt-BR" sz="1200" dirty="0"/>
              <a:t>comarca</a:t>
            </a:r>
          </a:p>
          <a:p>
            <a:pPr algn="ctr"/>
            <a:r>
              <a:rPr lang="pt-BR" sz="1200" dirty="0" err="1"/>
              <a:t>Tipo_processo</a:t>
            </a:r>
            <a:endParaRPr lang="pt-BR" sz="1200" dirty="0"/>
          </a:p>
          <a:p>
            <a:pPr algn="ctr"/>
            <a:r>
              <a:rPr lang="pt-BR" sz="1200" dirty="0"/>
              <a:t>Valor</a:t>
            </a:r>
          </a:p>
          <a:p>
            <a:pPr algn="ctr"/>
            <a:r>
              <a:rPr lang="pt-BR" sz="1200" dirty="0" err="1"/>
              <a:t>Data_abertura</a:t>
            </a:r>
            <a:endParaRPr lang="pt-BR" sz="1200" dirty="0"/>
          </a:p>
          <a:p>
            <a:pPr algn="ctr"/>
            <a:r>
              <a:rPr lang="pt-BR" sz="1200" dirty="0" err="1"/>
              <a:t>Data_alteracao</a:t>
            </a:r>
            <a:endParaRPr lang="pt-BR" sz="1200" dirty="0"/>
          </a:p>
          <a:p>
            <a:pPr algn="ctr"/>
            <a:r>
              <a:rPr lang="pt-BR" sz="1200" dirty="0" err="1"/>
              <a:t>audiencia</a:t>
            </a:r>
            <a:endParaRPr lang="pt-BR" sz="1200" dirty="0"/>
          </a:p>
          <a:p>
            <a:pPr algn="ctr"/>
            <a:r>
              <a:rPr lang="pt-BR" sz="1200" dirty="0"/>
              <a:t>Movimento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86B391D-D16C-42EC-9075-13C5E5B414B3}"/>
              </a:ext>
            </a:extLst>
          </p:cNvPr>
          <p:cNvSpPr/>
          <p:nvPr/>
        </p:nvSpPr>
        <p:spPr>
          <a:xfrm>
            <a:off x="6229844" y="276600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Processo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27BCFBD-D571-432B-932C-7659BFCB0D9D}"/>
              </a:ext>
            </a:extLst>
          </p:cNvPr>
          <p:cNvSpPr txBox="1"/>
          <p:nvPr/>
        </p:nvSpPr>
        <p:spPr>
          <a:xfrm>
            <a:off x="6225693" y="3429000"/>
            <a:ext cx="173491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id_contrato</a:t>
            </a:r>
            <a:endParaRPr lang="pt-BR" sz="1200" b="1" dirty="0"/>
          </a:p>
          <a:p>
            <a:pPr algn="ctr"/>
            <a:r>
              <a:rPr lang="pt-BR" sz="1200" dirty="0" err="1"/>
              <a:t>Data_acordo</a:t>
            </a:r>
            <a:endParaRPr lang="pt-BR" sz="1200" dirty="0"/>
          </a:p>
          <a:p>
            <a:pPr algn="ctr"/>
            <a:r>
              <a:rPr lang="pt-BR" sz="1200" dirty="0" err="1"/>
              <a:t>Valor_total</a:t>
            </a:r>
            <a:endParaRPr lang="pt-BR" sz="1200" dirty="0"/>
          </a:p>
          <a:p>
            <a:pPr algn="ctr"/>
            <a:r>
              <a:rPr lang="pt-BR" sz="1200" dirty="0" err="1"/>
              <a:t>Qtd_parcela</a:t>
            </a:r>
            <a:endParaRPr lang="pt-BR" sz="1200" dirty="0"/>
          </a:p>
          <a:p>
            <a:pPr algn="ctr"/>
            <a:r>
              <a:rPr lang="pt-BR" sz="1200" dirty="0" err="1"/>
              <a:t>Qt_entrada</a:t>
            </a:r>
            <a:endParaRPr lang="pt-BR" sz="1200" dirty="0"/>
          </a:p>
          <a:p>
            <a:pPr algn="ctr"/>
            <a:r>
              <a:rPr lang="pt-BR" sz="1200" dirty="0" err="1"/>
              <a:t>Valor_entrada</a:t>
            </a:r>
            <a:endParaRPr lang="pt-BR" sz="1200" dirty="0"/>
          </a:p>
          <a:p>
            <a:pPr algn="ctr"/>
            <a:r>
              <a:rPr lang="pt-BR" sz="1200" dirty="0" err="1"/>
              <a:t>Valor_demais_parcela</a:t>
            </a:r>
            <a:endParaRPr lang="pt-BR" sz="1200" dirty="0"/>
          </a:p>
          <a:p>
            <a:pPr algn="ctr"/>
            <a:r>
              <a:rPr lang="pt-BR" sz="1200" dirty="0" err="1"/>
              <a:t>Data_venc</a:t>
            </a:r>
            <a:endParaRPr lang="pt-BR" sz="1200" dirty="0"/>
          </a:p>
          <a:p>
            <a:pPr algn="ctr"/>
            <a:r>
              <a:rPr lang="pt-BR" sz="1200" dirty="0" err="1"/>
              <a:t>Parce_aberta</a:t>
            </a:r>
            <a:endParaRPr lang="pt-BR" sz="1200" dirty="0"/>
          </a:p>
          <a:p>
            <a:pPr algn="ctr"/>
            <a:r>
              <a:rPr lang="pt-BR" sz="1200" dirty="0" err="1"/>
              <a:t>Parce_vencida</a:t>
            </a:r>
            <a:endParaRPr lang="pt-BR" sz="1200" dirty="0"/>
          </a:p>
          <a:p>
            <a:pPr algn="ctr"/>
            <a:r>
              <a:rPr lang="pt-BR" sz="1200" dirty="0" err="1"/>
              <a:t>inadimplencia</a:t>
            </a:r>
            <a:endParaRPr lang="pt-BR" sz="1200" dirty="0"/>
          </a:p>
          <a:p>
            <a:pPr algn="ctr"/>
            <a:r>
              <a:rPr lang="pt-BR" sz="1200" dirty="0" err="1"/>
              <a:t>Situacao</a:t>
            </a:r>
            <a:endParaRPr lang="pt-BR" sz="1200" dirty="0"/>
          </a:p>
          <a:p>
            <a:pPr algn="ctr"/>
            <a:r>
              <a:rPr lang="pt-BR" sz="1200" dirty="0"/>
              <a:t>Protesto</a:t>
            </a:r>
          </a:p>
          <a:p>
            <a:pPr algn="ctr"/>
            <a:r>
              <a:rPr lang="pt-BR" sz="1200" b="1" dirty="0" err="1"/>
              <a:t>Id_cliente</a:t>
            </a:r>
            <a:endParaRPr lang="pt-BR" sz="1200" b="1" dirty="0"/>
          </a:p>
          <a:p>
            <a:pPr algn="ctr"/>
            <a:r>
              <a:rPr lang="pt-BR" sz="1200" b="1" dirty="0"/>
              <a:t>Id_advogado</a:t>
            </a:r>
          </a:p>
          <a:p>
            <a:pPr algn="ctr"/>
            <a:r>
              <a:rPr lang="pt-BR" sz="1200" b="1" dirty="0"/>
              <a:t>nu_processo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728204-724B-42AE-8BF9-FD1CD330FFD2}"/>
              </a:ext>
            </a:extLst>
          </p:cNvPr>
          <p:cNvSpPr/>
          <p:nvPr/>
        </p:nvSpPr>
        <p:spPr>
          <a:xfrm>
            <a:off x="6229844" y="2852936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Contrato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F5A1E9-DF92-4CBC-B179-9C81B521FA1B}"/>
              </a:ext>
            </a:extLst>
          </p:cNvPr>
          <p:cNvSpPr txBox="1"/>
          <p:nvPr/>
        </p:nvSpPr>
        <p:spPr>
          <a:xfrm>
            <a:off x="4116346" y="852664"/>
            <a:ext cx="17349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b="1" dirty="0" err="1"/>
              <a:t>Nu_processo</a:t>
            </a:r>
            <a:endParaRPr lang="pt-BR" sz="1200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88A52D5-F26E-44E6-845F-16152A360B3F}"/>
              </a:ext>
            </a:extLst>
          </p:cNvPr>
          <p:cNvSpPr/>
          <p:nvPr/>
        </p:nvSpPr>
        <p:spPr>
          <a:xfrm>
            <a:off x="4122696" y="276600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Registra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5084515-6B2A-4EEA-8E98-23427A685E93}"/>
              </a:ext>
            </a:extLst>
          </p:cNvPr>
          <p:cNvSpPr txBox="1"/>
          <p:nvPr/>
        </p:nvSpPr>
        <p:spPr>
          <a:xfrm>
            <a:off x="4112022" y="4216290"/>
            <a:ext cx="173491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Id_advogado</a:t>
            </a:r>
          </a:p>
          <a:p>
            <a:pPr algn="ctr"/>
            <a:r>
              <a:rPr lang="pt-BR" sz="1200" b="1" dirty="0" err="1"/>
              <a:t>id_cliente</a:t>
            </a:r>
            <a:endParaRPr lang="pt-BR" sz="1200" b="1" dirty="0"/>
          </a:p>
          <a:p>
            <a:pPr algn="ctr"/>
            <a:r>
              <a:rPr lang="pt-BR" sz="1200" dirty="0" err="1"/>
              <a:t>Nome_adv</a:t>
            </a:r>
            <a:endParaRPr lang="pt-BR" sz="1200" dirty="0"/>
          </a:p>
          <a:p>
            <a:pPr algn="ctr"/>
            <a:r>
              <a:rPr lang="pt-BR" sz="1200" dirty="0"/>
              <a:t>Data</a:t>
            </a:r>
          </a:p>
          <a:p>
            <a:pPr algn="ctr"/>
            <a:r>
              <a:rPr lang="pt-BR" sz="1200" dirty="0"/>
              <a:t>Hora</a:t>
            </a:r>
          </a:p>
          <a:p>
            <a:pPr algn="ctr"/>
            <a:r>
              <a:rPr lang="pt-BR" sz="1200" dirty="0" err="1"/>
              <a:t>Nome_age</a:t>
            </a:r>
            <a:br>
              <a:rPr lang="pt-BR" sz="1200" dirty="0"/>
            </a:br>
            <a:r>
              <a:rPr lang="pt-BR" sz="1200" dirty="0" err="1"/>
              <a:t>info_age</a:t>
            </a:r>
            <a:endParaRPr lang="pt-BR" sz="12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1265BBD-0526-48F9-BDD4-6D469C6E483C}"/>
              </a:ext>
            </a:extLst>
          </p:cNvPr>
          <p:cNvSpPr/>
          <p:nvPr/>
        </p:nvSpPr>
        <p:spPr>
          <a:xfrm>
            <a:off x="4115970" y="3640226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Contato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54B4BFC-0BF2-4865-A4E7-B5C5A6DCBC10}"/>
              </a:ext>
            </a:extLst>
          </p:cNvPr>
          <p:cNvSpPr txBox="1"/>
          <p:nvPr/>
        </p:nvSpPr>
        <p:spPr>
          <a:xfrm>
            <a:off x="4115970" y="2140209"/>
            <a:ext cx="17349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b="1" dirty="0" err="1"/>
              <a:t>Id_contrato</a:t>
            </a:r>
            <a:endParaRPr lang="pt-BR" sz="1200" b="1" dirty="0"/>
          </a:p>
          <a:p>
            <a:pPr algn="ctr"/>
            <a:r>
              <a:rPr lang="pt-BR" sz="1200" b="1" dirty="0" err="1"/>
              <a:t>Id_cliente</a:t>
            </a:r>
            <a:endParaRPr lang="pt-BR" sz="1200" b="1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A439EE3-80FF-4382-93CC-624F875BF18B}"/>
              </a:ext>
            </a:extLst>
          </p:cNvPr>
          <p:cNvSpPr/>
          <p:nvPr/>
        </p:nvSpPr>
        <p:spPr>
          <a:xfrm>
            <a:off x="4122696" y="1563177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Formaliza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DED86C-54FF-4136-8CC9-131715915DF6}"/>
              </a:ext>
            </a:extLst>
          </p:cNvPr>
          <p:cNvSpPr txBox="1"/>
          <p:nvPr/>
        </p:nvSpPr>
        <p:spPr>
          <a:xfrm>
            <a:off x="8460432" y="47667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1FN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722C49-00C6-49C6-8541-C2AFD571B2C2}"/>
              </a:ext>
            </a:extLst>
          </p:cNvPr>
          <p:cNvSpPr txBox="1"/>
          <p:nvPr/>
        </p:nvSpPr>
        <p:spPr>
          <a:xfrm>
            <a:off x="2199426" y="5327732"/>
            <a:ext cx="171889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b="1" dirty="0"/>
              <a:t>Nu_processo</a:t>
            </a:r>
            <a:endParaRPr lang="pt-BR" sz="1200" dirty="0"/>
          </a:p>
          <a:p>
            <a:pPr algn="ctr"/>
            <a:r>
              <a:rPr lang="pt-BR" sz="1200" b="1" dirty="0" err="1"/>
              <a:t>Data_alteracao</a:t>
            </a:r>
            <a:endParaRPr lang="pt-BR" sz="1200" b="1" dirty="0"/>
          </a:p>
          <a:p>
            <a:pPr algn="ctr"/>
            <a:r>
              <a:rPr lang="pt-BR" sz="1200" dirty="0" err="1"/>
              <a:t>audiencia</a:t>
            </a:r>
            <a:endParaRPr lang="pt-BR" sz="1200" dirty="0"/>
          </a:p>
          <a:p>
            <a:pPr algn="ctr"/>
            <a:r>
              <a:rPr lang="pt-BR" sz="1200" dirty="0"/>
              <a:t>Movimento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5AACF46-9CCC-48C7-8AA1-2E33A9CDAC55}"/>
              </a:ext>
            </a:extLst>
          </p:cNvPr>
          <p:cNvSpPr/>
          <p:nvPr/>
        </p:nvSpPr>
        <p:spPr>
          <a:xfrm>
            <a:off x="2191113" y="4725144"/>
            <a:ext cx="1721502" cy="6025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Atualiza</a:t>
            </a:r>
          </a:p>
        </p:txBody>
      </p:sp>
    </p:spTree>
    <p:extLst>
      <p:ext uri="{BB962C8B-B14F-4D97-AF65-F5344CB8AC3E}">
        <p14:creationId xmlns:p14="http://schemas.microsoft.com/office/powerpoint/2010/main" val="338168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F65968-C04D-4CD5-BC76-3617B9B181E3}"/>
              </a:ext>
            </a:extLst>
          </p:cNvPr>
          <p:cNvSpPr txBox="1"/>
          <p:nvPr/>
        </p:nvSpPr>
        <p:spPr>
          <a:xfrm>
            <a:off x="251649" y="844688"/>
            <a:ext cx="17349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id_pessoa</a:t>
            </a:r>
            <a:endParaRPr lang="pt-BR" sz="1200" b="1" dirty="0"/>
          </a:p>
          <a:p>
            <a:pPr algn="ctr"/>
            <a:r>
              <a:rPr lang="pt-BR" sz="1200" dirty="0"/>
              <a:t>Nome</a:t>
            </a:r>
          </a:p>
          <a:p>
            <a:pPr algn="ctr"/>
            <a:r>
              <a:rPr lang="pt-BR" sz="1200" dirty="0"/>
              <a:t>Nacionalidade</a:t>
            </a:r>
          </a:p>
          <a:p>
            <a:pPr algn="ctr"/>
            <a:r>
              <a:rPr lang="pt-BR" sz="1200" dirty="0"/>
              <a:t>Civil</a:t>
            </a:r>
          </a:p>
          <a:p>
            <a:pPr algn="ctr"/>
            <a:r>
              <a:rPr lang="pt-BR" sz="1200" dirty="0" err="1"/>
              <a:t>Data_nasc</a:t>
            </a:r>
            <a:endParaRPr lang="pt-BR" sz="1200" dirty="0"/>
          </a:p>
          <a:p>
            <a:pPr algn="ctr"/>
            <a:r>
              <a:rPr lang="pt-BR" sz="1200" dirty="0" err="1"/>
              <a:t>Email</a:t>
            </a:r>
            <a:endParaRPr lang="pt-BR" sz="1200" dirty="0"/>
          </a:p>
          <a:p>
            <a:pPr algn="ctr"/>
            <a:r>
              <a:rPr lang="pt-BR" sz="1200" dirty="0"/>
              <a:t>CPF</a:t>
            </a:r>
          </a:p>
          <a:p>
            <a:pPr algn="ctr"/>
            <a:r>
              <a:rPr lang="pt-BR" sz="1200" dirty="0"/>
              <a:t>RG</a:t>
            </a:r>
          </a:p>
          <a:p>
            <a:pPr algn="ctr"/>
            <a:r>
              <a:rPr lang="pt-BR" sz="1200" b="1" dirty="0"/>
              <a:t>telefone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3E334E0-067C-4BED-AF32-E456D4098CD3}"/>
              </a:ext>
            </a:extLst>
          </p:cNvPr>
          <p:cNvSpPr/>
          <p:nvPr/>
        </p:nvSpPr>
        <p:spPr>
          <a:xfrm>
            <a:off x="251520" y="260648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Pessoa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AB16D0F-6003-4768-82D2-96F5CEDAF4F1}"/>
              </a:ext>
            </a:extLst>
          </p:cNvPr>
          <p:cNvSpPr txBox="1"/>
          <p:nvPr/>
        </p:nvSpPr>
        <p:spPr>
          <a:xfrm>
            <a:off x="2189858" y="852664"/>
            <a:ext cx="173491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Id_endereco</a:t>
            </a:r>
            <a:endParaRPr lang="pt-BR" sz="1200" b="1" dirty="0"/>
          </a:p>
          <a:p>
            <a:pPr algn="ctr"/>
            <a:r>
              <a:rPr lang="pt-BR" sz="1200" dirty="0"/>
              <a:t>Rua</a:t>
            </a:r>
          </a:p>
          <a:p>
            <a:pPr algn="ctr"/>
            <a:r>
              <a:rPr lang="pt-BR" sz="1200" dirty="0"/>
              <a:t>Numero</a:t>
            </a:r>
          </a:p>
          <a:p>
            <a:pPr algn="ctr"/>
            <a:r>
              <a:rPr lang="pt-BR" sz="1200" dirty="0"/>
              <a:t>Complemento</a:t>
            </a:r>
          </a:p>
          <a:p>
            <a:pPr algn="ctr"/>
            <a:r>
              <a:rPr lang="pt-BR" sz="1200" dirty="0"/>
              <a:t>Bairro</a:t>
            </a:r>
          </a:p>
          <a:p>
            <a:pPr algn="ctr"/>
            <a:r>
              <a:rPr lang="pt-BR" sz="1200" dirty="0"/>
              <a:t>CEP</a:t>
            </a:r>
          </a:p>
          <a:p>
            <a:pPr algn="ctr"/>
            <a:r>
              <a:rPr lang="pt-BR" sz="1200" dirty="0"/>
              <a:t>Cidade</a:t>
            </a:r>
          </a:p>
          <a:p>
            <a:pPr algn="ctr"/>
            <a:r>
              <a:rPr lang="pt-BR" sz="1200" dirty="0"/>
              <a:t>Estado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E90636C-9633-4EBA-9F74-EE614DD44E1E}"/>
              </a:ext>
            </a:extLst>
          </p:cNvPr>
          <p:cNvSpPr/>
          <p:nvPr/>
        </p:nvSpPr>
        <p:spPr>
          <a:xfrm>
            <a:off x="2189729" y="268624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+mj-lt"/>
              </a:rPr>
              <a:t>Endereco</a:t>
            </a:r>
            <a:endParaRPr lang="pt-BR" sz="1200" dirty="0">
              <a:latin typeface="+mj-lt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7DE6319-3E7C-4C0A-BD47-B5975647398D}"/>
              </a:ext>
            </a:extLst>
          </p:cNvPr>
          <p:cNvSpPr txBox="1"/>
          <p:nvPr/>
        </p:nvSpPr>
        <p:spPr>
          <a:xfrm>
            <a:off x="6254430" y="5586661"/>
            <a:ext cx="173491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id_cliente</a:t>
            </a:r>
            <a:endParaRPr lang="pt-BR" sz="1200" b="1" dirty="0"/>
          </a:p>
          <a:p>
            <a:pPr algn="ctr"/>
            <a:r>
              <a:rPr lang="pt-BR" sz="1200" dirty="0" err="1"/>
              <a:t>Funcao</a:t>
            </a:r>
            <a:endParaRPr lang="pt-BR" sz="1200" dirty="0"/>
          </a:p>
          <a:p>
            <a:pPr algn="ctr"/>
            <a:r>
              <a:rPr lang="pt-BR" sz="1200" dirty="0"/>
              <a:t>representante</a:t>
            </a:r>
          </a:p>
          <a:p>
            <a:pPr algn="ctr"/>
            <a:r>
              <a:rPr lang="pt-BR" sz="1200" b="1" dirty="0" err="1"/>
              <a:t>Id_pessoa</a:t>
            </a:r>
            <a:br>
              <a:rPr lang="pt-BR" sz="1200" b="1" dirty="0"/>
            </a:br>
            <a:r>
              <a:rPr lang="pt-BR" sz="1200" b="1" dirty="0" err="1"/>
              <a:t>id_endereco</a:t>
            </a:r>
            <a:endParaRPr lang="pt-BR" sz="1200" b="1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5605D13-6090-463C-8F58-3D6206EC4754}"/>
              </a:ext>
            </a:extLst>
          </p:cNvPr>
          <p:cNvSpPr/>
          <p:nvPr/>
        </p:nvSpPr>
        <p:spPr>
          <a:xfrm>
            <a:off x="6254700" y="5001058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Cliente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A0C5DCA-A00B-4EE9-BCF7-AF86EC90B738}"/>
              </a:ext>
            </a:extLst>
          </p:cNvPr>
          <p:cNvSpPr txBox="1"/>
          <p:nvPr/>
        </p:nvSpPr>
        <p:spPr>
          <a:xfrm>
            <a:off x="237248" y="4569279"/>
            <a:ext cx="173491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dirty="0"/>
              <a:t>Oab</a:t>
            </a:r>
          </a:p>
          <a:p>
            <a:pPr algn="ctr"/>
            <a:r>
              <a:rPr lang="pt-BR" sz="1200" dirty="0"/>
              <a:t>Login</a:t>
            </a:r>
          </a:p>
          <a:p>
            <a:pPr algn="ctr"/>
            <a:r>
              <a:rPr lang="pt-BR" sz="1200" dirty="0"/>
              <a:t>Senha</a:t>
            </a:r>
          </a:p>
          <a:p>
            <a:pPr algn="ctr"/>
            <a:r>
              <a:rPr lang="pt-BR" sz="1200" b="1" dirty="0" err="1"/>
              <a:t>id_pessoa</a:t>
            </a:r>
            <a:endParaRPr lang="pt-BR" sz="1200" b="1" dirty="0"/>
          </a:p>
          <a:p>
            <a:pPr algn="ctr"/>
            <a:r>
              <a:rPr lang="pt-BR" sz="1200" b="1" dirty="0" err="1"/>
              <a:t>id_endereco</a:t>
            </a:r>
            <a:endParaRPr lang="pt-BR" sz="1200" b="1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A8E47BC-604D-4F0B-83CA-AE91F74AEDA6}"/>
              </a:ext>
            </a:extLst>
          </p:cNvPr>
          <p:cNvSpPr/>
          <p:nvPr/>
        </p:nvSpPr>
        <p:spPr>
          <a:xfrm>
            <a:off x="244384" y="3986033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Advogado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BAEBA32-85B6-477C-B820-E44DA3933B86}"/>
              </a:ext>
            </a:extLst>
          </p:cNvPr>
          <p:cNvSpPr txBox="1"/>
          <p:nvPr/>
        </p:nvSpPr>
        <p:spPr>
          <a:xfrm>
            <a:off x="6281277" y="3062485"/>
            <a:ext cx="17349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nu_processo</a:t>
            </a:r>
            <a:endParaRPr lang="pt-BR" sz="1200" b="1" dirty="0"/>
          </a:p>
          <a:p>
            <a:pPr algn="ctr"/>
            <a:r>
              <a:rPr lang="pt-BR" sz="1200" dirty="0"/>
              <a:t>Requerido</a:t>
            </a:r>
          </a:p>
          <a:p>
            <a:pPr algn="ctr"/>
            <a:r>
              <a:rPr lang="pt-BR" sz="1200" dirty="0"/>
              <a:t>comarca</a:t>
            </a:r>
          </a:p>
          <a:p>
            <a:pPr algn="ctr"/>
            <a:r>
              <a:rPr lang="pt-BR" sz="1200" dirty="0" err="1"/>
              <a:t>Tipo_processo</a:t>
            </a:r>
            <a:endParaRPr lang="pt-BR" sz="1200" dirty="0"/>
          </a:p>
          <a:p>
            <a:pPr algn="ctr"/>
            <a:r>
              <a:rPr lang="pt-BR" sz="1200" dirty="0"/>
              <a:t>Valor</a:t>
            </a:r>
          </a:p>
          <a:p>
            <a:pPr algn="ctr"/>
            <a:r>
              <a:rPr lang="pt-BR" sz="1200" dirty="0" err="1"/>
              <a:t>Data_abertura</a:t>
            </a:r>
            <a:endParaRPr lang="pt-BR" sz="1200" dirty="0"/>
          </a:p>
          <a:p>
            <a:pPr algn="ctr"/>
            <a:r>
              <a:rPr lang="pt-BR" sz="1200" b="1" dirty="0" err="1"/>
              <a:t>Data_alteracao</a:t>
            </a:r>
            <a:endParaRPr lang="pt-BR" sz="1200" b="1" dirty="0"/>
          </a:p>
          <a:p>
            <a:pPr algn="ctr"/>
            <a:r>
              <a:rPr lang="pt-BR" sz="1200" dirty="0" err="1"/>
              <a:t>audiencia</a:t>
            </a:r>
            <a:endParaRPr lang="pt-BR" sz="1200" dirty="0"/>
          </a:p>
          <a:p>
            <a:pPr algn="ctr"/>
            <a:r>
              <a:rPr lang="pt-BR" sz="1200" dirty="0"/>
              <a:t>Movimento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89916C4-933A-407D-882D-A2EA11DB07FD}"/>
              </a:ext>
            </a:extLst>
          </p:cNvPr>
          <p:cNvSpPr/>
          <p:nvPr/>
        </p:nvSpPr>
        <p:spPr>
          <a:xfrm>
            <a:off x="6281148" y="2478445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Processo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0AB9754-5A1D-4A8B-A2B1-05414145AA40}"/>
              </a:ext>
            </a:extLst>
          </p:cNvPr>
          <p:cNvSpPr txBox="1"/>
          <p:nvPr/>
        </p:nvSpPr>
        <p:spPr>
          <a:xfrm>
            <a:off x="4334792" y="3127073"/>
            <a:ext cx="173491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id_contrato</a:t>
            </a:r>
            <a:endParaRPr lang="pt-BR" sz="1200" b="1" dirty="0"/>
          </a:p>
          <a:p>
            <a:pPr algn="ctr"/>
            <a:r>
              <a:rPr lang="pt-BR" sz="1200" dirty="0" err="1"/>
              <a:t>Data_acordo</a:t>
            </a:r>
            <a:endParaRPr lang="pt-BR" sz="1200" dirty="0"/>
          </a:p>
          <a:p>
            <a:pPr algn="ctr"/>
            <a:r>
              <a:rPr lang="pt-BR" sz="1200" dirty="0" err="1"/>
              <a:t>Valor_total</a:t>
            </a:r>
            <a:endParaRPr lang="pt-BR" sz="1200" dirty="0"/>
          </a:p>
          <a:p>
            <a:pPr algn="ctr"/>
            <a:r>
              <a:rPr lang="pt-BR" sz="1200" dirty="0" err="1"/>
              <a:t>Qtd_parcela</a:t>
            </a:r>
            <a:endParaRPr lang="pt-BR" sz="1200" dirty="0"/>
          </a:p>
          <a:p>
            <a:pPr algn="ctr"/>
            <a:r>
              <a:rPr lang="pt-BR" sz="1200" dirty="0" err="1"/>
              <a:t>Qt_entrada</a:t>
            </a:r>
            <a:endParaRPr lang="pt-BR" sz="1200" dirty="0"/>
          </a:p>
          <a:p>
            <a:pPr algn="ctr"/>
            <a:r>
              <a:rPr lang="pt-BR" sz="1200" dirty="0" err="1"/>
              <a:t>Valor_entrada</a:t>
            </a:r>
            <a:endParaRPr lang="pt-BR" sz="1200" dirty="0"/>
          </a:p>
          <a:p>
            <a:pPr algn="ctr"/>
            <a:r>
              <a:rPr lang="pt-BR" sz="1200" dirty="0" err="1"/>
              <a:t>Valor_demais_parcela</a:t>
            </a:r>
            <a:endParaRPr lang="pt-BR" sz="1200" dirty="0"/>
          </a:p>
          <a:p>
            <a:pPr algn="ctr"/>
            <a:r>
              <a:rPr lang="pt-BR" sz="1200" dirty="0" err="1"/>
              <a:t>Data_venc</a:t>
            </a:r>
            <a:endParaRPr lang="pt-BR" sz="1200" dirty="0"/>
          </a:p>
          <a:p>
            <a:pPr algn="ctr"/>
            <a:r>
              <a:rPr lang="pt-BR" sz="1200" dirty="0" err="1"/>
              <a:t>Parce_aberta</a:t>
            </a:r>
            <a:endParaRPr lang="pt-BR" sz="1200" dirty="0"/>
          </a:p>
          <a:p>
            <a:pPr algn="ctr"/>
            <a:r>
              <a:rPr lang="pt-BR" sz="1200" dirty="0" err="1"/>
              <a:t>Parce_vencida</a:t>
            </a:r>
            <a:endParaRPr lang="pt-BR" sz="1200" dirty="0"/>
          </a:p>
          <a:p>
            <a:pPr algn="ctr"/>
            <a:r>
              <a:rPr lang="pt-BR" sz="1200" dirty="0" err="1"/>
              <a:t>Situacao</a:t>
            </a:r>
            <a:endParaRPr lang="pt-BR" sz="1200" dirty="0"/>
          </a:p>
          <a:p>
            <a:pPr algn="ctr"/>
            <a:r>
              <a:rPr lang="pt-BR" sz="1200" dirty="0"/>
              <a:t>Protesto</a:t>
            </a:r>
          </a:p>
          <a:p>
            <a:pPr algn="ctr"/>
            <a:r>
              <a:rPr lang="pt-BR" sz="1200" b="1" dirty="0" err="1"/>
              <a:t>id_cliente</a:t>
            </a:r>
            <a:endParaRPr lang="pt-BR" sz="1200" b="1" dirty="0"/>
          </a:p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b="1" dirty="0"/>
              <a:t>nu_processo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6225958-5033-453E-97B8-5D1FF1A85D45}"/>
              </a:ext>
            </a:extLst>
          </p:cNvPr>
          <p:cNvSpPr/>
          <p:nvPr/>
        </p:nvSpPr>
        <p:spPr>
          <a:xfrm>
            <a:off x="4338943" y="2551009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Contrato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893FD62-6E64-4941-BE84-16B73BD8EDBD}"/>
              </a:ext>
            </a:extLst>
          </p:cNvPr>
          <p:cNvSpPr txBox="1"/>
          <p:nvPr/>
        </p:nvSpPr>
        <p:spPr>
          <a:xfrm>
            <a:off x="4299934" y="852664"/>
            <a:ext cx="17349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b="1" dirty="0"/>
              <a:t>Nu_processo</a:t>
            </a:r>
          </a:p>
          <a:p>
            <a:pPr algn="ctr"/>
            <a:r>
              <a:rPr lang="pt-BR" sz="1200" dirty="0" err="1"/>
              <a:t>Entrada_processo</a:t>
            </a:r>
            <a:endParaRPr lang="pt-BR" sz="1200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7D11400-6240-441D-9751-2FF1F9BB74B0}"/>
              </a:ext>
            </a:extLst>
          </p:cNvPr>
          <p:cNvSpPr/>
          <p:nvPr/>
        </p:nvSpPr>
        <p:spPr>
          <a:xfrm>
            <a:off x="4306284" y="276600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Registra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211A22-FC8B-4868-8DA0-401EEE8A0A6F}"/>
              </a:ext>
            </a:extLst>
          </p:cNvPr>
          <p:cNvSpPr txBox="1"/>
          <p:nvPr/>
        </p:nvSpPr>
        <p:spPr>
          <a:xfrm>
            <a:off x="6274271" y="844688"/>
            <a:ext cx="173491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b="1" dirty="0" err="1"/>
              <a:t>id_cliente</a:t>
            </a:r>
            <a:endParaRPr lang="pt-BR" sz="1200" b="1" dirty="0"/>
          </a:p>
          <a:p>
            <a:pPr algn="ctr"/>
            <a:r>
              <a:rPr lang="pt-BR" sz="1200" dirty="0" err="1"/>
              <a:t>Nome_adv</a:t>
            </a:r>
            <a:endParaRPr lang="pt-BR" sz="1200" dirty="0"/>
          </a:p>
          <a:p>
            <a:pPr algn="ctr"/>
            <a:r>
              <a:rPr lang="pt-BR" sz="1200" dirty="0"/>
              <a:t>Data</a:t>
            </a:r>
          </a:p>
          <a:p>
            <a:pPr algn="ctr"/>
            <a:r>
              <a:rPr lang="pt-BR" sz="1200" dirty="0"/>
              <a:t>Hora</a:t>
            </a:r>
          </a:p>
          <a:p>
            <a:pPr algn="ctr"/>
            <a:r>
              <a:rPr lang="pt-BR" sz="1200" dirty="0" err="1"/>
              <a:t>Nome_age</a:t>
            </a:r>
            <a:br>
              <a:rPr lang="pt-BR" sz="1200" dirty="0"/>
            </a:br>
            <a:r>
              <a:rPr lang="pt-BR" sz="1200" dirty="0" err="1"/>
              <a:t>info_age</a:t>
            </a:r>
            <a:endParaRPr lang="pt-BR" sz="120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E42B20B-C7E1-41A6-AC3D-D30543FD20CC}"/>
              </a:ext>
            </a:extLst>
          </p:cNvPr>
          <p:cNvSpPr/>
          <p:nvPr/>
        </p:nvSpPr>
        <p:spPr>
          <a:xfrm>
            <a:off x="6278219" y="268624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Contato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6B61C8F-7E4A-4A88-852D-4BFEADB5A629}"/>
              </a:ext>
            </a:extLst>
          </p:cNvPr>
          <p:cNvSpPr txBox="1"/>
          <p:nvPr/>
        </p:nvSpPr>
        <p:spPr>
          <a:xfrm>
            <a:off x="2189858" y="3314805"/>
            <a:ext cx="173491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b="1" dirty="0" err="1"/>
              <a:t>Id_contrato</a:t>
            </a:r>
            <a:endParaRPr lang="pt-BR" sz="1200" b="1" dirty="0"/>
          </a:p>
          <a:p>
            <a:pPr algn="ctr"/>
            <a:r>
              <a:rPr lang="pt-BR" sz="1200" b="1" dirty="0" err="1"/>
              <a:t>Id_cliente</a:t>
            </a:r>
            <a:endParaRPr lang="pt-BR" sz="1200" b="1" dirty="0"/>
          </a:p>
          <a:p>
            <a:pPr algn="ctr"/>
            <a:r>
              <a:rPr lang="pt-BR" sz="1200" dirty="0" err="1"/>
              <a:t>Data_acordo</a:t>
            </a:r>
            <a:endParaRPr lang="pt-BR" sz="1200" dirty="0"/>
          </a:p>
          <a:p>
            <a:pPr algn="ctr"/>
            <a:r>
              <a:rPr lang="pt-BR" sz="1200" dirty="0"/>
              <a:t>hora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6374423-636F-4EC2-AAD8-2D4CF14C443C}"/>
              </a:ext>
            </a:extLst>
          </p:cNvPr>
          <p:cNvSpPr/>
          <p:nvPr/>
        </p:nvSpPr>
        <p:spPr>
          <a:xfrm>
            <a:off x="2196584" y="2737773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Formaliza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18F01A-DD85-4BEE-897E-41F98FEDB996}"/>
              </a:ext>
            </a:extLst>
          </p:cNvPr>
          <p:cNvSpPr txBox="1"/>
          <p:nvPr/>
        </p:nvSpPr>
        <p:spPr>
          <a:xfrm>
            <a:off x="8388424" y="40466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2FN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3133D77-F156-445C-96D4-F9D5E6D45958}"/>
              </a:ext>
            </a:extLst>
          </p:cNvPr>
          <p:cNvSpPr txBox="1"/>
          <p:nvPr/>
        </p:nvSpPr>
        <p:spPr>
          <a:xfrm>
            <a:off x="244384" y="3349723"/>
            <a:ext cx="17349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id_pessoa</a:t>
            </a:r>
            <a:endParaRPr lang="pt-BR" sz="1200" b="1" dirty="0"/>
          </a:p>
          <a:p>
            <a:pPr algn="ctr"/>
            <a:r>
              <a:rPr lang="pt-BR" sz="1200" b="1" dirty="0"/>
              <a:t>telefone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33438A8-B098-48A8-B69B-F3A8B11D1A5C}"/>
              </a:ext>
            </a:extLst>
          </p:cNvPr>
          <p:cNvSpPr/>
          <p:nvPr/>
        </p:nvSpPr>
        <p:spPr>
          <a:xfrm>
            <a:off x="251520" y="2766477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Telefone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C5CC469-DB1C-4C20-8FA5-BB6A0F60499D}"/>
              </a:ext>
            </a:extLst>
          </p:cNvPr>
          <p:cNvSpPr txBox="1"/>
          <p:nvPr/>
        </p:nvSpPr>
        <p:spPr>
          <a:xfrm>
            <a:off x="2199064" y="5102784"/>
            <a:ext cx="163689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b="1" dirty="0"/>
              <a:t>Nu_processo</a:t>
            </a:r>
            <a:endParaRPr lang="pt-BR" sz="1200" dirty="0"/>
          </a:p>
          <a:p>
            <a:pPr algn="ctr"/>
            <a:r>
              <a:rPr lang="pt-BR" sz="1200" b="1" dirty="0" err="1"/>
              <a:t>Data_alteração</a:t>
            </a:r>
            <a:endParaRPr lang="pt-BR" sz="1200" dirty="0"/>
          </a:p>
          <a:p>
            <a:pPr algn="ctr"/>
            <a:r>
              <a:rPr lang="pt-BR" sz="1200" dirty="0" err="1"/>
              <a:t>audiencia</a:t>
            </a:r>
            <a:endParaRPr lang="pt-BR" sz="1200" dirty="0"/>
          </a:p>
          <a:p>
            <a:pPr algn="ctr"/>
            <a:r>
              <a:rPr lang="pt-BR" sz="1200" dirty="0"/>
              <a:t>Movimento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A6FA5FF-DAE7-439D-8E68-D35E5C474EB2}"/>
              </a:ext>
            </a:extLst>
          </p:cNvPr>
          <p:cNvSpPr/>
          <p:nvPr/>
        </p:nvSpPr>
        <p:spPr>
          <a:xfrm>
            <a:off x="2196584" y="4546756"/>
            <a:ext cx="1639372" cy="54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Atualiza</a:t>
            </a:r>
          </a:p>
        </p:txBody>
      </p:sp>
    </p:spTree>
    <p:extLst>
      <p:ext uri="{BB962C8B-B14F-4D97-AF65-F5344CB8AC3E}">
        <p14:creationId xmlns:p14="http://schemas.microsoft.com/office/powerpoint/2010/main" val="147354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462F05-264D-4C2F-9459-190B9A1B4673}"/>
              </a:ext>
            </a:extLst>
          </p:cNvPr>
          <p:cNvSpPr txBox="1"/>
          <p:nvPr/>
        </p:nvSpPr>
        <p:spPr>
          <a:xfrm>
            <a:off x="8244408" y="47667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3FN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6CF7BE-0461-4A21-B5D5-52195F86C8D5}"/>
              </a:ext>
            </a:extLst>
          </p:cNvPr>
          <p:cNvSpPr txBox="1"/>
          <p:nvPr/>
        </p:nvSpPr>
        <p:spPr>
          <a:xfrm>
            <a:off x="967449" y="1422068"/>
            <a:ext cx="173491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id_contrato</a:t>
            </a:r>
            <a:endParaRPr lang="pt-BR" sz="1200" b="1" dirty="0"/>
          </a:p>
          <a:p>
            <a:pPr algn="ctr"/>
            <a:r>
              <a:rPr lang="pt-BR" sz="1200" dirty="0" err="1"/>
              <a:t>Data_acordo</a:t>
            </a:r>
            <a:endParaRPr lang="pt-BR" sz="1200" dirty="0"/>
          </a:p>
          <a:p>
            <a:pPr algn="ctr"/>
            <a:r>
              <a:rPr lang="pt-BR" sz="1200" dirty="0" err="1"/>
              <a:t>Honorario</a:t>
            </a:r>
            <a:endParaRPr lang="pt-BR" sz="1200" dirty="0"/>
          </a:p>
          <a:p>
            <a:pPr algn="ctr"/>
            <a:r>
              <a:rPr lang="pt-BR" sz="1200" dirty="0" err="1"/>
              <a:t>Valor_total</a:t>
            </a:r>
            <a:endParaRPr lang="pt-BR" sz="1200" dirty="0"/>
          </a:p>
          <a:p>
            <a:pPr algn="ctr"/>
            <a:r>
              <a:rPr lang="pt-BR" sz="1200" dirty="0" err="1"/>
              <a:t>Qtd_parcela</a:t>
            </a:r>
            <a:endParaRPr lang="pt-BR" sz="1200" dirty="0"/>
          </a:p>
          <a:p>
            <a:pPr algn="ctr"/>
            <a:r>
              <a:rPr lang="pt-BR" sz="1200" dirty="0" err="1"/>
              <a:t>Valor_parcela</a:t>
            </a:r>
            <a:endParaRPr lang="pt-BR" sz="1200" dirty="0"/>
          </a:p>
          <a:p>
            <a:pPr algn="ctr"/>
            <a:r>
              <a:rPr lang="pt-BR" sz="1200" dirty="0" err="1"/>
              <a:t>Data_venc</a:t>
            </a:r>
            <a:endParaRPr lang="pt-BR" sz="1200" dirty="0"/>
          </a:p>
          <a:p>
            <a:pPr algn="ctr"/>
            <a:r>
              <a:rPr lang="pt-BR" sz="1200" dirty="0" err="1"/>
              <a:t>Parce_aberta</a:t>
            </a:r>
            <a:endParaRPr lang="pt-BR" sz="1200" dirty="0"/>
          </a:p>
          <a:p>
            <a:pPr algn="ctr"/>
            <a:r>
              <a:rPr lang="pt-BR" sz="1200" dirty="0" err="1"/>
              <a:t>Parce_vencida</a:t>
            </a:r>
            <a:endParaRPr lang="pt-BR" sz="1200" dirty="0"/>
          </a:p>
          <a:p>
            <a:pPr algn="ctr"/>
            <a:r>
              <a:rPr lang="pt-BR" sz="1200" b="1" dirty="0" err="1"/>
              <a:t>id_cliente</a:t>
            </a:r>
            <a:endParaRPr lang="pt-BR" sz="1200" b="1" dirty="0"/>
          </a:p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b="1" dirty="0"/>
              <a:t>nu_processo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7F779A0-EFEB-46A2-B0EF-1826B1C50416}"/>
              </a:ext>
            </a:extLst>
          </p:cNvPr>
          <p:cNvSpPr/>
          <p:nvPr/>
        </p:nvSpPr>
        <p:spPr>
          <a:xfrm>
            <a:off x="971600" y="846004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Contrato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281E8C-3A4A-4C15-A0C8-AF9AE87139D3}"/>
              </a:ext>
            </a:extLst>
          </p:cNvPr>
          <p:cNvSpPr txBox="1"/>
          <p:nvPr/>
        </p:nvSpPr>
        <p:spPr>
          <a:xfrm>
            <a:off x="4279817" y="1628800"/>
            <a:ext cx="17349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id_contrato</a:t>
            </a:r>
            <a:endParaRPr lang="pt-BR" sz="1200" b="1" dirty="0"/>
          </a:p>
          <a:p>
            <a:pPr algn="ctr"/>
            <a:r>
              <a:rPr lang="pt-BR" sz="1200" b="1" dirty="0" err="1"/>
              <a:t>Qtd_parcela</a:t>
            </a:r>
            <a:endParaRPr lang="pt-BR" sz="1200" b="1" dirty="0"/>
          </a:p>
          <a:p>
            <a:pPr algn="ctr"/>
            <a:r>
              <a:rPr lang="pt-BR" sz="1200" dirty="0" err="1"/>
              <a:t>Valor_parcela</a:t>
            </a:r>
            <a:endParaRPr lang="pt-BR" sz="1200" dirty="0"/>
          </a:p>
          <a:p>
            <a:pPr algn="ctr"/>
            <a:r>
              <a:rPr lang="pt-BR" sz="1200" dirty="0" err="1"/>
              <a:t>Data_venc</a:t>
            </a:r>
            <a:endParaRPr lang="pt-BR" sz="1200" dirty="0"/>
          </a:p>
          <a:p>
            <a:pPr algn="ctr"/>
            <a:r>
              <a:rPr lang="pt-BR" sz="1200" dirty="0" err="1"/>
              <a:t>Parce_aberta</a:t>
            </a:r>
            <a:endParaRPr lang="pt-BR" sz="1200" dirty="0"/>
          </a:p>
          <a:p>
            <a:pPr algn="ctr"/>
            <a:r>
              <a:rPr lang="pt-BR" sz="1200" dirty="0" err="1"/>
              <a:t>Parce_vencida</a:t>
            </a:r>
            <a:endParaRPr lang="pt-BR" sz="1200" dirty="0"/>
          </a:p>
          <a:p>
            <a:pPr algn="ctr"/>
            <a:r>
              <a:rPr lang="pt-BR" sz="1200" b="1" dirty="0" err="1"/>
              <a:t>id_cliente</a:t>
            </a:r>
            <a:endParaRPr lang="pt-BR" sz="1200" b="1" dirty="0"/>
          </a:p>
          <a:p>
            <a:pPr algn="ctr"/>
            <a:r>
              <a:rPr lang="pt-BR" sz="1200" b="1" dirty="0" err="1"/>
              <a:t>id_advogado</a:t>
            </a:r>
            <a:endParaRPr lang="pt-BR" sz="1200" b="1" dirty="0"/>
          </a:p>
          <a:p>
            <a:pPr algn="ctr"/>
            <a:r>
              <a:rPr lang="pt-BR" sz="1200" b="1" dirty="0"/>
              <a:t>nu_processo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DF65FC-0845-46E5-B046-19DB1C1C58AA}"/>
              </a:ext>
            </a:extLst>
          </p:cNvPr>
          <p:cNvSpPr/>
          <p:nvPr/>
        </p:nvSpPr>
        <p:spPr>
          <a:xfrm>
            <a:off x="4283968" y="1052736"/>
            <a:ext cx="1728192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Contrato</a:t>
            </a:r>
          </a:p>
        </p:txBody>
      </p:sp>
    </p:spTree>
    <p:extLst>
      <p:ext uri="{BB962C8B-B14F-4D97-AF65-F5344CB8AC3E}">
        <p14:creationId xmlns:p14="http://schemas.microsoft.com/office/powerpoint/2010/main" val="2895623171"/>
      </p:ext>
    </p:extLst>
  </p:cSld>
  <p:clrMapOvr>
    <a:masterClrMapping/>
  </p:clrMapOvr>
</p:sld>
</file>

<file path=ppt/theme/theme1.xml><?xml version="1.0" encoding="utf-8"?>
<a:theme xmlns:a="http://schemas.openxmlformats.org/drawingml/2006/main" name="reldigraph">
  <a:themeElements>
    <a:clrScheme name="reldigrap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eldigrap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ldigrap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ldigrap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ldigrap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ldigrap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ldigrap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ldigrap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ldigrap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ldigrap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ldigrap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ldigrap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ldigrap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ldigrap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e5d022ff-4ce9-4922-b5a4-f245e35e2aac">false</MarketSpecific>
    <ApprovalStatus xmlns="e5d022ff-4ce9-4922-b5a4-f245e35e2aac">InProgress</ApprovalStatus>
    <LocComments xmlns="e5d022ff-4ce9-4922-b5a4-f245e35e2aac" xsi:nil="true"/>
    <DirectSourceMarket xmlns="e5d022ff-4ce9-4922-b5a4-f245e35e2aac">english</DirectSourceMarket>
    <ThumbnailAssetId xmlns="e5d022ff-4ce9-4922-b5a4-f245e35e2aac" xsi:nil="true"/>
    <PrimaryImageGen xmlns="e5d022ff-4ce9-4922-b5a4-f245e35e2aac">true</PrimaryImageGen>
    <LegacyData xmlns="e5d022ff-4ce9-4922-b5a4-f245e35e2aac" xsi:nil="true"/>
    <TPFriendlyName xmlns="e5d022ff-4ce9-4922-b5a4-f245e35e2aac" xsi:nil="true"/>
    <NumericId xmlns="e5d022ff-4ce9-4922-b5a4-f245e35e2aac" xsi:nil="true"/>
    <LocRecommendedHandoff xmlns="e5d022ff-4ce9-4922-b5a4-f245e35e2aac" xsi:nil="true"/>
    <BlockPublish xmlns="e5d022ff-4ce9-4922-b5a4-f245e35e2aac">false</BlockPublish>
    <BusinessGroup xmlns="e5d022ff-4ce9-4922-b5a4-f245e35e2aac" xsi:nil="true"/>
    <OpenTemplate xmlns="e5d022ff-4ce9-4922-b5a4-f245e35e2aac">true</OpenTemplate>
    <SourceTitle xmlns="e5d022ff-4ce9-4922-b5a4-f245e35e2aac">Relationship diagram</SourceTitle>
    <APEditor xmlns="e5d022ff-4ce9-4922-b5a4-f245e35e2aac">
      <UserInfo>
        <DisplayName/>
        <AccountId xsi:nil="true"/>
        <AccountType/>
      </UserInfo>
    </APEditor>
    <UALocComments xmlns="e5d022ff-4ce9-4922-b5a4-f245e35e2aac">2007 Template UpLeveling Do Not HandOff</UALocComments>
    <IntlLangReviewDate xmlns="e5d022ff-4ce9-4922-b5a4-f245e35e2aac" xsi:nil="true"/>
    <PublishStatusLookup xmlns="e5d022ff-4ce9-4922-b5a4-f245e35e2aac">
      <Value>446905</Value>
      <Value>446907</Value>
    </PublishStatusLookup>
    <ParentAssetId xmlns="e5d022ff-4ce9-4922-b5a4-f245e35e2aac" xsi:nil="true"/>
    <FeatureTagsTaxHTField0 xmlns="e5d022ff-4ce9-4922-b5a4-f245e35e2aac">
      <Terms xmlns="http://schemas.microsoft.com/office/infopath/2007/PartnerControls"/>
    </FeatureTagsTaxHTField0>
    <MachineTranslated xmlns="e5d022ff-4ce9-4922-b5a4-f245e35e2aac">false</MachineTranslated>
    <Providers xmlns="e5d022ff-4ce9-4922-b5a4-f245e35e2aac" xsi:nil="true"/>
    <OriginalSourceMarket xmlns="e5d022ff-4ce9-4922-b5a4-f245e35e2aac">english</OriginalSourceMarket>
    <APDescription xmlns="e5d022ff-4ce9-4922-b5a4-f245e35e2aac" xsi:nil="true"/>
    <ContentItem xmlns="e5d022ff-4ce9-4922-b5a4-f245e35e2aac" xsi:nil="true"/>
    <ClipArtFilename xmlns="e5d022ff-4ce9-4922-b5a4-f245e35e2aac" xsi:nil="true"/>
    <TPInstallLocation xmlns="e5d022ff-4ce9-4922-b5a4-f245e35e2aac" xsi:nil="true"/>
    <TimesCloned xmlns="e5d022ff-4ce9-4922-b5a4-f245e35e2aac" xsi:nil="true"/>
    <PublishTargets xmlns="e5d022ff-4ce9-4922-b5a4-f245e35e2aac">OfficeOnline,OfficeOnlineVNext</PublishTargets>
    <AcquiredFrom xmlns="e5d022ff-4ce9-4922-b5a4-f245e35e2aac">Internal MS</AcquiredFrom>
    <AssetStart xmlns="e5d022ff-4ce9-4922-b5a4-f245e35e2aac">2012-02-17T17:29:00+00:00</AssetStart>
    <FriendlyTitle xmlns="e5d022ff-4ce9-4922-b5a4-f245e35e2aac" xsi:nil="true"/>
    <Provider xmlns="e5d022ff-4ce9-4922-b5a4-f245e35e2aac" xsi:nil="true"/>
    <LastHandOff xmlns="e5d022ff-4ce9-4922-b5a4-f245e35e2aac" xsi:nil="true"/>
    <Manager xmlns="e5d022ff-4ce9-4922-b5a4-f245e35e2aac" xsi:nil="true"/>
    <UALocRecommendation xmlns="e5d022ff-4ce9-4922-b5a4-f245e35e2aac">Localize</UALocRecommendation>
    <ArtSampleDocs xmlns="e5d022ff-4ce9-4922-b5a4-f245e35e2aac" xsi:nil="true"/>
    <UACurrentWords xmlns="e5d022ff-4ce9-4922-b5a4-f245e35e2aac" xsi:nil="true"/>
    <TPClientViewer xmlns="e5d022ff-4ce9-4922-b5a4-f245e35e2aac" xsi:nil="true"/>
    <TemplateStatus xmlns="e5d022ff-4ce9-4922-b5a4-f245e35e2aac">Complete</TemplateStatus>
    <ShowIn xmlns="e5d022ff-4ce9-4922-b5a4-f245e35e2aac">Show everywhere</ShowIn>
    <CSXHash xmlns="e5d022ff-4ce9-4922-b5a4-f245e35e2aac" xsi:nil="true"/>
    <Downloads xmlns="e5d022ff-4ce9-4922-b5a4-f245e35e2aac">0</Downloads>
    <VoteCount xmlns="e5d022ff-4ce9-4922-b5a4-f245e35e2aac" xsi:nil="true"/>
    <OOCacheId xmlns="e5d022ff-4ce9-4922-b5a4-f245e35e2aac" xsi:nil="true"/>
    <IsDeleted xmlns="e5d022ff-4ce9-4922-b5a4-f245e35e2aac">false</IsDeleted>
    <InternalTagsTaxHTField0 xmlns="e5d022ff-4ce9-4922-b5a4-f245e35e2aac">
      <Terms xmlns="http://schemas.microsoft.com/office/infopath/2007/PartnerControls"/>
    </InternalTagsTaxHTField0>
    <UANotes xmlns="e5d022ff-4ce9-4922-b5a4-f245e35e2aac">2003 to 2007 conversion</UANotes>
    <AssetExpire xmlns="e5d022ff-4ce9-4922-b5a4-f245e35e2aac">2035-01-01T08:00:00+00:00</AssetExpire>
    <CSXSubmissionMarket xmlns="e5d022ff-4ce9-4922-b5a4-f245e35e2aac" xsi:nil="true"/>
    <DSATActionTaken xmlns="e5d022ff-4ce9-4922-b5a4-f245e35e2aac" xsi:nil="true"/>
    <SubmitterId xmlns="e5d022ff-4ce9-4922-b5a4-f245e35e2aac" xsi:nil="true"/>
    <EditorialTags xmlns="e5d022ff-4ce9-4922-b5a4-f245e35e2aac" xsi:nil="true"/>
    <TPExecutable xmlns="e5d022ff-4ce9-4922-b5a4-f245e35e2aac" xsi:nil="true"/>
    <CSXSubmissionDate xmlns="e5d022ff-4ce9-4922-b5a4-f245e35e2aac" xsi:nil="true"/>
    <CSXUpdate xmlns="e5d022ff-4ce9-4922-b5a4-f245e35e2aac">false</CSXUpdate>
    <AssetType xmlns="e5d022ff-4ce9-4922-b5a4-f245e35e2aac">TP</AssetType>
    <ApprovalLog xmlns="e5d022ff-4ce9-4922-b5a4-f245e35e2aac" xsi:nil="true"/>
    <BugNumber xmlns="e5d022ff-4ce9-4922-b5a4-f245e35e2aac" xsi:nil="true"/>
    <OriginAsset xmlns="e5d022ff-4ce9-4922-b5a4-f245e35e2aac" xsi:nil="true"/>
    <TPComponent xmlns="e5d022ff-4ce9-4922-b5a4-f245e35e2aac" xsi:nil="true"/>
    <Milestone xmlns="e5d022ff-4ce9-4922-b5a4-f245e35e2aac" xsi:nil="true"/>
    <RecommendationsModifier xmlns="e5d022ff-4ce9-4922-b5a4-f245e35e2aac" xsi:nil="true"/>
    <AssetId xmlns="e5d022ff-4ce9-4922-b5a4-f245e35e2aac">TP102830615</AssetId>
    <PolicheckWords xmlns="e5d022ff-4ce9-4922-b5a4-f245e35e2aac" xsi:nil="true"/>
    <TPLaunchHelpLink xmlns="e5d022ff-4ce9-4922-b5a4-f245e35e2aac" xsi:nil="true"/>
    <IntlLocPriority xmlns="e5d022ff-4ce9-4922-b5a4-f245e35e2aac" xsi:nil="true"/>
    <TPApplication xmlns="e5d022ff-4ce9-4922-b5a4-f245e35e2aac" xsi:nil="true"/>
    <IntlLangReviewer xmlns="e5d022ff-4ce9-4922-b5a4-f245e35e2aac" xsi:nil="true"/>
    <HandoffToMSDN xmlns="e5d022ff-4ce9-4922-b5a4-f245e35e2aac" xsi:nil="true"/>
    <PlannedPubDate xmlns="e5d022ff-4ce9-4922-b5a4-f245e35e2aac" xsi:nil="true"/>
    <CrawlForDependencies xmlns="e5d022ff-4ce9-4922-b5a4-f245e35e2aac">false</CrawlForDependencies>
    <LocLastLocAttemptVersionLookup xmlns="e5d022ff-4ce9-4922-b5a4-f245e35e2aac">826177</LocLastLocAttemptVersionLookup>
    <TrustLevel xmlns="e5d022ff-4ce9-4922-b5a4-f245e35e2aac">1 Microsoft Managed Content</TrustLevel>
    <CampaignTagsTaxHTField0 xmlns="e5d022ff-4ce9-4922-b5a4-f245e35e2aac">
      <Terms xmlns="http://schemas.microsoft.com/office/infopath/2007/PartnerControls"/>
    </CampaignTagsTaxHTField0>
    <TPNamespace xmlns="e5d022ff-4ce9-4922-b5a4-f245e35e2aac" xsi:nil="true"/>
    <TaxCatchAll xmlns="e5d022ff-4ce9-4922-b5a4-f245e35e2aac"/>
    <IsSearchable xmlns="e5d022ff-4ce9-4922-b5a4-f245e35e2aac">true</IsSearchable>
    <TemplateTemplateType xmlns="e5d022ff-4ce9-4922-b5a4-f245e35e2aac">PowerPoint 12 Default</TemplateTemplateType>
    <Markets xmlns="e5d022ff-4ce9-4922-b5a4-f245e35e2aac"/>
    <IntlLangReview xmlns="e5d022ff-4ce9-4922-b5a4-f245e35e2aac">false</IntlLangReview>
    <UAProjectedTotalWords xmlns="e5d022ff-4ce9-4922-b5a4-f245e35e2aac" xsi:nil="true"/>
    <OutputCachingOn xmlns="e5d022ff-4ce9-4922-b5a4-f245e35e2aac">false</OutputCachingOn>
    <LocMarketGroupTiers2 xmlns="e5d022ff-4ce9-4922-b5a4-f245e35e2aac">,t:Tier 1,t:Tier 2,t:Tier 3,</LocMarketGroupTiers2>
    <APAuthor xmlns="e5d022ff-4ce9-4922-b5a4-f245e35e2aac">
      <UserInfo>
        <DisplayName/>
        <AccountId>2721</AccountId>
        <AccountType/>
      </UserInfo>
    </APAuthor>
    <TPCommandLine xmlns="e5d022ff-4ce9-4922-b5a4-f245e35e2aac" xsi:nil="true"/>
    <LocManualTestRequired xmlns="e5d022ff-4ce9-4922-b5a4-f245e35e2aac">false</LocManualTestRequired>
    <TPAppVersion xmlns="e5d022ff-4ce9-4922-b5a4-f245e35e2aac" xsi:nil="true"/>
    <EditorialStatus xmlns="e5d022ff-4ce9-4922-b5a4-f245e35e2aac" xsi:nil="true"/>
    <LastModifiedDateTime xmlns="e5d022ff-4ce9-4922-b5a4-f245e35e2aac" xsi:nil="true"/>
    <TPLaunchHelpLinkType xmlns="e5d022ff-4ce9-4922-b5a4-f245e35e2aac">Template</TPLaunchHelpLinkType>
    <OriginalRelease xmlns="e5d022ff-4ce9-4922-b5a4-f245e35e2aac">14</OriginalRelease>
    <ScenarioTagsTaxHTField0 xmlns="e5d022ff-4ce9-4922-b5a4-f245e35e2aac">
      <Terms xmlns="http://schemas.microsoft.com/office/infopath/2007/PartnerControls"/>
    </ScenarioTagsTaxHTField0>
    <LocalizationTagsTaxHTField0 xmlns="e5d022ff-4ce9-4922-b5a4-f245e35e2aa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02599E-1AA4-4B09-A4C4-D80BA8DDBF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4E3ED5-E818-4D7D-AA64-E2F8FDFBD88D}">
  <ds:schemaRefs>
    <ds:schemaRef ds:uri="http://schemas.microsoft.com/office/2006/metadata/properties"/>
    <ds:schemaRef ds:uri="http://schemas.microsoft.com/office/infopath/2007/PartnerControls"/>
    <ds:schemaRef ds:uri="e5d022ff-4ce9-4922-b5a4-f245e35e2aac"/>
  </ds:schemaRefs>
</ds:datastoreItem>
</file>

<file path=customXml/itemProps3.xml><?xml version="1.0" encoding="utf-8"?>
<ds:datastoreItem xmlns:ds="http://schemas.openxmlformats.org/officeDocument/2006/customXml" ds:itemID="{38337DB8-9600-401F-B91D-DB1D4519A9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Diagrama de relacionamentos</Template>
  <TotalTime>1619</TotalTime>
  <Words>693</Words>
  <Application>Microsoft Office PowerPoint</Application>
  <PresentationFormat>Apresentação na tela (4:3)</PresentationFormat>
  <Paragraphs>338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reldigraph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Rafael Rodrigues</dc:creator>
  <cp:keywords/>
  <dc:description/>
  <cp:lastModifiedBy>Rafael Rodrigues</cp:lastModifiedBy>
  <cp:revision>115</cp:revision>
  <dcterms:created xsi:type="dcterms:W3CDTF">2020-11-03T15:31:16Z</dcterms:created>
  <dcterms:modified xsi:type="dcterms:W3CDTF">2020-11-07T18:27:59Z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TC060784161046</vt:lpwstr>
  </property>
  <property fmtid="{D5CDD505-2E9C-101B-9397-08002B2CF9AE}" pid="3" name="InternalTags">
    <vt:lpwstr/>
  </property>
  <property fmtid="{D5CDD505-2E9C-101B-9397-08002B2CF9AE}" pid="4" name="ContentTypeId">
    <vt:lpwstr>0x01010062057737089D604C8995D725789FFFFD0400C05BDBFCDB0BE84BA6AEC1D1A4F5E4CE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Order">
    <vt:r8>8793400</vt:r8>
  </property>
  <property fmtid="{D5CDD505-2E9C-101B-9397-08002B2CF9AE}" pid="10" name="HiddenCategoryTags">
    <vt:lpwstr/>
  </property>
  <property fmtid="{D5CDD505-2E9C-101B-9397-08002B2CF9AE}" pid="11" name="ImageGenStatus">
    <vt:i4>0</vt:i4>
  </property>
  <property fmtid="{D5CDD505-2E9C-101B-9397-08002B2CF9AE}" pid="12" name="CategoryTags">
    <vt:lpwstr/>
  </property>
  <property fmtid="{D5CDD505-2E9C-101B-9397-08002B2CF9AE}" pid="13" name="Applications">
    <vt:lpwstr/>
  </property>
  <property fmtid="{D5CDD505-2E9C-101B-9397-08002B2CF9AE}" pid="14" name="LocMarketGroupTiers">
    <vt:lpwstr>,t:Tier 1,t:Tier 2,t:Tier 3,</vt:lpwstr>
  </property>
</Properties>
</file>