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68" r:id="rId3"/>
    <p:sldId id="270" r:id="rId4"/>
    <p:sldId id="273" r:id="rId5"/>
    <p:sldId id="271" r:id="rId6"/>
    <p:sldId id="272" r:id="rId7"/>
    <p:sldId id="275" r:id="rId8"/>
    <p:sldId id="280" r:id="rId9"/>
    <p:sldId id="277" r:id="rId10"/>
    <p:sldId id="276" r:id="rId11"/>
    <p:sldId id="274" r:id="rId12"/>
    <p:sldId id="278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69"/>
  </p:normalViewPr>
  <p:slideViewPr>
    <p:cSldViewPr>
      <p:cViewPr varScale="1">
        <p:scale>
          <a:sx n="95" d="100"/>
          <a:sy n="95" d="100"/>
        </p:scale>
        <p:origin x="1090" y="-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4A7BC-3602-4139-B617-43B3B223A05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5E28D5F-4144-4381-A54E-7F2279C8FD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Customer / Audience: </a:t>
          </a:r>
          <a:r>
            <a:rPr lang="en-US" sz="1800" dirty="0"/>
            <a:t>Everyday online shoppers including students, parents, deal-hunters, and anyone trying to save money on frequently browsed items.</a:t>
          </a:r>
        </a:p>
      </dgm:t>
    </dgm:pt>
    <dgm:pt modelId="{68A2DF25-20B7-44FF-BFAC-CEE8F89DD34B}" type="parTrans" cxnId="{895C7852-831A-434C-8529-96CE1A4E7EF3}">
      <dgm:prSet/>
      <dgm:spPr/>
      <dgm:t>
        <a:bodyPr/>
        <a:lstStyle/>
        <a:p>
          <a:endParaRPr lang="en-US"/>
        </a:p>
      </dgm:t>
    </dgm:pt>
    <dgm:pt modelId="{8549210A-7727-4DFD-A239-78F5122CAB2C}" type="sibTrans" cxnId="{895C7852-831A-434C-8529-96CE1A4E7E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B4144C-DA99-4F37-96E2-C272B3BF84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End-User: </a:t>
          </a:r>
          <a:r>
            <a:rPr lang="en-US" sz="1800" dirty="0"/>
            <a:t>Anyone who shops online and wants to monitor a product’s price without constantly checking manually. The end-user will interact with a simple, clean interface where they input a product URL and a price limit.</a:t>
          </a:r>
        </a:p>
      </dgm:t>
    </dgm:pt>
    <dgm:pt modelId="{F68B55E6-4040-4EB9-98F1-DF435C60570A}" type="parTrans" cxnId="{B6012C92-95DC-4872-BF8A-C3906716D95E}">
      <dgm:prSet/>
      <dgm:spPr/>
      <dgm:t>
        <a:bodyPr/>
        <a:lstStyle/>
        <a:p>
          <a:endParaRPr lang="en-US"/>
        </a:p>
      </dgm:t>
    </dgm:pt>
    <dgm:pt modelId="{FBC83EC5-629E-4164-A57E-9CF5758043A7}" type="sibTrans" cxnId="{B6012C92-95DC-4872-BF8A-C3906716D95E}">
      <dgm:prSet/>
      <dgm:spPr/>
      <dgm:t>
        <a:bodyPr/>
        <a:lstStyle/>
        <a:p>
          <a:endParaRPr lang="en-US"/>
        </a:p>
      </dgm:t>
    </dgm:pt>
    <dgm:pt modelId="{340BD8BF-164C-4DE8-9B6B-52244ADA27F7}" type="pres">
      <dgm:prSet presAssocID="{8144A7BC-3602-4139-B617-43B3B223A055}" presName="root" presStyleCnt="0">
        <dgm:presLayoutVars>
          <dgm:dir/>
          <dgm:resizeHandles val="exact"/>
        </dgm:presLayoutVars>
      </dgm:prSet>
      <dgm:spPr/>
    </dgm:pt>
    <dgm:pt modelId="{4CE34E6E-A6DC-40D0-978D-EE69CEE8D321}" type="pres">
      <dgm:prSet presAssocID="{8144A7BC-3602-4139-B617-43B3B223A055}" presName="container" presStyleCnt="0">
        <dgm:presLayoutVars>
          <dgm:dir/>
          <dgm:resizeHandles val="exact"/>
        </dgm:presLayoutVars>
      </dgm:prSet>
      <dgm:spPr/>
    </dgm:pt>
    <dgm:pt modelId="{8A4D900A-15D6-43B1-9F18-9EC7702A2091}" type="pres">
      <dgm:prSet presAssocID="{85E28D5F-4144-4381-A54E-7F2279C8FD44}" presName="compNode" presStyleCnt="0"/>
      <dgm:spPr/>
    </dgm:pt>
    <dgm:pt modelId="{43E0A020-B205-4174-8921-8B31684665F1}" type="pres">
      <dgm:prSet presAssocID="{85E28D5F-4144-4381-A54E-7F2279C8FD44}" presName="iconBgRect" presStyleLbl="bgShp" presStyleIdx="0" presStyleCnt="2"/>
      <dgm:spPr/>
    </dgm:pt>
    <dgm:pt modelId="{4A1C388A-1B42-4F7B-BEA4-FC6018943301}" type="pres">
      <dgm:prSet presAssocID="{85E28D5F-4144-4381-A54E-7F2279C8FD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758C9A5-6872-4490-A172-F476208041AD}" type="pres">
      <dgm:prSet presAssocID="{85E28D5F-4144-4381-A54E-7F2279C8FD44}" presName="spaceRect" presStyleCnt="0"/>
      <dgm:spPr/>
    </dgm:pt>
    <dgm:pt modelId="{14D172AE-0015-4F03-992E-BA66638312E1}" type="pres">
      <dgm:prSet presAssocID="{85E28D5F-4144-4381-A54E-7F2279C8FD44}" presName="textRect" presStyleLbl="revTx" presStyleIdx="0" presStyleCnt="2">
        <dgm:presLayoutVars>
          <dgm:chMax val="1"/>
          <dgm:chPref val="1"/>
        </dgm:presLayoutVars>
      </dgm:prSet>
      <dgm:spPr/>
    </dgm:pt>
    <dgm:pt modelId="{0FC4AE85-CDA3-435E-897C-526449DBA471}" type="pres">
      <dgm:prSet presAssocID="{8549210A-7727-4DFD-A239-78F5122CAB2C}" presName="sibTrans" presStyleLbl="sibTrans2D1" presStyleIdx="0" presStyleCnt="0"/>
      <dgm:spPr/>
    </dgm:pt>
    <dgm:pt modelId="{97FA95D9-77AB-4CC8-8B19-681CC1E3D1B9}" type="pres">
      <dgm:prSet presAssocID="{53B4144C-DA99-4F37-96E2-C272B3BF8484}" presName="compNode" presStyleCnt="0"/>
      <dgm:spPr/>
    </dgm:pt>
    <dgm:pt modelId="{EBE032CF-E7BA-4FF4-83DD-5438F9035F77}" type="pres">
      <dgm:prSet presAssocID="{53B4144C-DA99-4F37-96E2-C272B3BF8484}" presName="iconBgRect" presStyleLbl="bgShp" presStyleIdx="1" presStyleCnt="2"/>
      <dgm:spPr/>
    </dgm:pt>
    <dgm:pt modelId="{D0F2A891-B3A7-442F-A5CF-D48AB83C1E1B}" type="pres">
      <dgm:prSet presAssocID="{53B4144C-DA99-4F37-96E2-C272B3BF84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BC4C56C7-B7D1-44FF-9F75-7E51EE34FEAA}" type="pres">
      <dgm:prSet presAssocID="{53B4144C-DA99-4F37-96E2-C272B3BF8484}" presName="spaceRect" presStyleCnt="0"/>
      <dgm:spPr/>
    </dgm:pt>
    <dgm:pt modelId="{8C83E5C8-9DF4-4F6F-9817-9EC94DC566F7}" type="pres">
      <dgm:prSet presAssocID="{53B4144C-DA99-4F37-96E2-C272B3BF848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A011301-5EDC-4B98-9581-A9F80AED8441}" type="presOf" srcId="{8549210A-7727-4DFD-A239-78F5122CAB2C}" destId="{0FC4AE85-CDA3-435E-897C-526449DBA471}" srcOrd="0" destOrd="0" presId="urn:microsoft.com/office/officeart/2018/2/layout/IconCircleList"/>
    <dgm:cxn modelId="{7D2F2507-5A63-44AD-9AA6-A9B9ADBB5604}" type="presOf" srcId="{8144A7BC-3602-4139-B617-43B3B223A055}" destId="{340BD8BF-164C-4DE8-9B6B-52244ADA27F7}" srcOrd="0" destOrd="0" presId="urn:microsoft.com/office/officeart/2018/2/layout/IconCircleList"/>
    <dgm:cxn modelId="{2BC44F15-30FC-47D6-830A-203392D1314E}" type="presOf" srcId="{85E28D5F-4144-4381-A54E-7F2279C8FD44}" destId="{14D172AE-0015-4F03-992E-BA66638312E1}" srcOrd="0" destOrd="0" presId="urn:microsoft.com/office/officeart/2018/2/layout/IconCircleList"/>
    <dgm:cxn modelId="{895C7852-831A-434C-8529-96CE1A4E7EF3}" srcId="{8144A7BC-3602-4139-B617-43B3B223A055}" destId="{85E28D5F-4144-4381-A54E-7F2279C8FD44}" srcOrd="0" destOrd="0" parTransId="{68A2DF25-20B7-44FF-BFAC-CEE8F89DD34B}" sibTransId="{8549210A-7727-4DFD-A239-78F5122CAB2C}"/>
    <dgm:cxn modelId="{6003467C-A251-4C50-AF1C-8B0EC8C2B807}" type="presOf" srcId="{53B4144C-DA99-4F37-96E2-C272B3BF8484}" destId="{8C83E5C8-9DF4-4F6F-9817-9EC94DC566F7}" srcOrd="0" destOrd="0" presId="urn:microsoft.com/office/officeart/2018/2/layout/IconCircleList"/>
    <dgm:cxn modelId="{B6012C92-95DC-4872-BF8A-C3906716D95E}" srcId="{8144A7BC-3602-4139-B617-43B3B223A055}" destId="{53B4144C-DA99-4F37-96E2-C272B3BF8484}" srcOrd="1" destOrd="0" parTransId="{F68B55E6-4040-4EB9-98F1-DF435C60570A}" sibTransId="{FBC83EC5-629E-4164-A57E-9CF5758043A7}"/>
    <dgm:cxn modelId="{78ACBC01-73FA-45EF-9818-0FD9463B5026}" type="presParOf" srcId="{340BD8BF-164C-4DE8-9B6B-52244ADA27F7}" destId="{4CE34E6E-A6DC-40D0-978D-EE69CEE8D321}" srcOrd="0" destOrd="0" presId="urn:microsoft.com/office/officeart/2018/2/layout/IconCircleList"/>
    <dgm:cxn modelId="{7E5639CB-20E6-4D18-AF31-9660E50F35F2}" type="presParOf" srcId="{4CE34E6E-A6DC-40D0-978D-EE69CEE8D321}" destId="{8A4D900A-15D6-43B1-9F18-9EC7702A2091}" srcOrd="0" destOrd="0" presId="urn:microsoft.com/office/officeart/2018/2/layout/IconCircleList"/>
    <dgm:cxn modelId="{027A41FF-5EC7-4EBB-9B2A-6E6028A38A95}" type="presParOf" srcId="{8A4D900A-15D6-43B1-9F18-9EC7702A2091}" destId="{43E0A020-B205-4174-8921-8B31684665F1}" srcOrd="0" destOrd="0" presId="urn:microsoft.com/office/officeart/2018/2/layout/IconCircleList"/>
    <dgm:cxn modelId="{5379CD92-6196-443D-9EAB-BD0AA0BC5FD2}" type="presParOf" srcId="{8A4D900A-15D6-43B1-9F18-9EC7702A2091}" destId="{4A1C388A-1B42-4F7B-BEA4-FC6018943301}" srcOrd="1" destOrd="0" presId="urn:microsoft.com/office/officeart/2018/2/layout/IconCircleList"/>
    <dgm:cxn modelId="{097BA4F4-6F26-4488-B1D3-A1B86675D0BE}" type="presParOf" srcId="{8A4D900A-15D6-43B1-9F18-9EC7702A2091}" destId="{0758C9A5-6872-4490-A172-F476208041AD}" srcOrd="2" destOrd="0" presId="urn:microsoft.com/office/officeart/2018/2/layout/IconCircleList"/>
    <dgm:cxn modelId="{5970FADE-553F-4A17-8D31-E7E262891FBC}" type="presParOf" srcId="{8A4D900A-15D6-43B1-9F18-9EC7702A2091}" destId="{14D172AE-0015-4F03-992E-BA66638312E1}" srcOrd="3" destOrd="0" presId="urn:microsoft.com/office/officeart/2018/2/layout/IconCircleList"/>
    <dgm:cxn modelId="{C3B54B55-5255-47AB-9DB4-79D9E012CF23}" type="presParOf" srcId="{4CE34E6E-A6DC-40D0-978D-EE69CEE8D321}" destId="{0FC4AE85-CDA3-435E-897C-526449DBA471}" srcOrd="1" destOrd="0" presId="urn:microsoft.com/office/officeart/2018/2/layout/IconCircleList"/>
    <dgm:cxn modelId="{07A61055-3564-4A98-AE7E-06D213C28A96}" type="presParOf" srcId="{4CE34E6E-A6DC-40D0-978D-EE69CEE8D321}" destId="{97FA95D9-77AB-4CC8-8B19-681CC1E3D1B9}" srcOrd="2" destOrd="0" presId="urn:microsoft.com/office/officeart/2018/2/layout/IconCircleList"/>
    <dgm:cxn modelId="{6F0DB1FF-14F3-4DF4-A6EA-0CB8DA73DBCE}" type="presParOf" srcId="{97FA95D9-77AB-4CC8-8B19-681CC1E3D1B9}" destId="{EBE032CF-E7BA-4FF4-83DD-5438F9035F77}" srcOrd="0" destOrd="0" presId="urn:microsoft.com/office/officeart/2018/2/layout/IconCircleList"/>
    <dgm:cxn modelId="{A7768AF8-3261-4617-833B-91977F3A25FD}" type="presParOf" srcId="{97FA95D9-77AB-4CC8-8B19-681CC1E3D1B9}" destId="{D0F2A891-B3A7-442F-A5CF-D48AB83C1E1B}" srcOrd="1" destOrd="0" presId="urn:microsoft.com/office/officeart/2018/2/layout/IconCircleList"/>
    <dgm:cxn modelId="{B8B95641-CB25-41E5-98C3-B6E9CFFA1F6D}" type="presParOf" srcId="{97FA95D9-77AB-4CC8-8B19-681CC1E3D1B9}" destId="{BC4C56C7-B7D1-44FF-9F75-7E51EE34FEAA}" srcOrd="2" destOrd="0" presId="urn:microsoft.com/office/officeart/2018/2/layout/IconCircleList"/>
    <dgm:cxn modelId="{45D50E99-FA5A-4F1F-8515-343E17F4E59E}" type="presParOf" srcId="{97FA95D9-77AB-4CC8-8B19-681CC1E3D1B9}" destId="{8C83E5C8-9DF4-4F6F-9817-9EC94DC566F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0A020-B205-4174-8921-8B31684665F1}">
      <dsp:nvSpPr>
        <dsp:cNvPr id="0" name=""/>
        <dsp:cNvSpPr/>
      </dsp:nvSpPr>
      <dsp:spPr>
        <a:xfrm>
          <a:off x="13604" y="1274163"/>
          <a:ext cx="1078207" cy="10782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C388A-1B42-4F7B-BEA4-FC6018943301}">
      <dsp:nvSpPr>
        <dsp:cNvPr id="0" name=""/>
        <dsp:cNvSpPr/>
      </dsp:nvSpPr>
      <dsp:spPr>
        <a:xfrm>
          <a:off x="240027" y="1500586"/>
          <a:ext cx="625360" cy="625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172AE-0015-4F03-992E-BA66638312E1}">
      <dsp:nvSpPr>
        <dsp:cNvPr id="0" name=""/>
        <dsp:cNvSpPr/>
      </dsp:nvSpPr>
      <dsp:spPr>
        <a:xfrm>
          <a:off x="1322856" y="1274163"/>
          <a:ext cx="2541489" cy="107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Customer / Audience: </a:t>
          </a:r>
          <a:r>
            <a:rPr lang="en-US" sz="1800" kern="1200" dirty="0"/>
            <a:t>Everyday online shoppers including students, parents, deal-hunters, and anyone trying to save money on frequently browsed items.</a:t>
          </a:r>
        </a:p>
      </dsp:txBody>
      <dsp:txXfrm>
        <a:off x="1322856" y="1274163"/>
        <a:ext cx="2541489" cy="1078207"/>
      </dsp:txXfrm>
    </dsp:sp>
    <dsp:sp modelId="{EBE032CF-E7BA-4FF4-83DD-5438F9035F77}">
      <dsp:nvSpPr>
        <dsp:cNvPr id="0" name=""/>
        <dsp:cNvSpPr/>
      </dsp:nvSpPr>
      <dsp:spPr>
        <a:xfrm>
          <a:off x="4307181" y="1274163"/>
          <a:ext cx="1078207" cy="10782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2A891-B3A7-442F-A5CF-D48AB83C1E1B}">
      <dsp:nvSpPr>
        <dsp:cNvPr id="0" name=""/>
        <dsp:cNvSpPr/>
      </dsp:nvSpPr>
      <dsp:spPr>
        <a:xfrm>
          <a:off x="4533605" y="1500586"/>
          <a:ext cx="625360" cy="6253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3E5C8-9DF4-4F6F-9817-9EC94DC566F7}">
      <dsp:nvSpPr>
        <dsp:cNvPr id="0" name=""/>
        <dsp:cNvSpPr/>
      </dsp:nvSpPr>
      <dsp:spPr>
        <a:xfrm>
          <a:off x="5616434" y="1274163"/>
          <a:ext cx="2541489" cy="107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End-User: </a:t>
          </a:r>
          <a:r>
            <a:rPr lang="en-US" sz="1800" kern="1200" dirty="0"/>
            <a:t>Anyone who shops online and wants to monitor a product’s price without constantly checking manually. The end-user will interact with a simple, clean interface where they input a product URL and a price limit.</a:t>
          </a:r>
        </a:p>
      </dsp:txBody>
      <dsp:txXfrm>
        <a:off x="5616434" y="1274163"/>
        <a:ext cx="2541489" cy="1078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8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5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12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5906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5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91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0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41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7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7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4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1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7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6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9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UCwCampusesRev.png">
            <a:extLst>
              <a:ext uri="{FF2B5EF4-FFF2-40B4-BE49-F238E27FC236}">
                <a16:creationId xmlns:a16="http://schemas.microsoft.com/office/drawing/2014/main" id="{881524F8-C7B4-7BDF-946A-1F124DCFF783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61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faelRoj8/CS_3300_Grp10_Projec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melcamelcamel.com/" TargetMode="External"/><Relationship Id="rId2" Type="http://schemas.openxmlformats.org/officeDocument/2006/relationships/hyperlink" Target="https://www.joinhoney.com/payp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ickdeals.net/" TargetMode="External"/><Relationship Id="rId4" Type="http://schemas.openxmlformats.org/officeDocument/2006/relationships/hyperlink" Target="https://keepa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600" y="625643"/>
            <a:ext cx="7467600" cy="1223983"/>
          </a:xfrm>
        </p:spPr>
        <p:txBody>
          <a:bodyPr vert="horz" lIns="91440" tIns="45720" rIns="91440" bIns="45720" rtlCol="0" anchor="t">
            <a:noAutofit/>
          </a:bodyPr>
          <a:lstStyle/>
          <a:p>
            <a:pPr defTabSz="457200">
              <a:lnSpc>
                <a:spcPct val="90000"/>
              </a:lnSpc>
            </a:pPr>
            <a:r>
              <a:rPr lang="en-US" sz="32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Team 10’s Midterm Semester Project</a:t>
            </a:r>
            <a:br>
              <a:rPr lang="en-US" sz="32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Presentation: </a:t>
            </a:r>
            <a:r>
              <a:rPr lang="en-US" sz="3200" b="1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Price</a:t>
            </a:r>
            <a:r>
              <a:rPr lang="en-US" sz="3200" b="1" dirty="0" err="1"/>
              <a:t>S</a:t>
            </a:r>
            <a:r>
              <a:rPr lang="en-US" sz="3200" b="1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nipr</a:t>
            </a:r>
            <a:endParaRPr lang="en-US" sz="3200" b="1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B3D43BC-CF06-755D-BD4A-67114EF6E5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686" y="2366602"/>
            <a:ext cx="4088720" cy="35674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931796" y="2052214"/>
            <a:ext cx="3311470" cy="4196185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lnSpc>
                <a:spcPct val="90000"/>
              </a:lnSpc>
              <a:buFont typeface="Wingdings 3" charset="2"/>
              <a:buChar char=""/>
            </a:pPr>
            <a:r>
              <a:rPr lang="en-US" sz="1400" dirty="0">
                <a:solidFill>
                  <a:schemeClr val="tx1"/>
                </a:solidFill>
              </a:rPr>
              <a:t>CS 3300-001 Intro to software engineering</a:t>
            </a:r>
          </a:p>
          <a:p>
            <a:pPr defTabSz="457200">
              <a:lnSpc>
                <a:spcPct val="90000"/>
              </a:lnSpc>
              <a:buFont typeface="Wingdings 3" charset="2"/>
              <a:buChar char=""/>
            </a:pPr>
            <a:r>
              <a:rPr lang="en-US" sz="1400" dirty="0">
                <a:solidFill>
                  <a:schemeClr val="tx1"/>
                </a:solidFill>
              </a:rPr>
              <a:t>Summer midterm semester 2025</a:t>
            </a:r>
          </a:p>
          <a:p>
            <a:pPr defTabSz="457200">
              <a:lnSpc>
                <a:spcPct val="90000"/>
              </a:lnSpc>
              <a:buFont typeface="Wingdings 3" charset="2"/>
              <a:buChar char=""/>
            </a:pPr>
            <a:endParaRPr lang="en-US" sz="1400" dirty="0">
              <a:solidFill>
                <a:schemeClr val="tx1"/>
              </a:solidFill>
            </a:endParaRPr>
          </a:p>
          <a:p>
            <a:pPr defTabSz="457200">
              <a:lnSpc>
                <a:spcPct val="90000"/>
              </a:lnSpc>
              <a:buFont typeface="Wingdings 3" charset="2"/>
              <a:buChar char=""/>
            </a:pPr>
            <a:r>
              <a:rPr lang="en-US" sz="1400" dirty="0">
                <a:solidFill>
                  <a:schemeClr val="tx1"/>
                </a:solidFill>
              </a:rPr>
              <a:t>Team 10’s members: </a:t>
            </a:r>
          </a:p>
          <a:p>
            <a:pPr defTabSz="457200">
              <a:lnSpc>
                <a:spcPct val="90000"/>
              </a:lnSpc>
              <a:buFont typeface="Wingdings 3" charset="2"/>
              <a:buChar char=""/>
            </a:pPr>
            <a:r>
              <a:rPr lang="en-US" sz="1400" dirty="0">
                <a:solidFill>
                  <a:schemeClr val="tx1"/>
                </a:solidFill>
              </a:rPr>
              <a:t>Rafael Rojero </a:t>
            </a:r>
          </a:p>
          <a:p>
            <a:pPr defTabSz="457200">
              <a:lnSpc>
                <a:spcPct val="90000"/>
              </a:lnSpc>
              <a:buFont typeface="Wingdings 3" charset="2"/>
              <a:buChar char=""/>
            </a:pPr>
            <a:r>
              <a:rPr lang="en-US" sz="1400" dirty="0">
                <a:solidFill>
                  <a:schemeClr val="tx1"/>
                </a:solidFill>
              </a:rPr>
              <a:t>dylan lareno</a:t>
            </a:r>
          </a:p>
          <a:p>
            <a:pPr defTabSz="457200">
              <a:lnSpc>
                <a:spcPct val="90000"/>
              </a:lnSpc>
              <a:buFont typeface="Wingdings 3" charset="2"/>
              <a:buChar char=""/>
            </a:pPr>
            <a:endParaRPr lang="en-US" sz="1400" dirty="0">
              <a:solidFill>
                <a:schemeClr val="tx1"/>
              </a:solidFill>
            </a:endParaRPr>
          </a:p>
          <a:p>
            <a:pPr defTabSz="457200">
              <a:lnSpc>
                <a:spcPct val="90000"/>
              </a:lnSpc>
              <a:buFont typeface="Wingdings 3" charset="2"/>
              <a:buChar char=""/>
            </a:pPr>
            <a:r>
              <a:rPr lang="en-US" sz="1400" dirty="0">
                <a:solidFill>
                  <a:schemeClr val="tx1"/>
                </a:solidFill>
              </a:rPr>
              <a:t>Professor: Dr. Armin Moin </a:t>
            </a:r>
          </a:p>
          <a:p>
            <a:pPr defTabSz="457200">
              <a:lnSpc>
                <a:spcPct val="90000"/>
              </a:lnSpc>
              <a:buFont typeface="Wingdings 3" charset="2"/>
              <a:buChar char=""/>
            </a:pPr>
            <a:r>
              <a:rPr lang="en-US" sz="1400" dirty="0">
                <a:solidFill>
                  <a:schemeClr val="tx1"/>
                </a:solidFill>
              </a:rPr>
              <a:t>Teaching Assistant (TA): Himon Thakur</a:t>
            </a:r>
          </a:p>
          <a:p>
            <a:pPr defTabSz="457200">
              <a:lnSpc>
                <a:spcPct val="90000"/>
              </a:lnSpc>
              <a:buFont typeface="Wingdings 3" charset="2"/>
              <a:buChar char=""/>
            </a:pPr>
            <a:endParaRPr lang="en-US" sz="1400" dirty="0">
              <a:solidFill>
                <a:schemeClr val="tx1"/>
              </a:solidFill>
            </a:endParaRPr>
          </a:p>
          <a:p>
            <a:pPr defTabSz="457200">
              <a:lnSpc>
                <a:spcPct val="90000"/>
              </a:lnSpc>
              <a:buFont typeface="Wingdings 3" charset="2"/>
              <a:buChar char=""/>
            </a:pPr>
            <a:r>
              <a:rPr lang="en-US" sz="1400" dirty="0">
                <a:solidFill>
                  <a:schemeClr val="tx1"/>
                </a:solidFill>
              </a:rPr>
              <a:t>Permission is granted for publication on the UCCS website.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B65A9-6F8A-2D14-F440-A143E97DA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E50AEF-B3ED-E479-74BD-7009CF09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66482"/>
          </a:xfrm>
        </p:spPr>
        <p:txBody>
          <a:bodyPr/>
          <a:lstStyle/>
          <a:p>
            <a:r>
              <a:rPr lang="en-US" sz="2800" b="1" dirty="0"/>
              <a:t>Sprint Plan (6 Weeks) – June 9 to July 26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C85A013-A0A7-1D13-7A86-F98FB6ABB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667866"/>
              </p:ext>
            </p:extLst>
          </p:nvPr>
        </p:nvGraphicFramePr>
        <p:xfrm>
          <a:off x="483656" y="1295400"/>
          <a:ext cx="8050744" cy="471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144">
                  <a:extLst>
                    <a:ext uri="{9D8B030D-6E8A-4147-A177-3AD203B41FA5}">
                      <a16:colId xmlns:a16="http://schemas.microsoft.com/office/drawing/2014/main" val="29943378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033344519"/>
                    </a:ext>
                  </a:extLst>
                </a:gridCol>
                <a:gridCol w="3092714">
                  <a:extLst>
                    <a:ext uri="{9D8B030D-6E8A-4147-A177-3AD203B41FA5}">
                      <a16:colId xmlns:a16="http://schemas.microsoft.com/office/drawing/2014/main" val="3625164008"/>
                    </a:ext>
                  </a:extLst>
                </a:gridCol>
                <a:gridCol w="2012686">
                  <a:extLst>
                    <a:ext uri="{9D8B030D-6E8A-4147-A177-3AD203B41FA5}">
                      <a16:colId xmlns:a16="http://schemas.microsoft.com/office/drawing/2014/main" val="3210159189"/>
                    </a:ext>
                  </a:extLst>
                </a:gridCol>
              </a:tblGrid>
              <a:tr h="448640">
                <a:tc>
                  <a:txBody>
                    <a:bodyPr/>
                    <a:lstStyle/>
                    <a:p>
                      <a:r>
                        <a:rPr lang="en-US" dirty="0"/>
                        <a:t>Sprints: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 to: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344660"/>
                  </a:ext>
                </a:extLst>
              </a:tr>
              <a:tr h="774366">
                <a:tc>
                  <a:txBody>
                    <a:bodyPr/>
                    <a:lstStyle/>
                    <a:p>
                      <a:r>
                        <a:rPr lang="en-US" sz="1200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June 9 – June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Project setup, folder structure, initialize GitHub, plan core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69818"/>
                  </a:ext>
                </a:extLst>
              </a:tr>
              <a:tr h="672884">
                <a:tc>
                  <a:txBody>
                    <a:bodyPr/>
                    <a:lstStyle/>
                    <a:p>
                      <a:r>
                        <a:rPr lang="en-US" sz="1200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June 16 – June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Build CLI + test </a:t>
                      </a:r>
                      <a:r>
                        <a:rPr lang="en-US" sz="1200" dirty="0" err="1"/>
                        <a:t>SerpAPI</a:t>
                      </a:r>
                      <a:r>
                        <a:rPr lang="en-US" sz="1200" dirty="0"/>
                        <a:t> integration (Amazon, eBay, Walmart)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Rafael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13432"/>
                  </a:ext>
                </a:extLst>
              </a:tr>
              <a:tr h="672884">
                <a:tc>
                  <a:txBody>
                    <a:bodyPr/>
                    <a:lstStyle/>
                    <a:p>
                      <a:r>
                        <a:rPr lang="en-US" sz="1200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June 23 – June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Build GUI (</a:t>
                      </a:r>
                      <a:r>
                        <a:rPr lang="en-US" sz="1200" dirty="0" err="1"/>
                        <a:t>tkinter</a:t>
                      </a:r>
                      <a:r>
                        <a:rPr lang="en-US" sz="1200" dirty="0"/>
                        <a:t>), input form, buttons, result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Rafael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578320"/>
                  </a:ext>
                </a:extLst>
              </a:tr>
              <a:tr h="448640">
                <a:tc>
                  <a:txBody>
                    <a:bodyPr/>
                    <a:lstStyle/>
                    <a:p>
                      <a:r>
                        <a:rPr lang="en-US" sz="1200" dirty="0"/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June 30 – July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Hook GUI to backend, test real product tracking, write to 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Rafael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189771"/>
                  </a:ext>
                </a:extLst>
              </a:tr>
              <a:tr h="448640">
                <a:tc>
                  <a:txBody>
                    <a:bodyPr/>
                    <a:lstStyle/>
                    <a:p>
                      <a:r>
                        <a:rPr lang="en-US" sz="1200" dirty="0"/>
                        <a:t>Sprint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July 7 – July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price threshold logic + notifications (popups)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81762"/>
                  </a:ext>
                </a:extLst>
              </a:tr>
              <a:tr h="448640">
                <a:tc>
                  <a:txBody>
                    <a:bodyPr/>
                    <a:lstStyle/>
                    <a:p>
                      <a:r>
                        <a:rPr lang="en-US" sz="1200" dirty="0"/>
                        <a:t>Sprint 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July 14 – July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Price history log viewer, polish codebase, error handling, 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Rafael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56642"/>
                  </a:ext>
                </a:extLst>
              </a:tr>
              <a:tr h="774366">
                <a:tc>
                  <a:txBody>
                    <a:bodyPr/>
                    <a:lstStyle/>
                    <a:p>
                      <a:r>
                        <a:rPr lang="en-US" sz="1200" dirty="0"/>
                        <a:t>Final Touches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July 21 – July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Final bug fixing, UI polish, prepare demo for presentation,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16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55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98C56F-F251-DC2B-2927-5BF9B2B28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CB44727-B576-5512-628A-D7CD729D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Will PriceSnipr be Open Source?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C2857B-145B-613A-2478-942050241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Yes, </a:t>
            </a:r>
            <a:r>
              <a:rPr lang="en-US" sz="1400" dirty="0" err="1">
                <a:solidFill>
                  <a:srgbClr val="FFFFFF"/>
                </a:solidFill>
              </a:rPr>
              <a:t>PriceSnipr</a:t>
            </a:r>
            <a:r>
              <a:rPr lang="en-US" sz="1400" dirty="0">
                <a:solidFill>
                  <a:srgbClr val="FFFFFF"/>
                </a:solidFill>
              </a:rPr>
              <a:t> will be released as an open-source project on GitHub.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FFFFFF"/>
                </a:solidFill>
              </a:rPr>
              <a:t>Why Open Source?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FF"/>
                </a:solidFill>
              </a:rPr>
              <a:t>Transparency</a:t>
            </a:r>
            <a:r>
              <a:rPr lang="en-US" sz="1400" dirty="0">
                <a:solidFill>
                  <a:srgbClr val="FFFFFF"/>
                </a:solidFill>
              </a:rPr>
              <a:t> – Users and developers can see how the app works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FF"/>
                </a:solidFill>
              </a:rPr>
              <a:t>Collaboration </a:t>
            </a:r>
            <a:r>
              <a:rPr lang="en-US" sz="1400" dirty="0">
                <a:solidFill>
                  <a:srgbClr val="FFFFFF"/>
                </a:solidFill>
              </a:rPr>
              <a:t>– Other developers can suggest improvements or contribute features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FF"/>
                </a:solidFill>
              </a:rPr>
              <a:t>Learning Tool </a:t>
            </a:r>
            <a:r>
              <a:rPr lang="en-US" sz="1400" dirty="0">
                <a:solidFill>
                  <a:srgbClr val="FFFFFF"/>
                </a:solidFill>
              </a:rPr>
              <a:t>– Students and beginners can study the code to learn about APIs, GUIs, and automation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The full project code will be hosted at: 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>
                <a:solidFill>
                  <a:srgbClr val="FFFFFF"/>
                </a:solidFill>
                <a:hlinkClick r:id="rId3"/>
              </a:rPr>
              <a:t>https://github.com/RafaelRoj8/CS_3300_Grp10_Project</a:t>
            </a:r>
            <a:r>
              <a:rPr lang="en-US" sz="1400" b="1" dirty="0">
                <a:solidFill>
                  <a:srgbClr val="FFFFFF"/>
                </a:solidFill>
              </a:rPr>
              <a:t> 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FF"/>
                </a:solidFill>
              </a:rPr>
              <a:t> MIT Open-Source License</a:t>
            </a: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eople at the meeting desk">
            <a:extLst>
              <a:ext uri="{FF2B5EF4-FFF2-40B4-BE49-F238E27FC236}">
                <a16:creationId xmlns:a16="http://schemas.microsoft.com/office/drawing/2014/main" id="{0D53F4DC-1D6C-E857-8492-D0BB038AC5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033" r="39435"/>
          <a:stretch>
            <a:fillRect/>
          </a:stretch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646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9A64C1-4796-4330-B7DE-4D80037CE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67EF2E-2A3A-0A5F-59B6-A80C2698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How PriceSnipr Relates to CS3300 Course Concepts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C3249FC-6574-BE4A-A8AC-FF00BFA6FE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352175"/>
              </p:ext>
            </p:extLst>
          </p:nvPr>
        </p:nvGraphicFramePr>
        <p:xfrm>
          <a:off x="486697" y="2476885"/>
          <a:ext cx="8171528" cy="3998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140">
                  <a:extLst>
                    <a:ext uri="{9D8B030D-6E8A-4147-A177-3AD203B41FA5}">
                      <a16:colId xmlns:a16="http://schemas.microsoft.com/office/drawing/2014/main" val="2529247247"/>
                    </a:ext>
                  </a:extLst>
                </a:gridCol>
                <a:gridCol w="4417388">
                  <a:extLst>
                    <a:ext uri="{9D8B030D-6E8A-4147-A177-3AD203B41FA5}">
                      <a16:colId xmlns:a16="http://schemas.microsoft.com/office/drawing/2014/main" val="4035501397"/>
                    </a:ext>
                  </a:extLst>
                </a:gridCol>
              </a:tblGrid>
              <a:tr h="303347">
                <a:tc>
                  <a:txBody>
                    <a:bodyPr/>
                    <a:lstStyle/>
                    <a:p>
                      <a:r>
                        <a:rPr lang="en-US" sz="1100"/>
                        <a:t>Course Concept</a:t>
                      </a:r>
                    </a:p>
                  </a:txBody>
                  <a:tcPr marL="70673" marR="70673" marT="35336" marB="35336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How It Applies to PriceSnipr</a:t>
                      </a:r>
                    </a:p>
                  </a:txBody>
                  <a:tcPr marL="70673" marR="70673" marT="35336" marB="35336"/>
                </a:tc>
                <a:extLst>
                  <a:ext uri="{0D108BD9-81ED-4DB2-BD59-A6C34878D82A}">
                    <a16:rowId xmlns:a16="http://schemas.microsoft.com/office/drawing/2014/main" val="373592087"/>
                  </a:ext>
                </a:extLst>
              </a:tr>
              <a:tr h="492939">
                <a:tc>
                  <a:txBody>
                    <a:bodyPr/>
                    <a:lstStyle/>
                    <a:p>
                      <a:r>
                        <a:rPr lang="en-US" sz="1400" dirty="0"/>
                        <a:t>Agile &amp; Scrum Methodologies</a:t>
                      </a:r>
                    </a:p>
                  </a:txBody>
                  <a:tcPr marL="70673" marR="70673" marT="35336" marB="3533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 use Agile with Scrum framework: defined sprints, roles (Scrum Master, Product Owner), backlog</a:t>
                      </a:r>
                    </a:p>
                  </a:txBody>
                  <a:tcPr marL="70673" marR="70673" marT="35336" marB="35336"/>
                </a:tc>
                <a:extLst>
                  <a:ext uri="{0D108BD9-81ED-4DB2-BD59-A6C34878D82A}">
                    <a16:rowId xmlns:a16="http://schemas.microsoft.com/office/drawing/2014/main" val="3929643990"/>
                  </a:ext>
                </a:extLst>
              </a:tr>
              <a:tr h="492939">
                <a:tc>
                  <a:txBody>
                    <a:bodyPr/>
                    <a:lstStyle/>
                    <a:p>
                      <a:r>
                        <a:rPr lang="en-US" sz="1400"/>
                        <a:t>Sprint Planning &amp; Team Roles</a:t>
                      </a:r>
                    </a:p>
                  </a:txBody>
                  <a:tcPr marL="70673" marR="70673" marT="35336" marB="3533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Work is broken down weekly (sprints), with handling backend and the frontend</a:t>
                      </a:r>
                    </a:p>
                  </a:txBody>
                  <a:tcPr marL="70673" marR="70673" marT="35336" marB="35336"/>
                </a:tc>
                <a:extLst>
                  <a:ext uri="{0D108BD9-81ED-4DB2-BD59-A6C34878D82A}">
                    <a16:rowId xmlns:a16="http://schemas.microsoft.com/office/drawing/2014/main" val="2485660632"/>
                  </a:ext>
                </a:extLst>
              </a:tr>
              <a:tr h="492939">
                <a:tc>
                  <a:txBody>
                    <a:bodyPr/>
                    <a:lstStyle/>
                    <a:p>
                      <a:r>
                        <a:rPr lang="en-US" sz="1400"/>
                        <a:t>Software Process Models</a:t>
                      </a:r>
                    </a:p>
                  </a:txBody>
                  <a:tcPr marL="70673" marR="70673" marT="35336" marB="3533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 follow an iterative process (Agile) vs. traditional models like Waterfall</a:t>
                      </a:r>
                    </a:p>
                  </a:txBody>
                  <a:tcPr marL="70673" marR="70673" marT="35336" marB="35336"/>
                </a:tc>
                <a:extLst>
                  <a:ext uri="{0D108BD9-81ED-4DB2-BD59-A6C34878D82A}">
                    <a16:rowId xmlns:a16="http://schemas.microsoft.com/office/drawing/2014/main" val="3486620381"/>
                  </a:ext>
                </a:extLst>
              </a:tr>
              <a:tr h="492939">
                <a:tc>
                  <a:txBody>
                    <a:bodyPr/>
                    <a:lstStyle/>
                    <a:p>
                      <a:r>
                        <a:rPr lang="en-US" sz="1400"/>
                        <a:t>Team Collaboration &amp; Management</a:t>
                      </a:r>
                    </a:p>
                  </a:txBody>
                  <a:tcPr marL="70673" marR="70673" marT="35336" marB="3533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Our weekly standups, shared GitHub repo, and task distribution mirror professional team practices</a:t>
                      </a:r>
                    </a:p>
                  </a:txBody>
                  <a:tcPr marL="70673" marR="70673" marT="35336" marB="35336"/>
                </a:tc>
                <a:extLst>
                  <a:ext uri="{0D108BD9-81ED-4DB2-BD59-A6C34878D82A}">
                    <a16:rowId xmlns:a16="http://schemas.microsoft.com/office/drawing/2014/main" val="784738194"/>
                  </a:ext>
                </a:extLst>
              </a:tr>
              <a:tr h="466729">
                <a:tc>
                  <a:txBody>
                    <a:bodyPr/>
                    <a:lstStyle/>
                    <a:p>
                      <a:r>
                        <a:rPr lang="en-US" sz="1400"/>
                        <a:t>Open Source &amp; Licensing</a:t>
                      </a:r>
                    </a:p>
                  </a:txBody>
                  <a:tcPr marL="70673" marR="70673" marT="35336" marB="3533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We’re releasing our project on GitHub, aligning with course ethics</a:t>
                      </a:r>
                    </a:p>
                  </a:txBody>
                  <a:tcPr marL="70673" marR="70673" marT="35336" marB="35336"/>
                </a:tc>
                <a:extLst>
                  <a:ext uri="{0D108BD9-81ED-4DB2-BD59-A6C34878D82A}">
                    <a16:rowId xmlns:a16="http://schemas.microsoft.com/office/drawing/2014/main" val="3225593115"/>
                  </a:ext>
                </a:extLst>
              </a:tr>
              <a:tr h="492939">
                <a:tc>
                  <a:txBody>
                    <a:bodyPr/>
                    <a:lstStyle/>
                    <a:p>
                      <a:r>
                        <a:rPr lang="en-US" sz="1400"/>
                        <a:t>Project Documentation &amp; Planning</a:t>
                      </a:r>
                    </a:p>
                  </a:txBody>
                  <a:tcPr marL="70673" marR="70673" marT="35336" marB="3533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We’ve created user stories, a task breakdown, and maintain sprint reviews &amp; retrospectives</a:t>
                      </a:r>
                    </a:p>
                  </a:txBody>
                  <a:tcPr marL="70673" marR="70673" marT="35336" marB="35336"/>
                </a:tc>
                <a:extLst>
                  <a:ext uri="{0D108BD9-81ED-4DB2-BD59-A6C34878D82A}">
                    <a16:rowId xmlns:a16="http://schemas.microsoft.com/office/drawing/2014/main" val="1427204408"/>
                  </a:ext>
                </a:extLst>
              </a:tr>
              <a:tr h="492939">
                <a:tc>
                  <a:txBody>
                    <a:bodyPr/>
                    <a:lstStyle/>
                    <a:p>
                      <a:r>
                        <a:rPr lang="en-US" sz="1400"/>
                        <a:t>Real-World Problem Solving</a:t>
                      </a:r>
                    </a:p>
                  </a:txBody>
                  <a:tcPr marL="70673" marR="70673" marT="35336" marB="35336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PriceSnipr</a:t>
                      </a:r>
                      <a:r>
                        <a:rPr lang="en-US" sz="1400" dirty="0"/>
                        <a:t> solves a common user pain point (price watching) using scraping/APIs and automation</a:t>
                      </a:r>
                    </a:p>
                  </a:txBody>
                  <a:tcPr marL="70673" marR="70673" marT="35336" marB="35336"/>
                </a:tc>
                <a:extLst>
                  <a:ext uri="{0D108BD9-81ED-4DB2-BD59-A6C34878D82A}">
                    <a16:rowId xmlns:a16="http://schemas.microsoft.com/office/drawing/2014/main" val="528806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553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192630-6699-03BC-CB6E-FF5B2680B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C78545B-098A-356F-B095-0FB26D16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83" y="1482629"/>
            <a:ext cx="3916743" cy="24151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5600" dirty="0">
                <a:solidFill>
                  <a:srgbClr val="EBEBEB"/>
                </a:solidFill>
              </a:rPr>
              <a:t>Thank You For Your Time!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650A92-FCF7-27FB-A032-0295CD21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4009" y="4777380"/>
            <a:ext cx="3916744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>
              <a:buNone/>
            </a:pPr>
            <a:r>
              <a:rPr lang="en-US" sz="2400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Questions?</a:t>
            </a:r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01769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ood human figure">
            <a:extLst>
              <a:ext uri="{FF2B5EF4-FFF2-40B4-BE49-F238E27FC236}">
                <a16:creationId xmlns:a16="http://schemas.microsoft.com/office/drawing/2014/main" id="{D4F16A51-A600-7F96-8FF0-4AFAD26CF7F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355" r="58927" b="-1"/>
          <a:stretch>
            <a:fillRect/>
          </a:stretch>
        </p:blipFill>
        <p:spPr>
          <a:xfrm>
            <a:off x="20" y="10"/>
            <a:ext cx="33614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9986" y="629266"/>
            <a:ext cx="4007403" cy="1641986"/>
          </a:xfrm>
        </p:spPr>
        <p:txBody>
          <a:bodyPr>
            <a:normAutofit/>
          </a:bodyPr>
          <a:lstStyle/>
          <a:p>
            <a:r>
              <a:rPr lang="en-US" b="1" dirty="0"/>
              <a:t>Introduction: </a:t>
            </a:r>
            <a:r>
              <a:rPr lang="en-US" b="1" dirty="0" err="1"/>
              <a:t>PriceSnipr</a:t>
            </a:r>
            <a:endParaRPr lang="en-US" b="1" dirty="0"/>
          </a:p>
        </p:txBody>
      </p:sp>
      <p:pic>
        <p:nvPicPr>
          <p:cNvPr id="9" name="Picture 8" descr="Cardboard boxes on conveyor belt">
            <a:extLst>
              <a:ext uri="{FF2B5EF4-FFF2-40B4-BE49-F238E27FC236}">
                <a16:creationId xmlns:a16="http://schemas.microsoft.com/office/drawing/2014/main" id="{E8CA422E-39BE-6335-1CFB-3B7814B2EB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259" r="30111" b="-1"/>
          <a:stretch>
            <a:fillRect/>
          </a:stretch>
        </p:blipFill>
        <p:spPr>
          <a:xfrm>
            <a:off x="20" y="10"/>
            <a:ext cx="3044191" cy="685799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352800" y="2438400"/>
            <a:ext cx="5334000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What is </a:t>
            </a:r>
            <a:r>
              <a:rPr lang="en-US" sz="2400" b="1" dirty="0" err="1"/>
              <a:t>PriceSnipr</a:t>
            </a:r>
            <a:r>
              <a:rPr lang="en-US" sz="2400" dirty="0"/>
              <a:t>?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 err="1"/>
              <a:t>PriceSnipr</a:t>
            </a:r>
            <a:r>
              <a:rPr lang="en-US" b="1" dirty="0"/>
              <a:t> </a:t>
            </a:r>
            <a:r>
              <a:rPr lang="en-US" dirty="0"/>
              <a:t>is a Python-based application that will help users track the price of online products across major retail sites like Amazon, Walmart, and eBay.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It will automatically check for price changes, trends and also notify users when a product's price drops below a chosen threshold so they can get the best deal.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 dirty="0">
                <a:solidFill>
                  <a:srgbClr val="EBEBEB"/>
                </a:solidFill>
              </a:rPr>
              <a:t>Who is the Customer and End-User?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30B24A40-70CB-1299-EDD6-0D4710AF04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990001"/>
              </p:ext>
            </p:extLst>
          </p:nvPr>
        </p:nvGraphicFramePr>
        <p:xfrm>
          <a:off x="486697" y="2588000"/>
          <a:ext cx="8171528" cy="362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7430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824BED-33C4-9DAD-2874-2CF38E832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Rows of shopping trolleys">
            <a:extLst>
              <a:ext uri="{FF2B5EF4-FFF2-40B4-BE49-F238E27FC236}">
                <a16:creationId xmlns:a16="http://schemas.microsoft.com/office/drawing/2014/main" id="{5D10C8D4-4296-D749-FF8D-DDC929335F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8334" r="-1" b="-1"/>
          <a:stretch>
            <a:fillRect/>
          </a:stretch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7425249-DF39-23AC-EBA3-1A63DA67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en-US" b="1"/>
              <a:t>What Problem Are We Solving?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8676358-A3D6-14F8-758A-2F73C86B3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052918"/>
            <a:ext cx="6709905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/>
              <a:t>Online shoppers often: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Miss out on price drops or flash deals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Spend too much time checking and rechecking product pages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End up overpaying because they bought too early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 b="1" err="1"/>
              <a:t>PriceSnipr</a:t>
            </a:r>
            <a:r>
              <a:rPr lang="en-US" sz="1700" b="1"/>
              <a:t> solves this by: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Watching product prices 24/7 in the background.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Alerting users when the price falls below their set target.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Helping users make smarter buying decisions and save money without extra effort.</a:t>
            </a:r>
          </a:p>
        </p:txBody>
      </p:sp>
    </p:spTree>
    <p:extLst>
      <p:ext uri="{BB962C8B-B14F-4D97-AF65-F5344CB8AC3E}">
        <p14:creationId xmlns:p14="http://schemas.microsoft.com/office/powerpoint/2010/main" val="140201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20DC61-B00B-B7DF-49E5-B9064F514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several stacks of coins&#10;&#10;AI-generated content may be incorrect.">
            <a:extLst>
              <a:ext uri="{FF2B5EF4-FFF2-40B4-BE49-F238E27FC236}">
                <a16:creationId xmlns:a16="http://schemas.microsoft.com/office/drawing/2014/main" id="{2617F277-6D68-24FD-2F27-2162C3FDAB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24937" r="63"/>
          <a:stretch>
            <a:fillRect/>
          </a:stretch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B62E960-5302-E665-D3B7-6F0CEB85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en-US" b="1" dirty="0"/>
              <a:t>What Value is </a:t>
            </a:r>
            <a:r>
              <a:rPr lang="en-US" b="1" dirty="0" err="1"/>
              <a:t>Price$nipr</a:t>
            </a:r>
            <a:r>
              <a:rPr lang="en-US" b="1" dirty="0"/>
              <a:t> Creating?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3C1744-B2C8-68E8-69C6-40057379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052918"/>
            <a:ext cx="6709905" cy="419548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Convenience: </a:t>
            </a:r>
            <a:r>
              <a:rPr lang="en-US" dirty="0"/>
              <a:t>Users don’t have to constantly check prices themselves.</a:t>
            </a:r>
          </a:p>
          <a:p>
            <a:r>
              <a:rPr lang="en-US" dirty="0"/>
              <a:t> </a:t>
            </a:r>
            <a:r>
              <a:rPr lang="en-US" b="1" dirty="0"/>
              <a:t>Savings: </a:t>
            </a:r>
            <a:r>
              <a:rPr lang="en-US" dirty="0"/>
              <a:t>Alerts help them buy at the lowest possible price.</a:t>
            </a:r>
          </a:p>
          <a:p>
            <a:r>
              <a:rPr lang="en-US" dirty="0"/>
              <a:t> </a:t>
            </a:r>
            <a:r>
              <a:rPr lang="en-US" b="1" dirty="0"/>
              <a:t>Peace of Mind: </a:t>
            </a:r>
            <a:r>
              <a:rPr lang="en-US" dirty="0"/>
              <a:t>They won’t miss a deal again</a:t>
            </a:r>
          </a:p>
        </p:txBody>
      </p:sp>
    </p:spTree>
    <p:extLst>
      <p:ext uri="{BB962C8B-B14F-4D97-AF65-F5344CB8AC3E}">
        <p14:creationId xmlns:p14="http://schemas.microsoft.com/office/powerpoint/2010/main" val="157701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7A08F-611A-AFE1-99DE-0BD5204C5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4B70405-4C11-FFBC-E26A-9E7D2493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Related Works (Competitors &amp; Tools)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5592C7-DE87-B7D1-CBD0-4BF785ACF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438400"/>
            <a:ext cx="6709905" cy="380999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Some of the most recognized tools in the price tracking space include:</a:t>
            </a:r>
          </a:p>
          <a:p>
            <a:pPr>
              <a:lnSpc>
                <a:spcPct val="90000"/>
              </a:lnSpc>
            </a:pPr>
            <a:r>
              <a:rPr lang="en-US" sz="1700" b="1" dirty="0"/>
              <a:t>Honey (by PayPal) </a:t>
            </a:r>
            <a:r>
              <a:rPr lang="en-US" sz="1700" dirty="0"/>
              <a:t>– Applies coupons and shows some price history, but lacks multi-store tracking and is browser-extension only. </a:t>
            </a:r>
            <a:r>
              <a:rPr lang="en-US" sz="1700" dirty="0">
                <a:hlinkClick r:id="rId2"/>
              </a:rPr>
              <a:t>https://www.joinhoney.com/paypal</a:t>
            </a:r>
            <a:r>
              <a:rPr lang="en-US" sz="17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700" b="1" dirty="0" err="1"/>
              <a:t>CamelCamelCamel</a:t>
            </a:r>
            <a:r>
              <a:rPr lang="en-US" sz="1700" dirty="0"/>
              <a:t> – Tracks Amazon prices with historical graphs but supports only one store and lacks real-time alerts. </a:t>
            </a:r>
            <a:r>
              <a:rPr lang="en-US" sz="1700" dirty="0">
                <a:hlinkClick r:id="rId3"/>
              </a:rPr>
              <a:t>https://camelcamelcamel.com/</a:t>
            </a:r>
            <a:r>
              <a:rPr lang="en-US" sz="17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700" b="1" dirty="0"/>
              <a:t>Keepa</a:t>
            </a:r>
            <a:r>
              <a:rPr lang="en-US" sz="1700" dirty="0"/>
              <a:t> – Strong Amazon price tracking with a paid API, but limited customization and broader product tracking. </a:t>
            </a:r>
            <a:r>
              <a:rPr lang="en-US" sz="1700" dirty="0">
                <a:hlinkClick r:id="rId4"/>
              </a:rPr>
              <a:t>https://keepa.com/#</a:t>
            </a:r>
            <a:r>
              <a:rPr lang="en-US" sz="1700" dirty="0"/>
              <a:t>! </a:t>
            </a:r>
          </a:p>
          <a:p>
            <a:pPr>
              <a:lnSpc>
                <a:spcPct val="90000"/>
              </a:lnSpc>
            </a:pPr>
            <a:r>
              <a:rPr lang="en-US" sz="1700" b="1" dirty="0" err="1"/>
              <a:t>Slickdeals</a:t>
            </a:r>
            <a:r>
              <a:rPr lang="en-US" sz="1700" dirty="0"/>
              <a:t> – Deal aggregator, not product-specific tracking. </a:t>
            </a:r>
            <a:r>
              <a:rPr lang="en-US" sz="1700" dirty="0">
                <a:hlinkClick r:id="rId5"/>
              </a:rPr>
              <a:t>https://slickdeals.net/</a:t>
            </a:r>
            <a:r>
              <a:rPr lang="en-US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939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AF664-B306-C8E5-915F-1FD82D55F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1DA971-9CB4-0AE2-46AD-7B68943B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5486400" cy="19664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dirty="0"/>
              <a:t>What is Our Unique Selling Point (USP)? </a:t>
            </a:r>
            <a:br>
              <a:rPr lang="en-US" sz="2600" b="1" dirty="0"/>
            </a:br>
            <a:br>
              <a:rPr lang="en-US" sz="2600" b="1" dirty="0"/>
            </a:br>
            <a:r>
              <a:rPr lang="en-US" sz="2600" b="1" dirty="0"/>
              <a:t>What Makes </a:t>
            </a:r>
            <a:r>
              <a:rPr lang="en-US" sz="2600" b="1" dirty="0" err="1"/>
              <a:t>PriceSnipr</a:t>
            </a:r>
            <a:r>
              <a:rPr lang="en-US" sz="2600" b="1" dirty="0"/>
              <a:t> Different?</a:t>
            </a:r>
          </a:p>
        </p:txBody>
      </p:sp>
      <p:pic>
        <p:nvPicPr>
          <p:cNvPr id="9" name="Picture 8" descr="Line of grocery carts">
            <a:extLst>
              <a:ext uri="{FF2B5EF4-FFF2-40B4-BE49-F238E27FC236}">
                <a16:creationId xmlns:a16="http://schemas.microsoft.com/office/drawing/2014/main" id="{6C25DCEF-CC35-01CB-F638-C4D41A526A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790" r="20580" b="-1"/>
          <a:stretch>
            <a:fillRect/>
          </a:stretch>
        </p:blipFill>
        <p:spPr>
          <a:xfrm>
            <a:off x="6101895" y="10"/>
            <a:ext cx="3044211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701A01-E306-48FB-A661-2335BB38B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3D682C-0F27-6E57-5024-B72FA0EB2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01" y="2438400"/>
            <a:ext cx="5121384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 dirty="0"/>
              <a:t>Multi-store support: </a:t>
            </a:r>
            <a:r>
              <a:rPr lang="en-US" sz="1700" dirty="0"/>
              <a:t>We are not limited to Amazon  </a:t>
            </a:r>
            <a:r>
              <a:rPr lang="en-US" sz="1700" dirty="0" err="1"/>
              <a:t>PriceSnipr</a:t>
            </a:r>
            <a:r>
              <a:rPr lang="en-US" sz="1700" dirty="0"/>
              <a:t> will work with any site supported by </a:t>
            </a:r>
            <a:r>
              <a:rPr lang="en-US" sz="1700" dirty="0" err="1"/>
              <a:t>SerpAPI</a:t>
            </a:r>
            <a:r>
              <a:rPr lang="en-US" sz="1700" dirty="0"/>
              <a:t> (including Amazon, Walmart, eBay, BestBuy, and more).</a:t>
            </a:r>
          </a:p>
          <a:p>
            <a:pPr>
              <a:lnSpc>
                <a:spcPct val="90000"/>
              </a:lnSpc>
            </a:pPr>
            <a:r>
              <a:rPr lang="en-US" sz="1700" b="1" dirty="0"/>
              <a:t>Real-time alerts: </a:t>
            </a:r>
            <a:r>
              <a:rPr lang="en-US" sz="1700" dirty="0"/>
              <a:t>Users can track product prices in real time and receive alerts when prices drop below a custom threshold.</a:t>
            </a:r>
          </a:p>
          <a:p>
            <a:pPr>
              <a:lnSpc>
                <a:spcPct val="90000"/>
              </a:lnSpc>
            </a:pPr>
            <a:r>
              <a:rPr lang="en-US" sz="1700" b="1" dirty="0"/>
              <a:t>No browser extension required: </a:t>
            </a:r>
            <a:r>
              <a:rPr lang="en-US" sz="1700" dirty="0"/>
              <a:t>Unlike Honey or Keepa, </a:t>
            </a:r>
            <a:r>
              <a:rPr lang="en-US" sz="1700" dirty="0" err="1"/>
              <a:t>PriceSnipr</a:t>
            </a:r>
            <a:r>
              <a:rPr lang="en-US" sz="1700" dirty="0"/>
              <a:t> runs as a standalone Python app (CLI or GUI).</a:t>
            </a:r>
          </a:p>
          <a:p>
            <a:pPr>
              <a:lnSpc>
                <a:spcPct val="90000"/>
              </a:lnSpc>
            </a:pPr>
            <a:r>
              <a:rPr lang="en-US" sz="1700" b="1" dirty="0"/>
              <a:t>Customizable and open-source: </a:t>
            </a:r>
            <a:r>
              <a:rPr lang="en-US" sz="1700" dirty="0"/>
              <a:t>Full control over tracked items, frequency, alert types, and expansion.</a:t>
            </a:r>
          </a:p>
        </p:txBody>
      </p:sp>
    </p:spTree>
    <p:extLst>
      <p:ext uri="{BB962C8B-B14F-4D97-AF65-F5344CB8AC3E}">
        <p14:creationId xmlns:p14="http://schemas.microsoft.com/office/powerpoint/2010/main" val="393454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91822B-DD3A-FACE-61FA-3267D9523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08C218-B200-FD6D-FFB8-4864A362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143000"/>
          </a:xfrm>
        </p:spPr>
        <p:txBody>
          <a:bodyPr>
            <a:normAutofit fontScale="90000"/>
          </a:bodyPr>
          <a:lstStyle/>
          <a:p>
            <a:r>
              <a:rPr lang="en-US" sz="3900" b="1" dirty="0">
                <a:solidFill>
                  <a:srgbClr val="EBEBEB"/>
                </a:solidFill>
              </a:rPr>
              <a:t>Functional &amp; Non-Functional Requirements</a:t>
            </a: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6D0770-B921-9F34-1697-361962A36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8" y="2548281"/>
            <a:ext cx="3841954" cy="3319119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Functional: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Store Selection:</a:t>
            </a:r>
            <a:br>
              <a:rPr lang="en-US" sz="1400" dirty="0"/>
            </a:br>
            <a:r>
              <a:rPr lang="en-US" sz="1400" dirty="0"/>
              <a:t>Users can select which store(s) they want to track prices from.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Track Price:</a:t>
            </a:r>
            <a:br>
              <a:rPr lang="en-US" sz="1400" dirty="0"/>
            </a:br>
            <a:r>
              <a:rPr lang="en-US" sz="1400" dirty="0"/>
              <a:t>The system fetches the current product price using </a:t>
            </a:r>
            <a:r>
              <a:rPr lang="en-US" sz="1400" dirty="0" err="1"/>
              <a:t>SerpAPI</a:t>
            </a:r>
            <a:r>
              <a:rPr lang="en-US" sz="1400" dirty="0"/>
              <a:t> and compares it to the target.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Display Current Price &amp; Store Info: </a:t>
            </a:r>
            <a:r>
              <a:rPr lang="en-US" sz="1400" dirty="0"/>
              <a:t>The GUI shows the product name, current price, and store name.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Start/Stop Tracking:</a:t>
            </a:r>
            <a:br>
              <a:rPr lang="en-US" sz="1400" dirty="0"/>
            </a:br>
            <a:r>
              <a:rPr lang="en-US" sz="1400" dirty="0"/>
              <a:t>Users can begin or end the price tracking for selected products.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939F2C-2D2F-37DA-7762-DEF10BCE894B}"/>
              </a:ext>
            </a:extLst>
          </p:cNvPr>
          <p:cNvSpPr txBox="1"/>
          <p:nvPr/>
        </p:nvSpPr>
        <p:spPr>
          <a:xfrm>
            <a:off x="4648200" y="2514600"/>
            <a:ext cx="4191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Non-Functional: </a:t>
            </a:r>
          </a:p>
          <a:p>
            <a:endParaRPr lang="en-US" sz="1400" b="1" dirty="0"/>
          </a:p>
          <a:p>
            <a:r>
              <a:rPr lang="en-US" sz="1400" b="1" dirty="0"/>
              <a:t>Usability:</a:t>
            </a:r>
            <a:br>
              <a:rPr lang="en-US" sz="1400" dirty="0"/>
            </a:br>
            <a:r>
              <a:rPr lang="en-US" sz="1400" dirty="0"/>
              <a:t>The interface must be simple, intuitive, and beginner-friendly.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Performance: </a:t>
            </a:r>
            <a:r>
              <a:rPr lang="en-US" sz="1400" dirty="0"/>
              <a:t>Price checks should complete within 2–3 seconds under normal network conditions.</a:t>
            </a:r>
          </a:p>
          <a:p>
            <a:endParaRPr lang="en-US" sz="1400" dirty="0"/>
          </a:p>
          <a:p>
            <a:r>
              <a:rPr lang="en-US" sz="1400" b="1" dirty="0"/>
              <a:t>Maintainability: </a:t>
            </a:r>
            <a:r>
              <a:rPr lang="en-US" sz="1400" dirty="0"/>
              <a:t>The code should be modular and well-commented so it’s easy to update or expand.</a:t>
            </a:r>
          </a:p>
          <a:p>
            <a:endParaRPr lang="en-US" sz="1400" b="1" dirty="0"/>
          </a:p>
          <a:p>
            <a:r>
              <a:rPr lang="en-US" sz="1400" b="1" dirty="0"/>
              <a:t>Portability: </a:t>
            </a:r>
            <a:r>
              <a:rPr lang="en-US" sz="1400" dirty="0"/>
              <a:t>The app should run on Windows, macOS, and Linux with Python installed.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11828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6725D8-E01D-D1AB-AD2B-830998AAD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4AE9AE-2607-108A-CEF9-2360A53A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1" y="629266"/>
            <a:ext cx="5121384" cy="11233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Work Breakdown: Agile, Scrum, Sprint Plan</a:t>
            </a:r>
          </a:p>
        </p:txBody>
      </p:sp>
      <p:pic>
        <p:nvPicPr>
          <p:cNvPr id="9" name="Picture 8" descr="Sticky notes on a wall">
            <a:extLst>
              <a:ext uri="{FF2B5EF4-FFF2-40B4-BE49-F238E27FC236}">
                <a16:creationId xmlns:a16="http://schemas.microsoft.com/office/drawing/2014/main" id="{7B168B58-418E-E136-51C3-0C9D509032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388" r="34651" b="2"/>
          <a:stretch>
            <a:fillRect/>
          </a:stretch>
        </p:blipFill>
        <p:spPr>
          <a:xfrm>
            <a:off x="6101895" y="10"/>
            <a:ext cx="3044211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701A01-E306-48FB-A661-2335BB38B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2035FE-BB6A-32FB-4481-0621E5694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01" y="1905000"/>
            <a:ext cx="5121384" cy="434339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/>
              <a:t>We are using the Agile methodology with the Scrum framework, organized into weekly sprints. This ensures iterative progress, early feedback, and continuous improvement throughout the development of </a:t>
            </a:r>
            <a:r>
              <a:rPr lang="en-US" sz="1800" b="1" dirty="0" err="1"/>
              <a:t>PriceSnipr</a:t>
            </a:r>
            <a:r>
              <a:rPr lang="en-US" sz="1800" b="1" dirty="0"/>
              <a:t>. 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 </a:t>
            </a:r>
            <a:r>
              <a:rPr lang="en-US" sz="1800" b="1" dirty="0"/>
              <a:t>Scrum Roles: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Product Owner: </a:t>
            </a:r>
            <a:r>
              <a:rPr lang="en-US" sz="1800" dirty="0"/>
              <a:t>Rafael- Manages the product backlog and defines the value being delivered to the user.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Scrum Master: </a:t>
            </a:r>
            <a:r>
              <a:rPr lang="en-US" sz="1800" dirty="0"/>
              <a:t>Dylan- Ensures the team follows Scrum practices, removes blockers, and facilitates sprints.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Scrum Team: </a:t>
            </a:r>
            <a:r>
              <a:rPr lang="en-US" sz="1800" dirty="0"/>
              <a:t>Rafael &amp; Dylan- Responsible for delivering sprint goals and completing assigned tasks collaboratively.</a:t>
            </a:r>
          </a:p>
        </p:txBody>
      </p:sp>
    </p:spTree>
    <p:extLst>
      <p:ext uri="{BB962C8B-B14F-4D97-AF65-F5344CB8AC3E}">
        <p14:creationId xmlns:p14="http://schemas.microsoft.com/office/powerpoint/2010/main" val="900003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6887</TotalTime>
  <Words>1181</Words>
  <Application>Microsoft Office PowerPoint</Application>
  <PresentationFormat>On-screen Show (4:3)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Team 10’s Midterm Semester Project Presentation: PriceSnipr</vt:lpstr>
      <vt:lpstr>Introduction: PriceSnipr</vt:lpstr>
      <vt:lpstr>Who is the Customer and End-User?</vt:lpstr>
      <vt:lpstr>What Problem Are We Solving?</vt:lpstr>
      <vt:lpstr>What Value is Price$nipr Creating?</vt:lpstr>
      <vt:lpstr>Related Works (Competitors &amp; Tools)</vt:lpstr>
      <vt:lpstr>What is Our Unique Selling Point (USP)?   What Makes PriceSnipr Different?</vt:lpstr>
      <vt:lpstr>Functional &amp; Non-Functional Requirements</vt:lpstr>
      <vt:lpstr>Work Breakdown: Agile, Scrum, Sprint Plan</vt:lpstr>
      <vt:lpstr>Sprint Plan (6 Weeks) – June 9 to July 26</vt:lpstr>
      <vt:lpstr>Will PriceSnipr be Open Source?</vt:lpstr>
      <vt:lpstr>How PriceSnipr Relates to CS3300 Course Concepts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Schaming</dc:creator>
  <cp:lastModifiedBy>Rafael Rojero</cp:lastModifiedBy>
  <cp:revision>20</cp:revision>
  <cp:lastPrinted>2025-07-16T18:17:50Z</cp:lastPrinted>
  <dcterms:created xsi:type="dcterms:W3CDTF">2021-01-22T16:40:50Z</dcterms:created>
  <dcterms:modified xsi:type="dcterms:W3CDTF">2025-07-17T03:37:04Z</dcterms:modified>
</cp:coreProperties>
</file>