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417050" cy="54292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3" d="100"/>
          <a:sy n="93" d="100"/>
        </p:scale>
        <p:origin x="4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77131" y="888538"/>
            <a:ext cx="7062788" cy="1890183"/>
          </a:xfrm>
        </p:spPr>
        <p:txBody>
          <a:bodyPr anchor="b"/>
          <a:lstStyle>
            <a:lvl1pPr algn="ctr"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7131" y="2851613"/>
            <a:ext cx="7062788" cy="1310812"/>
          </a:xfrm>
        </p:spPr>
        <p:txBody>
          <a:bodyPr/>
          <a:lstStyle>
            <a:lvl1pPr marL="0" indent="0" algn="ctr">
              <a:buNone/>
              <a:defRPr sz="1854"/>
            </a:lvl1pPr>
            <a:lvl2pPr marL="353141" indent="0" algn="ctr">
              <a:buNone/>
              <a:defRPr sz="1545"/>
            </a:lvl2pPr>
            <a:lvl3pPr marL="706283" indent="0" algn="ctr">
              <a:buNone/>
              <a:defRPr sz="1390"/>
            </a:lvl3pPr>
            <a:lvl4pPr marL="1059424" indent="0" algn="ctr">
              <a:buNone/>
              <a:defRPr sz="1236"/>
            </a:lvl4pPr>
            <a:lvl5pPr marL="1412565" indent="0" algn="ctr">
              <a:buNone/>
              <a:defRPr sz="1236"/>
            </a:lvl5pPr>
            <a:lvl6pPr marL="1765706" indent="0" algn="ctr">
              <a:buNone/>
              <a:defRPr sz="1236"/>
            </a:lvl6pPr>
            <a:lvl7pPr marL="2118848" indent="0" algn="ctr">
              <a:buNone/>
              <a:defRPr sz="1236"/>
            </a:lvl7pPr>
            <a:lvl8pPr marL="2471989" indent="0" algn="ctr">
              <a:buNone/>
              <a:defRPr sz="1236"/>
            </a:lvl8pPr>
            <a:lvl9pPr marL="2825130" indent="0" algn="ctr">
              <a:buNone/>
              <a:defRPr sz="1236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623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74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9077" y="289058"/>
            <a:ext cx="2030551" cy="46010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7422" y="289058"/>
            <a:ext cx="5973941" cy="46010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5487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890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2517" y="1353543"/>
            <a:ext cx="8122206" cy="2258417"/>
          </a:xfrm>
        </p:spPr>
        <p:txBody>
          <a:bodyPr anchor="b"/>
          <a:lstStyle>
            <a:lvl1pPr>
              <a:defRPr sz="463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517" y="3633325"/>
            <a:ext cx="8122206" cy="1187648"/>
          </a:xfrm>
        </p:spPr>
        <p:txBody>
          <a:bodyPr/>
          <a:lstStyle>
            <a:lvl1pPr marL="0" indent="0">
              <a:buNone/>
              <a:defRPr sz="1854">
                <a:solidFill>
                  <a:schemeClr val="tx1">
                    <a:tint val="75000"/>
                  </a:schemeClr>
                </a:solidFill>
              </a:defRPr>
            </a:lvl1pPr>
            <a:lvl2pPr marL="353141" indent="0">
              <a:buNone/>
              <a:defRPr sz="1545">
                <a:solidFill>
                  <a:schemeClr val="tx1">
                    <a:tint val="75000"/>
                  </a:schemeClr>
                </a:solidFill>
              </a:defRPr>
            </a:lvl2pPr>
            <a:lvl3pPr marL="706283" indent="0">
              <a:buNone/>
              <a:defRPr sz="1390">
                <a:solidFill>
                  <a:schemeClr val="tx1">
                    <a:tint val="75000"/>
                  </a:schemeClr>
                </a:solidFill>
              </a:defRPr>
            </a:lvl3pPr>
            <a:lvl4pPr marL="1059424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4pPr>
            <a:lvl5pPr marL="1412565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5pPr>
            <a:lvl6pPr marL="1765706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6pPr>
            <a:lvl7pPr marL="2118848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7pPr>
            <a:lvl8pPr marL="2471989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8pPr>
            <a:lvl9pPr marL="2825130" indent="0">
              <a:buNone/>
              <a:defRPr sz="12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4298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742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7382" y="1445287"/>
            <a:ext cx="4002246" cy="344480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23249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289058"/>
            <a:ext cx="8122206" cy="104940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8649" y="1330921"/>
            <a:ext cx="398385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8649" y="1983184"/>
            <a:ext cx="398385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67381" y="1330921"/>
            <a:ext cx="4003473" cy="652264"/>
          </a:xfrm>
        </p:spPr>
        <p:txBody>
          <a:bodyPr anchor="b"/>
          <a:lstStyle>
            <a:lvl1pPr marL="0" indent="0">
              <a:buNone/>
              <a:defRPr sz="1854" b="1"/>
            </a:lvl1pPr>
            <a:lvl2pPr marL="353141" indent="0">
              <a:buNone/>
              <a:defRPr sz="1545" b="1"/>
            </a:lvl2pPr>
            <a:lvl3pPr marL="706283" indent="0">
              <a:buNone/>
              <a:defRPr sz="1390" b="1"/>
            </a:lvl3pPr>
            <a:lvl4pPr marL="1059424" indent="0">
              <a:buNone/>
              <a:defRPr sz="1236" b="1"/>
            </a:lvl4pPr>
            <a:lvl5pPr marL="1412565" indent="0">
              <a:buNone/>
              <a:defRPr sz="1236" b="1"/>
            </a:lvl5pPr>
            <a:lvl6pPr marL="1765706" indent="0">
              <a:buNone/>
              <a:defRPr sz="1236" b="1"/>
            </a:lvl6pPr>
            <a:lvl7pPr marL="2118848" indent="0">
              <a:buNone/>
              <a:defRPr sz="1236" b="1"/>
            </a:lvl7pPr>
            <a:lvl8pPr marL="2471989" indent="0">
              <a:buNone/>
              <a:defRPr sz="1236" b="1"/>
            </a:lvl8pPr>
            <a:lvl9pPr marL="2825130" indent="0">
              <a:buNone/>
              <a:defRPr sz="1236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7381" y="1983184"/>
            <a:ext cx="4003473" cy="291696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72350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631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9246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03473" y="781712"/>
            <a:ext cx="4767382" cy="3858286"/>
          </a:xfrm>
        </p:spPr>
        <p:txBody>
          <a:bodyPr/>
          <a:lstStyle>
            <a:lvl1pPr>
              <a:defRPr sz="2472"/>
            </a:lvl1pPr>
            <a:lvl2pPr>
              <a:defRPr sz="2163"/>
            </a:lvl2pPr>
            <a:lvl3pPr>
              <a:defRPr sz="1854"/>
            </a:lvl3pPr>
            <a:lvl4pPr>
              <a:defRPr sz="1545"/>
            </a:lvl4pPr>
            <a:lvl5pPr>
              <a:defRPr sz="1545"/>
            </a:lvl5pPr>
            <a:lvl6pPr>
              <a:defRPr sz="1545"/>
            </a:lvl6pPr>
            <a:lvl7pPr>
              <a:defRPr sz="1545"/>
            </a:lvl7pPr>
            <a:lvl8pPr>
              <a:defRPr sz="1545"/>
            </a:lvl8pPr>
            <a:lvl9pPr>
              <a:defRPr sz="154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8526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8649" y="361950"/>
            <a:ext cx="3037243" cy="1266825"/>
          </a:xfrm>
        </p:spPr>
        <p:txBody>
          <a:bodyPr anchor="b"/>
          <a:lstStyle>
            <a:lvl1pPr>
              <a:defRPr sz="247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03473" y="781712"/>
            <a:ext cx="4767382" cy="3858286"/>
          </a:xfrm>
        </p:spPr>
        <p:txBody>
          <a:bodyPr anchor="t"/>
          <a:lstStyle>
            <a:lvl1pPr marL="0" indent="0">
              <a:buNone/>
              <a:defRPr sz="2472"/>
            </a:lvl1pPr>
            <a:lvl2pPr marL="353141" indent="0">
              <a:buNone/>
              <a:defRPr sz="2163"/>
            </a:lvl2pPr>
            <a:lvl3pPr marL="706283" indent="0">
              <a:buNone/>
              <a:defRPr sz="1854"/>
            </a:lvl3pPr>
            <a:lvl4pPr marL="1059424" indent="0">
              <a:buNone/>
              <a:defRPr sz="1545"/>
            </a:lvl4pPr>
            <a:lvl5pPr marL="1412565" indent="0">
              <a:buNone/>
              <a:defRPr sz="1545"/>
            </a:lvl5pPr>
            <a:lvl6pPr marL="1765706" indent="0">
              <a:buNone/>
              <a:defRPr sz="1545"/>
            </a:lvl6pPr>
            <a:lvl7pPr marL="2118848" indent="0">
              <a:buNone/>
              <a:defRPr sz="1545"/>
            </a:lvl7pPr>
            <a:lvl8pPr marL="2471989" indent="0">
              <a:buNone/>
              <a:defRPr sz="1545"/>
            </a:lvl8pPr>
            <a:lvl9pPr marL="2825130" indent="0">
              <a:buNone/>
              <a:defRPr sz="154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8649" y="1628775"/>
            <a:ext cx="3037243" cy="3017507"/>
          </a:xfrm>
        </p:spPr>
        <p:txBody>
          <a:bodyPr/>
          <a:lstStyle>
            <a:lvl1pPr marL="0" indent="0">
              <a:buNone/>
              <a:defRPr sz="1236"/>
            </a:lvl1pPr>
            <a:lvl2pPr marL="353141" indent="0">
              <a:buNone/>
              <a:defRPr sz="1081"/>
            </a:lvl2pPr>
            <a:lvl3pPr marL="706283" indent="0">
              <a:buNone/>
              <a:defRPr sz="927"/>
            </a:lvl3pPr>
            <a:lvl4pPr marL="1059424" indent="0">
              <a:buNone/>
              <a:defRPr sz="772"/>
            </a:lvl4pPr>
            <a:lvl5pPr marL="1412565" indent="0">
              <a:buNone/>
              <a:defRPr sz="772"/>
            </a:lvl5pPr>
            <a:lvl6pPr marL="1765706" indent="0">
              <a:buNone/>
              <a:defRPr sz="772"/>
            </a:lvl6pPr>
            <a:lvl7pPr marL="2118848" indent="0">
              <a:buNone/>
              <a:defRPr sz="772"/>
            </a:lvl7pPr>
            <a:lvl8pPr marL="2471989" indent="0">
              <a:buNone/>
              <a:defRPr sz="772"/>
            </a:lvl8pPr>
            <a:lvl9pPr marL="2825130" indent="0">
              <a:buNone/>
              <a:defRPr sz="77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68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7422" y="289058"/>
            <a:ext cx="8122206" cy="10494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422" y="1445287"/>
            <a:ext cx="8122206" cy="34448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742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7522-6982-4549-96EB-652873808EAB}" type="datetimeFigureOut">
              <a:rPr lang="pt-BR" smtClean="0"/>
              <a:t>01/06/2022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9398" y="5032111"/>
            <a:ext cx="3178254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50792" y="5032111"/>
            <a:ext cx="2118836" cy="28905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2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8157E-14B8-4830-8042-482AE696F2C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7834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06283" rtl="0" eaLnBrk="1" latinLnBrk="0" hangingPunct="1">
        <a:lnSpc>
          <a:spcPct val="90000"/>
        </a:lnSpc>
        <a:spcBef>
          <a:spcPct val="0"/>
        </a:spcBef>
        <a:buNone/>
        <a:defRPr sz="33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6571" indent="-176571" algn="l" defTabSz="706283" rtl="0" eaLnBrk="1" latinLnBrk="0" hangingPunct="1">
        <a:lnSpc>
          <a:spcPct val="90000"/>
        </a:lnSpc>
        <a:spcBef>
          <a:spcPts val="772"/>
        </a:spcBef>
        <a:buFont typeface="Arial" panose="020B0604020202020204" pitchFamily="34" charset="0"/>
        <a:buChar char="•"/>
        <a:defRPr sz="2163" kern="1200">
          <a:solidFill>
            <a:schemeClr val="tx1"/>
          </a:solidFill>
          <a:latin typeface="+mn-lt"/>
          <a:ea typeface="+mn-ea"/>
          <a:cs typeface="+mn-cs"/>
        </a:defRPr>
      </a:lvl1pPr>
      <a:lvl2pPr marL="529712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854" kern="1200">
          <a:solidFill>
            <a:schemeClr val="tx1"/>
          </a:solidFill>
          <a:latin typeface="+mn-lt"/>
          <a:ea typeface="+mn-ea"/>
          <a:cs typeface="+mn-cs"/>
        </a:defRPr>
      </a:lvl2pPr>
      <a:lvl3pPr marL="882853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545" kern="1200">
          <a:solidFill>
            <a:schemeClr val="tx1"/>
          </a:solidFill>
          <a:latin typeface="+mn-lt"/>
          <a:ea typeface="+mn-ea"/>
          <a:cs typeface="+mn-cs"/>
        </a:defRPr>
      </a:lvl3pPr>
      <a:lvl4pPr marL="1235994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589136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942277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295418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648560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3001701" indent="-176571" algn="l" defTabSz="706283" rtl="0" eaLnBrk="1" latinLnBrk="0" hangingPunct="1">
        <a:lnSpc>
          <a:spcPct val="90000"/>
        </a:lnSpc>
        <a:spcBef>
          <a:spcPts val="386"/>
        </a:spcBef>
        <a:buFont typeface="Arial" panose="020B0604020202020204" pitchFamily="34" charset="0"/>
        <a:buChar char="•"/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1pPr>
      <a:lvl2pPr marL="353141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2pPr>
      <a:lvl3pPr marL="706283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3pPr>
      <a:lvl4pPr marL="1059424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4pPr>
      <a:lvl5pPr marL="1412565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5pPr>
      <a:lvl6pPr marL="1765706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6pPr>
      <a:lvl7pPr marL="2118848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7pPr>
      <a:lvl8pPr marL="2471989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8pPr>
      <a:lvl9pPr marL="2825130" algn="l" defTabSz="706283" rtl="0" eaLnBrk="1" latinLnBrk="0" hangingPunct="1">
        <a:defRPr sz="13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bin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0D01D531-852A-9C92-955E-6FC8F5C56D25}"/>
              </a:ext>
            </a:extLst>
          </p:cNvPr>
          <p:cNvSpPr/>
          <p:nvPr/>
        </p:nvSpPr>
        <p:spPr>
          <a:xfrm>
            <a:off x="0" y="0"/>
            <a:ext cx="9433581" cy="5429250"/>
          </a:xfrm>
          <a:prstGeom prst="rect">
            <a:avLst/>
          </a:prstGeom>
          <a:solidFill>
            <a:srgbClr val="0022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349" dirty="0">
              <a:latin typeface="Bahnschrift SemiBold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CFA75599-CE3C-3122-747C-52FE08491008}"/>
              </a:ext>
            </a:extLst>
          </p:cNvPr>
          <p:cNvSpPr txBox="1"/>
          <p:nvPr/>
        </p:nvSpPr>
        <p:spPr>
          <a:xfrm>
            <a:off x="3036957" y="127249"/>
            <a:ext cx="33431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rgbClr val="CC66FF"/>
                </a:solidFill>
                <a:latin typeface="Bahnschrift SemiBold" panose="020B0502040204020203" pitchFamily="34" charset="0"/>
              </a:rPr>
              <a:t>Consultas avançadas SUM e COUNT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67A8353-B143-4EF0-6D37-E18DA30F8F35}"/>
              </a:ext>
            </a:extLst>
          </p:cNvPr>
          <p:cNvSpPr txBox="1"/>
          <p:nvPr/>
        </p:nvSpPr>
        <p:spPr>
          <a:xfrm>
            <a:off x="4356910" y="2235589"/>
            <a:ext cx="703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sz="1400" dirty="0"/>
          </a:p>
        </p:txBody>
      </p:sp>
      <p:pic>
        <p:nvPicPr>
          <p:cNvPr id="17" name="Imagem 16">
            <a:extLst>
              <a:ext uri="{FF2B5EF4-FFF2-40B4-BE49-F238E27FC236}">
                <a16:creationId xmlns:a16="http://schemas.microsoft.com/office/drawing/2014/main" id="{298C0304-3F4C-85A0-2C2B-F888DED14F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9632" y="854484"/>
            <a:ext cx="912859" cy="844960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5AF07FB3-09DE-1EA6-7E83-FAD53DEAB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3423" y="240435"/>
            <a:ext cx="1673890" cy="1158848"/>
          </a:xfrm>
          <a:prstGeom prst="rect">
            <a:avLst/>
          </a:prstGeom>
        </p:spPr>
      </p:pic>
      <p:sp>
        <p:nvSpPr>
          <p:cNvPr id="19" name="CaixaDeTexto 18">
            <a:extLst>
              <a:ext uri="{FF2B5EF4-FFF2-40B4-BE49-F238E27FC236}">
                <a16:creationId xmlns:a16="http://schemas.microsoft.com/office/drawing/2014/main" id="{987A1B45-CC35-6C07-C664-6B9B572820B4}"/>
              </a:ext>
            </a:extLst>
          </p:cNvPr>
          <p:cNvSpPr txBox="1"/>
          <p:nvPr/>
        </p:nvSpPr>
        <p:spPr>
          <a:xfrm>
            <a:off x="7946535" y="311915"/>
            <a:ext cx="12340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dirty="0">
                <a:latin typeface="Bahnschrift SemiBold" panose="020B0502040204020203" pitchFamily="34" charset="0"/>
                <a:cs typeface="Arial" panose="020B0604020202020204" pitchFamily="34" charset="0"/>
              </a:rPr>
              <a:t>Estou ficando bom nisso!</a:t>
            </a:r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C8905FE2-BE32-76A9-C1D7-076A5BDADD1B}"/>
              </a:ext>
            </a:extLst>
          </p:cNvPr>
          <p:cNvSpPr txBox="1"/>
          <p:nvPr/>
        </p:nvSpPr>
        <p:spPr>
          <a:xfrm>
            <a:off x="460081" y="1016638"/>
            <a:ext cx="592001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Além da média, também podemos obter a </a:t>
            </a:r>
            <a:r>
              <a:rPr lang="pt-BR" sz="1400" b="1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quantidade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de valores obtidos na consultas e também sua </a:t>
            </a:r>
            <a:r>
              <a:rPr lang="pt-BR" sz="1400" b="1" u="sng" dirty="0">
                <a:solidFill>
                  <a:schemeClr val="bg1"/>
                </a:solidFill>
                <a:latin typeface="Bahnschrift SemiBold" panose="020B0502040204020203" pitchFamily="34" charset="0"/>
              </a:rPr>
              <a:t>soma.</a:t>
            </a:r>
          </a:p>
          <a:p>
            <a:endParaRPr lang="pt-BR" sz="1400" b="1" u="sng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obtermos a soma usaremos o prefixo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SUM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 seguinte forma: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SELECT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SUM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valorPedido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) </a:t>
            </a:r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FROM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pedidos;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Esse comando somará todos os valores encontrados na consulta especificada e mostrará o resultado.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Para obtermos a quantidade vendedores cadastrados usaremos o prefixo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COUNT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da seguinte forma: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	</a:t>
            </a:r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SELECT </a:t>
            </a:r>
            <a:r>
              <a:rPr lang="pt-BR" sz="1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COUNT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(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idVendedor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) </a:t>
            </a:r>
            <a:r>
              <a:rPr lang="pt-BR" sz="1400" b="1" dirty="0">
                <a:solidFill>
                  <a:srgbClr val="00B0F0"/>
                </a:solidFill>
                <a:latin typeface="Bahnschrift SemiBold" panose="020B0502040204020203" pitchFamily="34" charset="0"/>
              </a:rPr>
              <a:t>FROM 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vendedores;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Ele contará o total de </a:t>
            </a:r>
            <a:r>
              <a:rPr lang="pt-BR" sz="1400" b="1" dirty="0" err="1">
                <a:solidFill>
                  <a:schemeClr val="bg1"/>
                </a:solidFill>
                <a:latin typeface="Bahnschrift SemiBold" panose="020B0502040204020203" pitchFamily="34" charset="0"/>
              </a:rPr>
              <a:t>tuplas</a:t>
            </a:r>
            <a:r>
              <a:rPr lang="pt-BR" sz="1400" b="1" dirty="0">
                <a:solidFill>
                  <a:schemeClr val="bg1"/>
                </a:solidFill>
                <a:latin typeface="Bahnschrift SemiBold" panose="020B0502040204020203" pitchFamily="34" charset="0"/>
              </a:rPr>
              <a:t> obtidas na consulta e mostrará esse valor.</a:t>
            </a: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endParaRPr lang="pt-BR" sz="1400" b="1" dirty="0">
              <a:solidFill>
                <a:schemeClr val="bg1"/>
              </a:solidFill>
              <a:latin typeface="Bahnschrift SemiBold" panose="020B0502040204020203" pitchFamily="34" charset="0"/>
            </a:endParaRPr>
          </a:p>
          <a:p>
            <a:r>
              <a:rPr lang="pt-BR" sz="1400" b="1" dirty="0">
                <a:solidFill>
                  <a:schemeClr val="accent4">
                    <a:lumMod val="75000"/>
                  </a:schemeClr>
                </a:solidFill>
                <a:latin typeface="Bahnschrift SemiBold" panose="020B0502040204020203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0739785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46</TotalTime>
  <Words>103</Words>
  <Application>Microsoft Office PowerPoint</Application>
  <PresentationFormat>Personalizar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Arial</vt:lpstr>
      <vt:lpstr>Bahnschrift SemiBold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Alves</dc:creator>
  <cp:lastModifiedBy>Pedro Alves</cp:lastModifiedBy>
  <cp:revision>5</cp:revision>
  <dcterms:created xsi:type="dcterms:W3CDTF">2022-05-21T22:20:31Z</dcterms:created>
  <dcterms:modified xsi:type="dcterms:W3CDTF">2022-06-01T12:26:40Z</dcterms:modified>
</cp:coreProperties>
</file>