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DCCC7-AA93-7BF0-B18E-22A9C9AE37A2}" v="391" dt="2022-05-25T12:52:07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ALVES BORGES" userId="S::22.01775-5@maua.br::6c1d7d6c-297e-4076-af93-8f353348d081" providerId="AD" clId="Web-{052DCCC7-AA93-7BF0-B18E-22A9C9AE37A2}"/>
    <pc:docChg chg="modSld">
      <pc:chgData name="PEDRO ALVES BORGES" userId="S::22.01775-5@maua.br::6c1d7d6c-297e-4076-af93-8f353348d081" providerId="AD" clId="Web-{052DCCC7-AA93-7BF0-B18E-22A9C9AE37A2}" dt="2022-05-25T12:52:07.760" v="233" actId="20577"/>
      <pc:docMkLst>
        <pc:docMk/>
      </pc:docMkLst>
      <pc:sldChg chg="addSp delSp modSp">
        <pc:chgData name="PEDRO ALVES BORGES" userId="S::22.01775-5@maua.br::6c1d7d6c-297e-4076-af93-8f353348d081" providerId="AD" clId="Web-{052DCCC7-AA93-7BF0-B18E-22A9C9AE37A2}" dt="2022-05-25T12:52:07.760" v="233" actId="20577"/>
        <pc:sldMkLst>
          <pc:docMk/>
          <pc:sldMk cId="4202550464" sldId="268"/>
        </pc:sldMkLst>
        <pc:spChg chg="mod">
          <ac:chgData name="PEDRO ALVES BORGES" userId="S::22.01775-5@maua.br::6c1d7d6c-297e-4076-af93-8f353348d081" providerId="AD" clId="Web-{052DCCC7-AA93-7BF0-B18E-22A9C9AE37A2}" dt="2022-05-25T12:08:00.550" v="18" actId="20577"/>
          <ac:spMkLst>
            <pc:docMk/>
            <pc:sldMk cId="4202550464" sldId="268"/>
            <ac:spMk id="6" creationId="{CFA75599-CE3C-3122-747C-52FE08491008}"/>
          </ac:spMkLst>
        </pc:spChg>
        <pc:spChg chg="mod">
          <ac:chgData name="PEDRO ALVES BORGES" userId="S::22.01775-5@maua.br::6c1d7d6c-297e-4076-af93-8f353348d081" providerId="AD" clId="Web-{052DCCC7-AA93-7BF0-B18E-22A9C9AE37A2}" dt="2022-05-25T12:04:33.498" v="8" actId="20577"/>
          <ac:spMkLst>
            <pc:docMk/>
            <pc:sldMk cId="4202550464" sldId="268"/>
            <ac:spMk id="8" creationId="{3AE83E2E-6B0B-5D5F-C025-0C0A0BE2A59B}"/>
          </ac:spMkLst>
        </pc:spChg>
        <pc:spChg chg="del">
          <ac:chgData name="PEDRO ALVES BORGES" userId="S::22.01775-5@maua.br::6c1d7d6c-297e-4076-af93-8f353348d081" providerId="AD" clId="Web-{052DCCC7-AA93-7BF0-B18E-22A9C9AE37A2}" dt="2022-05-25T12:04:18.419" v="3"/>
          <ac:spMkLst>
            <pc:docMk/>
            <pc:sldMk cId="4202550464" sldId="268"/>
            <ac:spMk id="12" creationId="{FF3E4202-E1BC-FA7B-357A-DDBB3E2C29DA}"/>
          </ac:spMkLst>
        </pc:spChg>
        <pc:spChg chg="mod">
          <ac:chgData name="PEDRO ALVES BORGES" userId="S::22.01775-5@maua.br::6c1d7d6c-297e-4076-af93-8f353348d081" providerId="AD" clId="Web-{052DCCC7-AA93-7BF0-B18E-22A9C9AE37A2}" dt="2022-05-25T12:52:07.760" v="233" actId="20577"/>
          <ac:spMkLst>
            <pc:docMk/>
            <pc:sldMk cId="4202550464" sldId="268"/>
            <ac:spMk id="22" creationId="{C8905FE2-BE32-76A9-C1D7-076A5BDADD1B}"/>
          </ac:spMkLst>
        </pc:spChg>
        <pc:picChg chg="add mod">
          <ac:chgData name="PEDRO ALVES BORGES" userId="S::22.01775-5@maua.br::6c1d7d6c-297e-4076-af93-8f353348d081" providerId="AD" clId="Web-{052DCCC7-AA93-7BF0-B18E-22A9C9AE37A2}" dt="2022-05-25T12:14:51.325" v="188" actId="1076"/>
          <ac:picMkLst>
            <pc:docMk/>
            <pc:sldMk cId="4202550464" sldId="268"/>
            <ac:picMk id="2" creationId="{20571EC8-5D5F-1A1F-DACF-9523E6513B71}"/>
          </ac:picMkLst>
        </pc:picChg>
        <pc:picChg chg="add mod">
          <ac:chgData name="PEDRO ALVES BORGES" userId="S::22.01775-5@maua.br::6c1d7d6c-297e-4076-af93-8f353348d081" providerId="AD" clId="Web-{052DCCC7-AA93-7BF0-B18E-22A9C9AE37A2}" dt="2022-05-25T12:15:00.841" v="191" actId="1076"/>
          <ac:picMkLst>
            <pc:docMk/>
            <pc:sldMk cId="4202550464" sldId="268"/>
            <ac:picMk id="3" creationId="{7E4531C2-390F-68FD-8E0C-F1330946D0DD}"/>
          </ac:picMkLst>
        </pc:picChg>
        <pc:picChg chg="del">
          <ac:chgData name="PEDRO ALVES BORGES" userId="S::22.01775-5@maua.br::6c1d7d6c-297e-4076-af93-8f353348d081" providerId="AD" clId="Web-{052DCCC7-AA93-7BF0-B18E-22A9C9AE37A2}" dt="2022-05-25T12:04:15.654" v="1"/>
          <ac:picMkLst>
            <pc:docMk/>
            <pc:sldMk cId="4202550464" sldId="268"/>
            <ac:picMk id="9" creationId="{7F780533-7458-B439-4DCE-975678F95309}"/>
          </ac:picMkLst>
        </pc:picChg>
        <pc:picChg chg="del">
          <ac:chgData name="PEDRO ALVES BORGES" userId="S::22.01775-5@maua.br::6c1d7d6c-297e-4076-af93-8f353348d081" providerId="AD" clId="Web-{052DCCC7-AA93-7BF0-B18E-22A9C9AE37A2}" dt="2022-05-25T12:04:16.497" v="2"/>
          <ac:picMkLst>
            <pc:docMk/>
            <pc:sldMk cId="4202550464" sldId="268"/>
            <ac:picMk id="11" creationId="{D99AABC6-E962-2E2C-BA6F-21B51C7218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0046-7F20-448C-90F8-6B01FA822D97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0DFC-5F0F-4C17-B82E-36CF010B9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29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0046-7F20-448C-90F8-6B01FA822D97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0DFC-5F0F-4C17-B82E-36CF010B9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17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0046-7F20-448C-90F8-6B01FA822D97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0DFC-5F0F-4C17-B82E-36CF010B9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19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0046-7F20-448C-90F8-6B01FA822D97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0DFC-5F0F-4C17-B82E-36CF010B9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46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0046-7F20-448C-90F8-6B01FA822D97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0DFC-5F0F-4C17-B82E-36CF010B9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86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0046-7F20-448C-90F8-6B01FA822D97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0DFC-5F0F-4C17-B82E-36CF010B9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8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0046-7F20-448C-90F8-6B01FA822D97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0DFC-5F0F-4C17-B82E-36CF010B9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99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0046-7F20-448C-90F8-6B01FA822D97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0DFC-5F0F-4C17-B82E-36CF010B9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10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0046-7F20-448C-90F8-6B01FA822D97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0DFC-5F0F-4C17-B82E-36CF010B9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85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0046-7F20-448C-90F8-6B01FA822D97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0DFC-5F0F-4C17-B82E-36CF010B9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70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0046-7F20-448C-90F8-6B01FA822D97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0DFC-5F0F-4C17-B82E-36CF010B9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1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0046-7F20-448C-90F8-6B01FA822D97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F0DFC-5F0F-4C17-B82E-36CF010B9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47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D01D531-852A-9C92-955E-6FC8F5C56D25}"/>
              </a:ext>
            </a:extLst>
          </p:cNvPr>
          <p:cNvSpPr/>
          <p:nvPr/>
        </p:nvSpPr>
        <p:spPr>
          <a:xfrm>
            <a:off x="0" y="0"/>
            <a:ext cx="9433581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A75599-CE3C-3122-747C-52FE08491008}"/>
              </a:ext>
            </a:extLst>
          </p:cNvPr>
          <p:cNvSpPr txBox="1"/>
          <p:nvPr/>
        </p:nvSpPr>
        <p:spPr>
          <a:xfrm>
            <a:off x="3036957" y="138987"/>
            <a:ext cx="33431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rgbClr val="CC66FF"/>
                </a:solidFill>
                <a:latin typeface="Bahnschrift SemiBold"/>
              </a:rPr>
              <a:t>Tipos de Chaves</a:t>
            </a:r>
            <a:endParaRPr lang="pt-BR" dirty="0">
              <a:solidFill>
                <a:srgbClr val="CC66F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7A8353-B143-4EF0-6D37-E18DA30F8F35}"/>
              </a:ext>
            </a:extLst>
          </p:cNvPr>
          <p:cNvSpPr txBox="1"/>
          <p:nvPr/>
        </p:nvSpPr>
        <p:spPr>
          <a:xfrm>
            <a:off x="4356910" y="2235589"/>
            <a:ext cx="70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98C0304-3F4C-85A0-2C2B-F888DED14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2" y="854484"/>
            <a:ext cx="912859" cy="8449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AF07FB3-09DE-1EA6-7E83-FAD53DEAB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C8905FE2-BE32-76A9-C1D7-076A5BDADD1B}"/>
              </a:ext>
            </a:extLst>
          </p:cNvPr>
          <p:cNvSpPr txBox="1"/>
          <p:nvPr/>
        </p:nvSpPr>
        <p:spPr>
          <a:xfrm>
            <a:off x="460081" y="1016638"/>
            <a:ext cx="5920012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Bahnschrift SemiBold"/>
                <a:ea typeface="+mn-lt"/>
                <a:cs typeface="+mn-lt"/>
              </a:rPr>
              <a:t>Entre os outros tipos de chave estão:</a:t>
            </a:r>
            <a:endParaRPr lang="en-US" sz="1400" dirty="0">
              <a:solidFill>
                <a:schemeClr val="bg1"/>
              </a:solidFill>
              <a:latin typeface="Calibri" panose="020F0502020204030204"/>
              <a:ea typeface="+mn-lt"/>
              <a:cs typeface="+mn-lt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/>
              <a:ea typeface="+mn-lt"/>
              <a:cs typeface="+mn-lt"/>
            </a:endParaRPr>
          </a:p>
          <a:p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 (negrito)"/>
                <a:ea typeface="+mn-lt"/>
                <a:cs typeface="+mn-lt"/>
              </a:rPr>
              <a:t>S</a:t>
            </a:r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/>
                <a:ea typeface="+mn-lt"/>
                <a:cs typeface="+mn-lt"/>
              </a:rPr>
              <a:t>uperchave: </a:t>
            </a:r>
          </a:p>
          <a:p>
            <a:r>
              <a:rPr lang="pt-BR" sz="1400" b="1" dirty="0">
                <a:solidFill>
                  <a:schemeClr val="bg1"/>
                </a:solidFill>
                <a:latin typeface="Bahnschrift SemiBold"/>
                <a:ea typeface="+mn-lt"/>
                <a:cs typeface="+mn-lt"/>
              </a:rPr>
              <a:t>    Não se repetem e, portanto, é possível diferenciar registros olhando essa chave .</a:t>
            </a:r>
            <a:br>
              <a:rPr lang="pt-BR" sz="1400" b="1" dirty="0">
                <a:solidFill>
                  <a:schemeClr val="bg1"/>
                </a:solidFill>
                <a:latin typeface="Bahnschrift SemiBold"/>
                <a:ea typeface="+mn-lt"/>
                <a:cs typeface="+mn-lt"/>
              </a:rPr>
            </a:br>
            <a:endParaRPr lang="pt-BR" sz="1400" b="1" dirty="0">
              <a:solidFill>
                <a:schemeClr val="bg1"/>
              </a:solidFill>
              <a:latin typeface="Bahnschrift SemiBold"/>
              <a:ea typeface="+mn-lt"/>
              <a:cs typeface="+mn-lt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/>
                <a:ea typeface="+mn-lt"/>
                <a:cs typeface="+mn-lt"/>
              </a:rPr>
              <a:t>A única </a:t>
            </a:r>
            <a:r>
              <a:rPr lang="pt-BR" sz="1400" b="1" dirty="0" err="1">
                <a:solidFill>
                  <a:schemeClr val="bg1"/>
                </a:solidFill>
                <a:latin typeface="Bahnschrift SemiBold"/>
                <a:ea typeface="+mn-lt"/>
                <a:cs typeface="+mn-lt"/>
              </a:rPr>
              <a:t>superchave</a:t>
            </a:r>
            <a:r>
              <a:rPr lang="pt-BR" sz="1400" b="1" dirty="0">
                <a:solidFill>
                  <a:schemeClr val="bg1"/>
                </a:solidFill>
                <a:latin typeface="Bahnschrift SemiBold"/>
                <a:ea typeface="+mn-lt"/>
                <a:cs typeface="+mn-lt"/>
              </a:rPr>
              <a:t> que todas as tabelas possuem é uma com todos os atributos, pois no modelo relacional não são  permitidas linhas iguais</a:t>
            </a:r>
            <a:br>
              <a:rPr lang="pt-BR" sz="1400" b="1" dirty="0">
                <a:solidFill>
                  <a:schemeClr val="bg1"/>
                </a:solidFill>
                <a:latin typeface="Bahnschrift SemiBold"/>
                <a:ea typeface="+mn-lt"/>
                <a:cs typeface="+mn-lt"/>
              </a:rPr>
            </a:br>
            <a:br>
              <a:rPr lang="pt-BR" sz="1400" b="1" dirty="0">
                <a:solidFill>
                  <a:schemeClr val="bg1"/>
                </a:solidFill>
                <a:latin typeface="Bahnschrift SemiBold"/>
                <a:ea typeface="+mn-lt"/>
                <a:cs typeface="+mn-lt"/>
              </a:rPr>
            </a:br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/>
                <a:ea typeface="+mn-lt"/>
                <a:cs typeface="+mn-lt"/>
              </a:rPr>
              <a:t>Chave:</a:t>
            </a:r>
            <a:r>
              <a:rPr lang="pt-BR" sz="1400" b="1" dirty="0">
                <a:solidFill>
                  <a:schemeClr val="bg1"/>
                </a:solidFill>
                <a:latin typeface="Bahnschrift SemiBold"/>
                <a:ea typeface="+mn-lt"/>
                <a:cs typeface="+mn-lt"/>
              </a:rPr>
              <a:t> </a:t>
            </a:r>
            <a:endParaRPr lang="pt-BR">
              <a:solidFill>
                <a:schemeClr val="bg1"/>
              </a:solidFill>
              <a:latin typeface="Calibri" panose="020F0502020204030204"/>
              <a:ea typeface="+mn-lt"/>
              <a:cs typeface="+mn-lt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/>
                <a:ea typeface="+mn-lt"/>
                <a:cs typeface="+mn-lt"/>
              </a:rPr>
              <a:t>É uma superchave mínima (se tirar algum elemento deixa de ser superchave)</a:t>
            </a:r>
            <a:br>
              <a:rPr lang="pt-BR" sz="1400" b="1" dirty="0">
                <a:solidFill>
                  <a:schemeClr val="bg1"/>
                </a:solidFill>
                <a:latin typeface="Bahnschrift SemiBold"/>
                <a:ea typeface="+mn-lt"/>
                <a:cs typeface="+mn-lt"/>
              </a:rPr>
            </a:br>
            <a:br>
              <a:rPr lang="pt-BR" sz="1400" b="1" dirty="0">
                <a:solidFill>
                  <a:schemeClr val="bg1"/>
                </a:solidFill>
                <a:latin typeface="Bahnschrift SemiBold"/>
                <a:ea typeface="+mn-lt"/>
                <a:cs typeface="+mn-lt"/>
              </a:rPr>
            </a:br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/>
                <a:ea typeface="+mn-lt"/>
                <a:cs typeface="+mn-lt"/>
              </a:rPr>
              <a:t>Chave candidata</a:t>
            </a:r>
            <a:r>
              <a:rPr lang="pt-BR" sz="1400" b="1" dirty="0">
                <a:solidFill>
                  <a:schemeClr val="bg1"/>
                </a:solidFill>
                <a:latin typeface="Bahnschrift SemiBold"/>
                <a:ea typeface="+mn-lt"/>
                <a:cs typeface="+mn-lt"/>
              </a:rPr>
              <a:t>: </a:t>
            </a:r>
            <a:endParaRPr lang="pt-BR">
              <a:solidFill>
                <a:schemeClr val="bg1"/>
              </a:solidFill>
              <a:latin typeface="Calibri" panose="020F0502020204030204"/>
              <a:ea typeface="+mn-lt"/>
              <a:cs typeface="+mn-lt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/>
                <a:ea typeface="+mn-lt"/>
                <a:cs typeface="+mn-lt"/>
              </a:rPr>
              <a:t>Todas as chaves aptas a se tornar uma chave primária</a:t>
            </a:r>
            <a:br>
              <a:rPr lang="pt-BR" sz="1400" b="1" dirty="0">
                <a:solidFill>
                  <a:schemeClr val="bg1"/>
                </a:solidFill>
                <a:latin typeface="Bahnschrift SemiBold"/>
                <a:ea typeface="+mn-lt"/>
                <a:cs typeface="+mn-lt"/>
              </a:rPr>
            </a:br>
            <a:br>
              <a:rPr lang="pt-BR" sz="1400" b="1" dirty="0">
                <a:solidFill>
                  <a:schemeClr val="bg1"/>
                </a:solidFill>
                <a:latin typeface="Bahnschrift SemiBold"/>
                <a:ea typeface="+mn-lt"/>
                <a:cs typeface="+mn-lt"/>
              </a:rPr>
            </a:br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/>
                <a:ea typeface="+mn-lt"/>
                <a:cs typeface="+mn-lt"/>
              </a:rPr>
              <a:t>Chaves únicas: </a:t>
            </a:r>
            <a:endParaRPr lang="pt-BR">
              <a:solidFill>
                <a:schemeClr val="accent4">
                  <a:lumMod val="60000"/>
                  <a:lumOff val="40000"/>
                </a:schemeClr>
              </a:solidFill>
              <a:latin typeface="Calibri" panose="020F0502020204030204"/>
              <a:ea typeface="+mn-lt"/>
              <a:cs typeface="+mn-lt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/>
                <a:ea typeface="+mn-lt"/>
                <a:cs typeface="+mn-lt"/>
              </a:rPr>
              <a:t>São as outras chaves candidatas que não foram escolhidas para chave primária</a:t>
            </a:r>
            <a:endParaRPr lang="pt-BR" dirty="0">
              <a:solidFill>
                <a:schemeClr val="bg1"/>
              </a:solidFill>
              <a:cs typeface="Calibri"/>
            </a:endParaRPr>
          </a:p>
          <a:p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	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E83E2E-6B0B-5D5F-C025-0C0A0BE2A59B}"/>
              </a:ext>
            </a:extLst>
          </p:cNvPr>
          <p:cNvSpPr txBox="1"/>
          <p:nvPr/>
        </p:nvSpPr>
        <p:spPr>
          <a:xfrm>
            <a:off x="7874521" y="430668"/>
            <a:ext cx="123408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latin typeface="Bahnschrift SemiBold"/>
                <a:cs typeface="Arial"/>
              </a:rPr>
              <a:t>Ainda sobre as chaves!</a:t>
            </a:r>
            <a:endParaRPr lang="pt-BR" sz="1400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2" name="Gráfico 2" descr="Chave antiga com preenchimento sólido">
            <a:extLst>
              <a:ext uri="{FF2B5EF4-FFF2-40B4-BE49-F238E27FC236}">
                <a16:creationId xmlns:a16="http://schemas.microsoft.com/office/drawing/2014/main" id="{20571EC8-5D5F-1A1F-DACF-9523E6513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8372" y="2385843"/>
            <a:ext cx="1392356" cy="1392402"/>
          </a:xfrm>
          <a:prstGeom prst="rect">
            <a:avLst/>
          </a:prstGeom>
        </p:spPr>
      </p:pic>
      <p:pic>
        <p:nvPicPr>
          <p:cNvPr id="3" name="Gráfico 3" descr="Chave com preenchimento sólido">
            <a:extLst>
              <a:ext uri="{FF2B5EF4-FFF2-40B4-BE49-F238E27FC236}">
                <a16:creationId xmlns:a16="http://schemas.microsoft.com/office/drawing/2014/main" id="{7E4531C2-390F-68FD-8E0C-F1330946D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745124" y="2650003"/>
            <a:ext cx="1154526" cy="113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50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</Words>
  <Application>Microsoft Office PowerPoint</Application>
  <PresentationFormat>Personalizar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Alves</dc:creator>
  <cp:lastModifiedBy>Pedro Alves</cp:lastModifiedBy>
  <cp:revision>70</cp:revision>
  <dcterms:created xsi:type="dcterms:W3CDTF">2022-05-21T22:30:40Z</dcterms:created>
  <dcterms:modified xsi:type="dcterms:W3CDTF">2022-05-25T12:52:08Z</dcterms:modified>
</cp:coreProperties>
</file>