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11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28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77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927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03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72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479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21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880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0890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5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5905-C2C1-4B2E-A37E-1302BDFFDAF0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C39D-8304-4DF9-95FC-1617E87F0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4024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tângulo 55">
            <a:extLst>
              <a:ext uri="{FF2B5EF4-FFF2-40B4-BE49-F238E27FC236}">
                <a16:creationId xmlns:a16="http://schemas.microsoft.com/office/drawing/2014/main" id="{C1391080-CB14-4254-CC09-5C1B560EF5E4}"/>
              </a:ext>
            </a:extLst>
          </p:cNvPr>
          <p:cNvSpPr/>
          <p:nvPr/>
        </p:nvSpPr>
        <p:spPr>
          <a:xfrm>
            <a:off x="0" y="0"/>
            <a:ext cx="9417050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317CC7B9-97BF-C83A-07F4-A1A5B03E5137}"/>
              </a:ext>
            </a:extLst>
          </p:cNvPr>
          <p:cNvSpPr txBox="1"/>
          <p:nvPr/>
        </p:nvSpPr>
        <p:spPr>
          <a:xfrm>
            <a:off x="4185630" y="84548"/>
            <a:ext cx="1045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UPDATE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68A26E3C-15C4-4AF8-72A8-A423CD80E7FA}"/>
              </a:ext>
            </a:extLst>
          </p:cNvPr>
          <p:cNvSpPr txBox="1"/>
          <p:nvPr/>
        </p:nvSpPr>
        <p:spPr>
          <a:xfrm>
            <a:off x="1122508" y="2589822"/>
            <a:ext cx="451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rgbClr val="D4870E"/>
                </a:solidFill>
              </a:rPr>
              <a:t>UPDATE </a:t>
            </a:r>
            <a:r>
              <a:rPr lang="pt-BR" sz="1400" dirty="0">
                <a:solidFill>
                  <a:srgbClr val="009EDA"/>
                </a:solidFill>
              </a:rPr>
              <a:t>nomeDaTabela </a:t>
            </a:r>
            <a:r>
              <a:rPr lang="pt-BR" sz="1400" dirty="0">
                <a:solidFill>
                  <a:srgbClr val="D4870E"/>
                </a:solidFill>
              </a:rPr>
              <a:t>SET </a:t>
            </a:r>
            <a:r>
              <a:rPr lang="pt-BR" sz="1400" dirty="0">
                <a:solidFill>
                  <a:srgbClr val="00B0F0"/>
                </a:solidFill>
              </a:rPr>
              <a:t>curso = </a:t>
            </a:r>
            <a:r>
              <a:rPr lang="pt-BR" sz="1400" dirty="0">
                <a:solidFill>
                  <a:schemeClr val="bg1"/>
                </a:solidFill>
              </a:rPr>
              <a:t>“</a:t>
            </a:r>
            <a:r>
              <a:rPr lang="pt-BR" sz="140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</a:rPr>
              <a:t>Ciência da Computação</a:t>
            </a:r>
            <a:r>
              <a:rPr lang="pt-BR" sz="1400" dirty="0">
                <a:solidFill>
                  <a:schemeClr val="bg1"/>
                </a:solidFill>
              </a:rPr>
              <a:t>” </a:t>
            </a:r>
            <a:r>
              <a:rPr lang="pt-BR" sz="1400" dirty="0">
                <a:solidFill>
                  <a:srgbClr val="D4870E"/>
                </a:solidFill>
              </a:rPr>
              <a:t>WHERE </a:t>
            </a:r>
            <a:r>
              <a:rPr lang="pt-BR" sz="1400" dirty="0">
                <a:solidFill>
                  <a:srgbClr val="00FFCC"/>
                </a:solidFill>
              </a:rPr>
              <a:t>id = 1</a:t>
            </a:r>
            <a:r>
              <a:rPr lang="pt-BR" sz="14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96CF892-E90A-5305-0EFF-44734A25C257}"/>
              </a:ext>
            </a:extLst>
          </p:cNvPr>
          <p:cNvSpPr txBox="1"/>
          <p:nvPr/>
        </p:nvSpPr>
        <p:spPr>
          <a:xfrm>
            <a:off x="4383936" y="2367530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F2A82066-CB0E-B853-E999-C746FCE279C3}"/>
              </a:ext>
            </a:extLst>
          </p:cNvPr>
          <p:cNvSpPr/>
          <p:nvPr/>
        </p:nvSpPr>
        <p:spPr>
          <a:xfrm>
            <a:off x="7725406" y="2630761"/>
            <a:ext cx="1548039" cy="156701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41844A37-DDA6-15C2-4E2B-83B787838785}"/>
              </a:ext>
            </a:extLst>
          </p:cNvPr>
          <p:cNvSpPr txBox="1"/>
          <p:nvPr/>
        </p:nvSpPr>
        <p:spPr>
          <a:xfrm>
            <a:off x="7978813" y="2675603"/>
            <a:ext cx="9311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Legenda: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361B9AA4-FE3B-9D38-4EEB-C6A6BF2225C5}"/>
              </a:ext>
            </a:extLst>
          </p:cNvPr>
          <p:cNvSpPr txBox="1"/>
          <p:nvPr/>
        </p:nvSpPr>
        <p:spPr>
          <a:xfrm>
            <a:off x="7978140" y="3384970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Nome variável</a:t>
            </a:r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2BF22E64-C1C2-82E2-7BAD-755A51DCB4CF}"/>
              </a:ext>
            </a:extLst>
          </p:cNvPr>
          <p:cNvSpPr/>
          <p:nvPr/>
        </p:nvSpPr>
        <p:spPr>
          <a:xfrm>
            <a:off x="7860437" y="3483775"/>
            <a:ext cx="124913" cy="14501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CDC002A0-162B-01D6-8CFF-3D49241DA076}"/>
              </a:ext>
            </a:extLst>
          </p:cNvPr>
          <p:cNvSpPr txBox="1"/>
          <p:nvPr/>
        </p:nvSpPr>
        <p:spPr>
          <a:xfrm>
            <a:off x="7962404" y="3022163"/>
            <a:ext cx="14199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Comando SQL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D9B0D8A9-6834-ECD2-E46A-F00BC88F7A38}"/>
              </a:ext>
            </a:extLst>
          </p:cNvPr>
          <p:cNvSpPr txBox="1"/>
          <p:nvPr/>
        </p:nvSpPr>
        <p:spPr>
          <a:xfrm>
            <a:off x="7974151" y="3775685"/>
            <a:ext cx="13430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>
                <a:solidFill>
                  <a:schemeClr val="bg1"/>
                </a:solidFill>
                <a:latin typeface="Bahnschrift SemiBold" panose="020B0502040204020203" pitchFamily="34" charset="0"/>
              </a:rPr>
              <a:t>Tipo de dado</a:t>
            </a:r>
          </a:p>
        </p:txBody>
      </p:sp>
      <p:pic>
        <p:nvPicPr>
          <p:cNvPr id="66" name="Imagem 65">
            <a:extLst>
              <a:ext uri="{FF2B5EF4-FFF2-40B4-BE49-F238E27FC236}">
                <a16:creationId xmlns:a16="http://schemas.microsoft.com/office/drawing/2014/main" id="{201C4D55-2DF9-19BF-1398-4943897F9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0B2A2F15-5691-59F3-C329-1AF46345B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68" name="CaixaDeTexto 67">
            <a:extLst>
              <a:ext uri="{FF2B5EF4-FFF2-40B4-BE49-F238E27FC236}">
                <a16:creationId xmlns:a16="http://schemas.microsoft.com/office/drawing/2014/main" id="{A5241B41-057A-411D-CE1C-40AF83D53785}"/>
              </a:ext>
            </a:extLst>
          </p:cNvPr>
          <p:cNvSpPr txBox="1"/>
          <p:nvPr/>
        </p:nvSpPr>
        <p:spPr>
          <a:xfrm>
            <a:off x="7901887" y="457803"/>
            <a:ext cx="123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UPDATE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0DD14995-CD97-4FA2-EA71-73A9F74D1701}"/>
              </a:ext>
            </a:extLst>
          </p:cNvPr>
          <p:cNvSpPr/>
          <p:nvPr/>
        </p:nvSpPr>
        <p:spPr>
          <a:xfrm>
            <a:off x="7865591" y="3114442"/>
            <a:ext cx="124913" cy="145018"/>
          </a:xfrm>
          <a:prstGeom prst="rect">
            <a:avLst/>
          </a:prstGeom>
          <a:solidFill>
            <a:srgbClr val="D48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0" name="Retângulo 69">
            <a:extLst>
              <a:ext uri="{FF2B5EF4-FFF2-40B4-BE49-F238E27FC236}">
                <a16:creationId xmlns:a16="http://schemas.microsoft.com/office/drawing/2014/main" id="{AE0A9C79-C179-602C-F019-7FCADE990F72}"/>
              </a:ext>
            </a:extLst>
          </p:cNvPr>
          <p:cNvSpPr/>
          <p:nvPr/>
        </p:nvSpPr>
        <p:spPr>
          <a:xfrm>
            <a:off x="7879702" y="3839067"/>
            <a:ext cx="124913" cy="145018"/>
          </a:xfrm>
          <a:prstGeom prst="rect">
            <a:avLst/>
          </a:prstGeom>
          <a:solidFill>
            <a:srgbClr val="00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90EB465-6FCF-F8A7-494C-BDB45987B2DF}"/>
              </a:ext>
            </a:extLst>
          </p:cNvPr>
          <p:cNvSpPr txBox="1"/>
          <p:nvPr/>
        </p:nvSpPr>
        <p:spPr>
          <a:xfrm>
            <a:off x="902697" y="2191405"/>
            <a:ext cx="5920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9745" indent="-219745">
              <a:buFontTx/>
              <a:buChar char="-"/>
            </a:pPr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modificar algo da tabela use </a:t>
            </a:r>
            <a:r>
              <a:rPr lang="pt-BR" sz="1400" dirty="0">
                <a:solidFill>
                  <a:srgbClr val="D4870E"/>
                </a:solidFill>
                <a:latin typeface="Bahnschrift SemiBold" panose="020B0502040204020203" pitchFamily="34" charset="0"/>
              </a:rPr>
              <a:t>UPDATE</a:t>
            </a:r>
          </a:p>
          <a:p>
            <a:pPr marL="219745" indent="-219745">
              <a:buFontTx/>
              <a:buChar char="-"/>
            </a:pPr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graphicFrame>
        <p:nvGraphicFramePr>
          <p:cNvPr id="72" name="Tabela 71">
            <a:extLst>
              <a:ext uri="{FF2B5EF4-FFF2-40B4-BE49-F238E27FC236}">
                <a16:creationId xmlns:a16="http://schemas.microsoft.com/office/drawing/2014/main" id="{F631E4C7-BFE4-5AE1-4A01-FC6E7665392D}"/>
              </a:ext>
            </a:extLst>
          </p:cNvPr>
          <p:cNvGraphicFramePr>
            <a:graphicFrameLocks noGrp="1"/>
          </p:cNvGraphicFramePr>
          <p:nvPr/>
        </p:nvGraphicFramePr>
        <p:xfrm>
          <a:off x="1202792" y="848297"/>
          <a:ext cx="4288107" cy="118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823354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46490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  <a:gridCol w="1845496">
                  <a:extLst>
                    <a:ext uri="{9D8B030D-6E8A-4147-A177-3AD203B41FA5}">
                      <a16:colId xmlns:a16="http://schemas.microsoft.com/office/drawing/2014/main" val="2048550613"/>
                    </a:ext>
                  </a:extLst>
                </a:gridCol>
              </a:tblGrid>
              <a:tr h="205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idAluno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/>
                        </a:rPr>
                        <a:t>cpfAluno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 err="1">
                          <a:effectLst/>
                          <a:latin typeface="Bahnschrift" panose="020B0502040204020203" pitchFamily="34" charset="0"/>
                        </a:rPr>
                        <a:t>Cência</a:t>
                      </a:r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 da </a:t>
                      </a:r>
                      <a:r>
                        <a:rPr lang="pt-BR" sz="1100" u="none" strike="noStrike" dirty="0" err="1">
                          <a:effectLst/>
                          <a:latin typeface="Bahnschrift" panose="020B0502040204020203" pitchFamily="34" charset="0"/>
                        </a:rPr>
                        <a:t>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Engenharia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  <p:graphicFrame>
        <p:nvGraphicFramePr>
          <p:cNvPr id="73" name="Tabela 72">
            <a:extLst>
              <a:ext uri="{FF2B5EF4-FFF2-40B4-BE49-F238E27FC236}">
                <a16:creationId xmlns:a16="http://schemas.microsoft.com/office/drawing/2014/main" id="{2BF04B48-E76A-ABF3-37AB-1B2D7B65A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091022"/>
              </p:ext>
            </p:extLst>
          </p:nvPr>
        </p:nvGraphicFramePr>
        <p:xfrm>
          <a:off x="1202791" y="3279396"/>
          <a:ext cx="4288107" cy="118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767">
                  <a:extLst>
                    <a:ext uri="{9D8B030D-6E8A-4147-A177-3AD203B41FA5}">
                      <a16:colId xmlns:a16="http://schemas.microsoft.com/office/drawing/2014/main" val="3646622146"/>
                    </a:ext>
                  </a:extLst>
                </a:gridCol>
                <a:gridCol w="823354">
                  <a:extLst>
                    <a:ext uri="{9D8B030D-6E8A-4147-A177-3AD203B41FA5}">
                      <a16:colId xmlns:a16="http://schemas.microsoft.com/office/drawing/2014/main" val="732866862"/>
                    </a:ext>
                  </a:extLst>
                </a:gridCol>
                <a:gridCol w="1046490">
                  <a:extLst>
                    <a:ext uri="{9D8B030D-6E8A-4147-A177-3AD203B41FA5}">
                      <a16:colId xmlns:a16="http://schemas.microsoft.com/office/drawing/2014/main" val="2907482038"/>
                    </a:ext>
                  </a:extLst>
                </a:gridCol>
                <a:gridCol w="1845496">
                  <a:extLst>
                    <a:ext uri="{9D8B030D-6E8A-4147-A177-3AD203B41FA5}">
                      <a16:colId xmlns:a16="http://schemas.microsoft.com/office/drawing/2014/main" val="2048550613"/>
                    </a:ext>
                  </a:extLst>
                </a:gridCol>
              </a:tblGrid>
              <a:tr h="205950"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idAluno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nomeAluno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/>
                        </a:rPr>
                        <a:t>cpfAluno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200" b="1" u="none" strike="noStrike" dirty="0">
                          <a:effectLst/>
                          <a:latin typeface="Bahnschrift" panose="020B0502040204020203" pitchFamily="34" charset="0"/>
                        </a:rPr>
                        <a:t>curso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1462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Rafael Ruiz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123.456.789-63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190570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2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Vitor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414.123.789-63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Ciência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56382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3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Jordana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765.543.121-75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0342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4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Felipe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169.258-494-98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Engenharia da computação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209455"/>
                  </a:ext>
                </a:extLst>
              </a:tr>
              <a:tr h="196143"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5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Pedro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/>
                        </a:rPr>
                        <a:t>187.798.193-21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  <a:latin typeface="Bahnschrift" panose="020B0502040204020203" pitchFamily="34" charset="0"/>
                        </a:rPr>
                        <a:t>Sistemas da Informação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Bahnschrift" panose="020B0502040204020203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2586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223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104</Words>
  <Application>Microsoft Office PowerPoint</Application>
  <PresentationFormat>Personalizar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4</cp:revision>
  <dcterms:created xsi:type="dcterms:W3CDTF">2022-05-21T17:51:31Z</dcterms:created>
  <dcterms:modified xsi:type="dcterms:W3CDTF">2022-05-21T17:54:20Z</dcterms:modified>
</cp:coreProperties>
</file>